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5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86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6256000" cy="9144000"/>
  <p:notesSz cx="9144000" cy="16256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32"/>
    <p:restoredTop sz="95976"/>
  </p:normalViewPr>
  <p:slideViewPr>
    <p:cSldViewPr snapToGrid="0" snapToObjects="1">
      <p:cViewPr varScale="1">
        <p:scale>
          <a:sx n="90" d="100"/>
          <a:sy n="90" d="100"/>
        </p:scale>
        <p:origin x="216" y="4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KV Cache Waste %</c:v>
                </c:pt>
              </c:strCache>
            </c:strRef>
          </c:tx>
          <c:spPr>
            <a:solidFill>
              <a:srgbClr val="E07B5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Traditional</c:v>
                </c:pt>
                <c:pt idx="1">
                  <c:v>PagedAttention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F-C649-89E2-F7D97A70B0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333333"/>
                </a:solidFill>
                <a:latin typeface="Arial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vLLM</c:v>
                </c:pt>
              </c:strCache>
            </c:strRef>
          </c:tx>
          <c:spPr>
            <a:solidFill>
              <a:srgbClr val="2C5F8A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FP32/16/BF16</c:v>
                </c:pt>
                <c:pt idx="1">
                  <c:v>FP8</c:v>
                </c:pt>
                <c:pt idx="2">
                  <c:v>INT8/SmoothQuant</c:v>
                </c:pt>
                <c:pt idx="3">
                  <c:v>INT4/AWQ/GPTQ</c:v>
                </c:pt>
                <c:pt idx="4">
                  <c:v>GGUF/k-quants</c:v>
                </c:pt>
                <c:pt idx="5">
                  <c:v>FP4 (Blackwell)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8-BB4B-9CAE-E515642EE5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TensorRT-LLM</c:v>
                </c:pt>
              </c:strCache>
            </c:strRef>
          </c:tx>
          <c:spPr>
            <a:solidFill>
              <a:srgbClr val="E07B54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FP32/16/BF16</c:v>
                </c:pt>
                <c:pt idx="1">
                  <c:v>FP8</c:v>
                </c:pt>
                <c:pt idx="2">
                  <c:v>INT8/SmoothQuant</c:v>
                </c:pt>
                <c:pt idx="3">
                  <c:v>INT4/AWQ/GPTQ</c:v>
                </c:pt>
                <c:pt idx="4">
                  <c:v>GGUF/k-quants</c:v>
                </c:pt>
                <c:pt idx="5">
                  <c:v>FP4 (Blackwell)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8-BB4B-9CAE-E515642EE5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llama.cpp</c:v>
                </c:pt>
              </c:strCache>
            </c:strRef>
          </c:tx>
          <c:spPr>
            <a:solidFill>
              <a:srgbClr val="1E4A6E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FP32/16/BF16</c:v>
                </c:pt>
                <c:pt idx="1">
                  <c:v>FP8</c:v>
                </c:pt>
                <c:pt idx="2">
                  <c:v>INT8/SmoothQuant</c:v>
                </c:pt>
                <c:pt idx="3">
                  <c:v>INT4/AWQ/GPTQ</c:v>
                </c:pt>
                <c:pt idx="4">
                  <c:v>GGUF/k-quants</c:v>
                </c:pt>
                <c:pt idx="5">
                  <c:v>FP4 (Blackwell)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</c:v>
                </c:pt>
                <c:pt idx="1">
                  <c:v>3</c:v>
                </c:pt>
                <c:pt idx="2">
                  <c:v>7</c:v>
                </c:pt>
                <c:pt idx="3">
                  <c:v>1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D8-BB4B-9CAE-E515642EE5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Modular MAX</c:v>
                </c:pt>
              </c:strCache>
            </c:strRef>
          </c:tx>
          <c:spPr>
            <a:solidFill>
              <a:srgbClr val="6A9BC7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FP32/16/BF16</c:v>
                </c:pt>
                <c:pt idx="1">
                  <c:v>FP8</c:v>
                </c:pt>
                <c:pt idx="2">
                  <c:v>INT8/SmoothQuant</c:v>
                </c:pt>
                <c:pt idx="3">
                  <c:v>INT4/AWQ/GPTQ</c:v>
                </c:pt>
                <c:pt idx="4">
                  <c:v>GGUF/k-quants</c:v>
                </c:pt>
                <c:pt idx="5">
                  <c:v>FP4 (Blackwell)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D8-BB4B-9CAE-E515642EE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"/>
        <c:axId val="2094734554"/>
        <c:axId val="2094734552"/>
      </c:barChart>
      <c:catAx>
        <c:axId val="2094734554"/>
        <c:scaling>
          <c:orientation val="minMax"/>
          <c:max val="10"/>
        </c:scaling>
        <c:delete val="0"/>
        <c:axPos val="l"/>
        <c:majorGridlines>
          <c:spPr>
            <a:ln w="12700" cap="flat">
              <a:solidFill>
                <a:srgbClr val="D9E8F5"/>
              </a:solidFill>
              <a:prstDash val="dash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D8D8D"/>
                </a:solidFill>
                <a:latin typeface="Arial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333333"/>
                </a:solidFill>
                <a:latin typeface="Arial"/>
              </a:defRPr>
            </a:pPr>
            <a:endParaRPr lang="en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/>
          </a:pPr>
          <a:endParaRPr lang="en-DE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333333"/>
                </a:solidFill>
                <a:latin typeface="Arial"/>
              </a:defRPr>
            </a:pPr>
            <a:r>
              <a:rPr lang="en-GB" sz="1500" b="0" i="0" u="none" strike="noStrike">
                <a:solidFill>
                  <a:srgbClr val="333333"/>
                </a:solidFill>
                <a:latin typeface="Arial"/>
              </a:rPr>
              <a:t>TTFT Latency — Lower is Better (ms)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vLLM</c:v>
                </c:pt>
              </c:strCache>
            </c:strRef>
          </c:tx>
          <c:spPr>
            <a:solidFill>
              <a:srgbClr val="2C5F8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req</c:v>
                </c:pt>
                <c:pt idx="1">
                  <c:v>10 req</c:v>
                </c:pt>
                <c:pt idx="2">
                  <c:v>100 req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120</c:v>
                </c:pt>
                <c:pt idx="2">
                  <c:v>1450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6-5A43-BA48-E86D52E21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TensorRT-LLM</c:v>
                </c:pt>
              </c:strCache>
            </c:strRef>
          </c:tx>
          <c:spPr>
            <a:solidFill>
              <a:srgbClr val="E07B5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req</c:v>
                </c:pt>
                <c:pt idx="1">
                  <c:v>10 req</c:v>
                </c:pt>
                <c:pt idx="2">
                  <c:v>100 req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</c:v>
                </c:pt>
                <c:pt idx="1">
                  <c:v>105</c:v>
                </c:pt>
                <c:pt idx="2">
                  <c:v>1280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D6-5A43-BA48-E86D52E218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Modular MAX</c:v>
                </c:pt>
              </c:strCache>
            </c:strRef>
          </c:tx>
          <c:spPr>
            <a:solidFill>
              <a:srgbClr val="6A9BC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req</c:v>
                </c:pt>
                <c:pt idx="1">
                  <c:v>10 req</c:v>
                </c:pt>
                <c:pt idx="2">
                  <c:v>100 req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38</c:v>
                </c:pt>
                <c:pt idx="1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D6-5A43-BA48-E86D52E218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7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33333"/>
                </a:solidFill>
                <a:latin typeface="Arial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E8F5"/>
              </a:solidFill>
              <a:prstDash val="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8D8D8D"/>
                </a:solidFill>
                <a:latin typeface="Arial"/>
              </a:defRPr>
            </a:pPr>
            <a:endParaRPr lang="en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/>
          </a:pPr>
          <a:endParaRPr lang="en-DE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333333"/>
                </a:solidFill>
                <a:latin typeface="Arial"/>
              </a:defRPr>
            </a:pPr>
            <a:r>
              <a:rPr lang="en-GB" sz="1500" b="0" i="0" u="none" strike="noStrike">
                <a:solidFill>
                  <a:srgbClr val="333333"/>
                </a:solidFill>
                <a:latin typeface="Arial"/>
              </a:rPr>
              <a:t>Peak Throughput — Higher is Better (tok/s)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vLLM</c:v>
                </c:pt>
              </c:strCache>
            </c:strRef>
          </c:tx>
          <c:spPr>
            <a:solidFill>
              <a:srgbClr val="2C5F8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1 req</c:v>
                </c:pt>
                <c:pt idx="1">
                  <c:v>50 req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110</c:v>
                </c:pt>
                <c:pt idx="1">
                  <c:v>1850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0-4C4D-8813-59AA44224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TensorRT-LLM</c:v>
                </c:pt>
              </c:strCache>
            </c:strRef>
          </c:tx>
          <c:spPr>
            <a:solidFill>
              <a:srgbClr val="E07B5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1 req</c:v>
                </c:pt>
                <c:pt idx="1">
                  <c:v>50 req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120</c:v>
                </c:pt>
                <c:pt idx="1">
                  <c:v>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E0-4C4D-8813-59AA44224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Modular MAX</c:v>
                </c:pt>
              </c:strCache>
            </c:strRef>
          </c:tx>
          <c:spPr>
            <a:solidFill>
              <a:srgbClr val="6A9BC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1 req</c:v>
                </c:pt>
                <c:pt idx="1">
                  <c:v>50 req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125</c:v>
                </c:pt>
                <c:pt idx="1">
                  <c:v>2150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E0-4C4D-8813-59AA44224B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7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33333"/>
                </a:solidFill>
                <a:latin typeface="Arial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E8F5"/>
              </a:solidFill>
              <a:prstDash val="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8D8D8D"/>
                </a:solidFill>
                <a:latin typeface="Arial"/>
              </a:defRPr>
            </a:pPr>
            <a:endParaRPr lang="en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/>
          </a:pPr>
          <a:endParaRPr lang="en-DE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333333"/>
                </a:solidFill>
                <a:latin typeface="Arial"/>
              </a:defRPr>
            </a:pPr>
            <a:r>
              <a:rPr lang="en-GB" sz="1500" b="0" i="0" u="none" strike="noStrike">
                <a:solidFill>
                  <a:srgbClr val="333333"/>
                </a:solidFill>
                <a:latin typeface="Arial"/>
              </a:rPr>
              <a:t>Cost per 1M Tokens at $1.69/hr H100 Spot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($)</c:v>
                </c:pt>
              </c:strCache>
            </c:strRef>
          </c:tx>
          <c:spPr>
            <a:solidFill>
              <a:srgbClr val="E07B54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$0,25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027-9F45-93A9-C84064D5C84F}"/>
                </c:ext>
              </c:extLst>
            </c:dLbl>
            <c:dLbl>
              <c:idx val="1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srgbClr val="333333"/>
                        </a:solidFill>
                        <a:latin typeface="Arial"/>
                        <a:ea typeface="+mn-ea"/>
                        <a:cs typeface="+mn-cs"/>
                      </a:defRPr>
                    </a:pPr>
                    <a:r>
                      <a:rPr lang="en-US" sz="1400" b="0" i="0" u="none" strike="noStrike" kern="1200" baseline="0" dirty="0">
                        <a:solidFill>
                          <a:srgbClr val="333333"/>
                        </a:solidFill>
                        <a:latin typeface="Arial"/>
                      </a:rPr>
                      <a:t>$0,22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027-9F45-93A9-C84064D5C84F}"/>
                </c:ext>
              </c:extLst>
            </c:dLbl>
            <c:dLbl>
              <c:idx val="2"/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srgbClr val="333333"/>
                        </a:solidFill>
                        <a:latin typeface="Arial"/>
                        <a:ea typeface="+mn-ea"/>
                        <a:cs typeface="+mn-cs"/>
                      </a:defRPr>
                    </a:pPr>
                    <a:r>
                      <a:rPr lang="en-US" sz="1400" b="0" i="0" u="none" strike="noStrike" kern="1200" baseline="0" dirty="0">
                        <a:solidFill>
                          <a:srgbClr val="333333"/>
                        </a:solidFill>
                        <a:latin typeface="Arial"/>
                      </a:rPr>
                      <a:t>$0,22</a:t>
                    </a:r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027-9F45-93A9-C84064D5C84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vLLM</c:v>
                </c:pt>
                <c:pt idx="1">
                  <c:v>TensorRT-LLM</c:v>
                </c:pt>
                <c:pt idx="2">
                  <c:v>Modular MAX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</c:v>
                </c:pt>
                <c:pt idx="1">
                  <c:v>0.22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7-9F45-93A9-C84064D5C8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333333"/>
                </a:solidFill>
                <a:latin typeface="Arial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E8F5"/>
              </a:solidFill>
              <a:prstDash val="dash"/>
              <a:round/>
            </a:ln>
          </c:spPr>
        </c:majorGridlines>
        <c:numFmt formatCode="\$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D8D8D"/>
                </a:solidFill>
                <a:latin typeface="Arial"/>
              </a:defRPr>
            </a:pPr>
            <a:endParaRPr lang="en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25476250952503"/>
          <c:y val="0.13301546681664794"/>
          <c:w val="0.67987757175514352"/>
          <c:h val="0.7527215973003375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vLLM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numFmt formatCode="#,##0" sourceLinked="0"/>
            <c:spPr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Throughput</c:v>
                </c:pt>
                <c:pt idx="1">
                  <c:v>Latency</c:v>
                </c:pt>
                <c:pt idx="2">
                  <c:v>Memory Eff.</c:v>
                </c:pt>
                <c:pt idx="3">
                  <c:v>Quantization</c:v>
                </c:pt>
                <c:pt idx="4">
                  <c:v>Deployment</c:v>
                </c:pt>
                <c:pt idx="5">
                  <c:v>Multi-GPU</c:v>
                </c:pt>
                <c:pt idx="6">
                  <c:v>HPC Ready</c:v>
                </c:pt>
                <c:pt idx="7">
                  <c:v>Enterprise</c:v>
                </c:pt>
                <c:pt idx="8">
                  <c:v>Ecosystem</c:v>
                </c:pt>
                <c:pt idx="9">
                  <c:v>Cost Eff.</c:v>
                </c:pt>
                <c:pt idx="10">
                  <c:v>Future Pot.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</c:v>
                </c:pt>
                <c:pt idx="1">
                  <c:v>8.5</c:v>
                </c:pt>
                <c:pt idx="2">
                  <c:v>9.5</c:v>
                </c:pt>
                <c:pt idx="3">
                  <c:v>9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8.5</c:v>
                </c:pt>
                <c:pt idx="1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5-A441-9BF9-BF84C2C0E8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TensorRT-LLM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Throughput</c:v>
                </c:pt>
                <c:pt idx="1">
                  <c:v>Latency</c:v>
                </c:pt>
                <c:pt idx="2">
                  <c:v>Memory Eff.</c:v>
                </c:pt>
                <c:pt idx="3">
                  <c:v>Quantization</c:v>
                </c:pt>
                <c:pt idx="4">
                  <c:v>Deployment</c:v>
                </c:pt>
                <c:pt idx="5">
                  <c:v>Multi-GPU</c:v>
                </c:pt>
                <c:pt idx="6">
                  <c:v>HPC Ready</c:v>
                </c:pt>
                <c:pt idx="7">
                  <c:v>Enterprise</c:v>
                </c:pt>
                <c:pt idx="8">
                  <c:v>Ecosystem</c:v>
                </c:pt>
                <c:pt idx="9">
                  <c:v>Cost Eff.</c:v>
                </c:pt>
                <c:pt idx="10">
                  <c:v>Future Pot.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9.5</c:v>
                </c:pt>
                <c:pt idx="1">
                  <c:v>10</c:v>
                </c:pt>
                <c:pt idx="2">
                  <c:v>9</c:v>
                </c:pt>
                <c:pt idx="3">
                  <c:v>10</c:v>
                </c:pt>
                <c:pt idx="4">
                  <c:v>5</c:v>
                </c:pt>
                <c:pt idx="5">
                  <c:v>10</c:v>
                </c:pt>
                <c:pt idx="6">
                  <c:v>9</c:v>
                </c:pt>
                <c:pt idx="7">
                  <c:v>10</c:v>
                </c:pt>
                <c:pt idx="8">
                  <c:v>8</c:v>
                </c:pt>
                <c:pt idx="9">
                  <c:v>9.5</c:v>
                </c:pt>
                <c:pt idx="1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15-A441-9BF9-BF84C2C0E8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llama.cpp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Throughput</c:v>
                </c:pt>
                <c:pt idx="1">
                  <c:v>Latency</c:v>
                </c:pt>
                <c:pt idx="2">
                  <c:v>Memory Eff.</c:v>
                </c:pt>
                <c:pt idx="3">
                  <c:v>Quantization</c:v>
                </c:pt>
                <c:pt idx="4">
                  <c:v>Deployment</c:v>
                </c:pt>
                <c:pt idx="5">
                  <c:v>Multi-GPU</c:v>
                </c:pt>
                <c:pt idx="6">
                  <c:v>HPC Ready</c:v>
                </c:pt>
                <c:pt idx="7">
                  <c:v>Enterprise</c:v>
                </c:pt>
                <c:pt idx="8">
                  <c:v>Ecosystem</c:v>
                </c:pt>
                <c:pt idx="9">
                  <c:v>Cost Eff.</c:v>
                </c:pt>
                <c:pt idx="10">
                  <c:v>Future Pot.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4</c:v>
                </c:pt>
                <c:pt idx="1">
                  <c:v>7</c:v>
                </c:pt>
                <c:pt idx="2">
                  <c:v>5</c:v>
                </c:pt>
                <c:pt idx="3">
                  <c:v>10</c:v>
                </c:pt>
                <c:pt idx="4">
                  <c:v>8</c:v>
                </c:pt>
                <c:pt idx="5">
                  <c:v>4</c:v>
                </c:pt>
                <c:pt idx="6">
                  <c:v>6</c:v>
                </c:pt>
                <c:pt idx="7">
                  <c:v>4</c:v>
                </c:pt>
                <c:pt idx="8">
                  <c:v>9.5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15-A441-9BF9-BF84C2C0E8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Modular MAX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Throughput</c:v>
                </c:pt>
                <c:pt idx="1">
                  <c:v>Latency</c:v>
                </c:pt>
                <c:pt idx="2">
                  <c:v>Memory Eff.</c:v>
                </c:pt>
                <c:pt idx="3">
                  <c:v>Quantization</c:v>
                </c:pt>
                <c:pt idx="4">
                  <c:v>Deployment</c:v>
                </c:pt>
                <c:pt idx="5">
                  <c:v>Multi-GPU</c:v>
                </c:pt>
                <c:pt idx="6">
                  <c:v>HPC Ready</c:v>
                </c:pt>
                <c:pt idx="7">
                  <c:v>Enterprise</c:v>
                </c:pt>
                <c:pt idx="8">
                  <c:v>Ecosystem</c:v>
                </c:pt>
                <c:pt idx="9">
                  <c:v>Cost Eff.</c:v>
                </c:pt>
                <c:pt idx="10">
                  <c:v>Future Pot.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10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9</c:v>
                </c:pt>
                <c:pt idx="6">
                  <c:v>10</c:v>
                </c:pt>
                <c:pt idx="7">
                  <c:v>7</c:v>
                </c:pt>
                <c:pt idx="8">
                  <c:v>5</c:v>
                </c:pt>
                <c:pt idx="9">
                  <c:v>9.5</c:v>
                </c:pt>
                <c:pt idx="1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15-A441-9BF9-BF84C2C0E8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94734554"/>
        <c:axId val="2094734552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blipFill>
            <a:blip xmlns:r="http://schemas.openxmlformats.org/officeDocument/2006/relationships" r:embed="rId3"/>
            <a:tile tx="0" ty="0" sx="100000" sy="100000" flip="none" algn="tl"/>
          </a:blip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5280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9.0618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vidia.github.io/TensorRT-LL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gml-org/llama.cp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odular.com/max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9.06180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modular.com/max/" TargetMode="External"/><Relationship Id="rId5" Type="http://schemas.openxmlformats.org/officeDocument/2006/relationships/hyperlink" Target="https://github.com/ggml-org/llama.cpp" TargetMode="External"/><Relationship Id="rId4" Type="http://schemas.openxmlformats.org/officeDocument/2006/relationships/hyperlink" Target="https://nvidia.github.io/TensorRT-LL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68000" y="0"/>
            <a:ext cx="5588000" cy="9144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1270000"/>
            <a:ext cx="762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kern="0" spc="1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 TensorRT-LLM  llama.cpp  Modular MAX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016000" y="2133600"/>
            <a:ext cx="838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State-of-the-Art LLM Inference Engines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16000" y="4038600"/>
            <a:ext cx="838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kern="0" spc="100" dirty="0">
                <a:solidFill>
                  <a:srgbClr val="6A9BC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Architectural &amp; Performance Analysis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016000" y="4953000"/>
            <a:ext cx="2286000" cy="0"/>
          </a:xfrm>
          <a:prstGeom prst="straightConnector1">
            <a:avLst/>
          </a:prstGeom>
          <a:noFill/>
          <a:ln w="31750">
            <a:solidFill>
              <a:srgbClr val="E07B54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/>
          <p:nvPr/>
        </p:nvSpPr>
        <p:spPr>
          <a:xfrm>
            <a:off x="1016000" y="5283200"/>
            <a:ext cx="762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Presented By: Vaishnavi Dharmeshbhai Lalwala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Supervisor: Jonathan Decker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16000" y="6858000"/>
            <a:ext cx="762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6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Seminar: Newest Trends in High-Performance Data Analytics (SoSe 2026)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426700" y="8267700"/>
            <a:ext cx="558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2026  SUMMER SEMESTER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07340" y="-7858"/>
                </a:moveTo>
                <a:cubicBezTo>
                  <a:pt x="318135" y="-1032"/>
                  <a:pt x="322126" y="11351"/>
                  <a:pt x="317228" y="22146"/>
                </a:cubicBezTo>
                <a:lnTo>
                  <a:pt x="246108" y="177800"/>
                </a:lnTo>
                <a:lnTo>
                  <a:pt x="377371" y="177800"/>
                </a:lnTo>
                <a:cubicBezTo>
                  <a:pt x="389618" y="177800"/>
                  <a:pt x="400504" y="184468"/>
                  <a:pt x="404676" y="194548"/>
                </a:cubicBezTo>
                <a:cubicBezTo>
                  <a:pt x="408849" y="204629"/>
                  <a:pt x="405311" y="215900"/>
                  <a:pt x="395968" y="222726"/>
                </a:cubicBezTo>
                <a:lnTo>
                  <a:pt x="134711" y="413226"/>
                </a:lnTo>
                <a:cubicBezTo>
                  <a:pt x="124460" y="420688"/>
                  <a:pt x="109855" y="421084"/>
                  <a:pt x="99060" y="414258"/>
                </a:cubicBezTo>
                <a:cubicBezTo>
                  <a:pt x="88265" y="407432"/>
                  <a:pt x="84274" y="395049"/>
                  <a:pt x="89172" y="384254"/>
                </a:cubicBezTo>
                <a:lnTo>
                  <a:pt x="160292" y="228600"/>
                </a:lnTo>
                <a:lnTo>
                  <a:pt x="29029" y="228600"/>
                </a:lnTo>
                <a:cubicBezTo>
                  <a:pt x="16782" y="228600"/>
                  <a:pt x="5896" y="221933"/>
                  <a:pt x="1724" y="211852"/>
                </a:cubicBezTo>
                <a:cubicBezTo>
                  <a:pt x="-2449" y="201771"/>
                  <a:pt x="1089" y="190500"/>
                  <a:pt x="10432" y="183674"/>
                </a:cubicBezTo>
                <a:lnTo>
                  <a:pt x="271689" y="-6826"/>
                </a:lnTo>
                <a:cubicBezTo>
                  <a:pt x="281940" y="-14288"/>
                  <a:pt x="296545" y="-14684"/>
                  <a:pt x="307340" y="-785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Inference Bottleneck Crisis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62000" y="1473200"/>
            <a:ext cx="4572000" cy="29718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7" name="Text 5"/>
          <p:cNvSpPr/>
          <p:nvPr/>
        </p:nvSpPr>
        <p:spPr>
          <a:xfrm>
            <a:off x="1016000" y="1320800"/>
            <a:ext cx="1524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16000" y="1879600"/>
            <a:ext cx="406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LLMs are transforming every industry - from coding assistants to scientific discovery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Demand for production deployment is exploding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842000" y="1473200"/>
            <a:ext cx="4572000" cy="2971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07B5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879600"/>
            <a:ext cx="4064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Memory bandwidth bottlenecks cap throughput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GPU SMs sit underutilized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KV cache fragmentation wastes up to </a:t>
            </a: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60%</a:t>
            </a: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of VRAM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0922000" y="1473200"/>
            <a:ext cx="4572000" cy="29464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13" name="Text 11"/>
          <p:cNvSpPr/>
          <p:nvPr/>
        </p:nvSpPr>
        <p:spPr>
          <a:xfrm>
            <a:off x="11176000" y="1320800"/>
            <a:ext cx="203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176000" y="18796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 fragmented ecosystem of specialized inference engines emerged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Each solves the problem through radically different architectural philosophies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334000" y="24892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498673" y="276423"/>
                </a:moveTo>
                <a:cubicBezTo>
                  <a:pt x="511076" y="264021"/>
                  <a:pt x="511076" y="243880"/>
                  <a:pt x="498673" y="231477"/>
                </a:cubicBezTo>
                <a:lnTo>
                  <a:pt x="339923" y="72727"/>
                </a:lnTo>
                <a:cubicBezTo>
                  <a:pt x="327521" y="60325"/>
                  <a:pt x="307380" y="60325"/>
                  <a:pt x="294977" y="72727"/>
                </a:cubicBezTo>
                <a:cubicBezTo>
                  <a:pt x="282575" y="85130"/>
                  <a:pt x="282575" y="105271"/>
                  <a:pt x="294977" y="117673"/>
                </a:cubicBezTo>
                <a:lnTo>
                  <a:pt x="399554" y="222250"/>
                </a:lnTo>
                <a:lnTo>
                  <a:pt x="31750" y="222250"/>
                </a:lnTo>
                <a:cubicBezTo>
                  <a:pt x="14188" y="222250"/>
                  <a:pt x="0" y="236438"/>
                  <a:pt x="0" y="254000"/>
                </a:cubicBezTo>
                <a:cubicBezTo>
                  <a:pt x="0" y="271562"/>
                  <a:pt x="14188" y="285750"/>
                  <a:pt x="31750" y="285750"/>
                </a:cubicBezTo>
                <a:lnTo>
                  <a:pt x="399554" y="285750"/>
                </a:lnTo>
                <a:lnTo>
                  <a:pt x="294977" y="390327"/>
                </a:lnTo>
                <a:cubicBezTo>
                  <a:pt x="282575" y="402729"/>
                  <a:pt x="282575" y="422870"/>
                  <a:pt x="294977" y="435273"/>
                </a:cubicBezTo>
                <a:cubicBezTo>
                  <a:pt x="307380" y="447675"/>
                  <a:pt x="327521" y="447675"/>
                  <a:pt x="339923" y="435273"/>
                </a:cubicBezTo>
                <a:lnTo>
                  <a:pt x="498673" y="276523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6" name="Shape 14"/>
          <p:cNvSpPr/>
          <p:nvPr/>
        </p:nvSpPr>
        <p:spPr>
          <a:xfrm>
            <a:off x="10414000" y="24892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498673" y="276423"/>
                </a:moveTo>
                <a:cubicBezTo>
                  <a:pt x="511076" y="264021"/>
                  <a:pt x="511076" y="243880"/>
                  <a:pt x="498673" y="231477"/>
                </a:cubicBezTo>
                <a:lnTo>
                  <a:pt x="339923" y="72727"/>
                </a:lnTo>
                <a:cubicBezTo>
                  <a:pt x="327521" y="60325"/>
                  <a:pt x="307380" y="60325"/>
                  <a:pt x="294977" y="72727"/>
                </a:cubicBezTo>
                <a:cubicBezTo>
                  <a:pt x="282575" y="85130"/>
                  <a:pt x="282575" y="105271"/>
                  <a:pt x="294977" y="117673"/>
                </a:cubicBezTo>
                <a:lnTo>
                  <a:pt x="399554" y="222250"/>
                </a:lnTo>
                <a:lnTo>
                  <a:pt x="31750" y="222250"/>
                </a:lnTo>
                <a:cubicBezTo>
                  <a:pt x="14188" y="222250"/>
                  <a:pt x="0" y="236438"/>
                  <a:pt x="0" y="254000"/>
                </a:cubicBezTo>
                <a:cubicBezTo>
                  <a:pt x="0" y="271562"/>
                  <a:pt x="14188" y="285750"/>
                  <a:pt x="31750" y="285750"/>
                </a:cubicBezTo>
                <a:lnTo>
                  <a:pt x="399554" y="285750"/>
                </a:lnTo>
                <a:lnTo>
                  <a:pt x="294977" y="390327"/>
                </a:lnTo>
                <a:cubicBezTo>
                  <a:pt x="282575" y="402729"/>
                  <a:pt x="282575" y="422870"/>
                  <a:pt x="294977" y="435273"/>
                </a:cubicBezTo>
                <a:cubicBezTo>
                  <a:pt x="307380" y="447675"/>
                  <a:pt x="327521" y="447675"/>
                  <a:pt x="339923" y="435273"/>
                </a:cubicBezTo>
                <a:lnTo>
                  <a:pt x="498673" y="276523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4978400"/>
            <a:ext cx="14224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5" name="Text 33">
            <a:extLst>
              <a:ext uri="{FF2B5EF4-FFF2-40B4-BE49-F238E27FC236}">
                <a16:creationId xmlns:a16="http://schemas.microsoft.com/office/drawing/2014/main" id="{06FB0252-E078-DF03-097C-D2DA0CD4AD10}"/>
              </a:ext>
            </a:extLst>
          </p:cNvPr>
          <p:cNvSpPr/>
          <p:nvPr/>
        </p:nvSpPr>
        <p:spPr>
          <a:xfrm>
            <a:off x="734516" y="6445250"/>
            <a:ext cx="762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This Presentation Compares Four State-of-the-Art Engines</a:t>
            </a:r>
            <a:endParaRPr lang="en-US" sz="2200" dirty="0"/>
          </a:p>
        </p:txBody>
      </p:sp>
      <p:sp>
        <p:nvSpPr>
          <p:cNvPr id="82" name="Shape 4">
            <a:extLst>
              <a:ext uri="{FF2B5EF4-FFF2-40B4-BE49-F238E27FC236}">
                <a16:creationId xmlns:a16="http://schemas.microsoft.com/office/drawing/2014/main" id="{C045A4D9-FAA1-5A2A-468B-420C4E5BA124}"/>
              </a:ext>
            </a:extLst>
          </p:cNvPr>
          <p:cNvSpPr/>
          <p:nvPr/>
        </p:nvSpPr>
        <p:spPr>
          <a:xfrm>
            <a:off x="734516" y="5102581"/>
            <a:ext cx="2540000" cy="8255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83" name="Text 5">
            <a:extLst>
              <a:ext uri="{FF2B5EF4-FFF2-40B4-BE49-F238E27FC236}">
                <a16:creationId xmlns:a16="http://schemas.microsoft.com/office/drawing/2014/main" id="{BF5A537C-3F20-F6EC-015C-B4F6F6D9FEA9}"/>
              </a:ext>
            </a:extLst>
          </p:cNvPr>
          <p:cNvSpPr/>
          <p:nvPr/>
        </p:nvSpPr>
        <p:spPr>
          <a:xfrm>
            <a:off x="734516" y="5102581"/>
            <a:ext cx="254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LLM Boom</a:t>
            </a:r>
            <a:endParaRPr lang="en-US" sz="1800" dirty="0"/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Every industry</a:t>
            </a:r>
            <a:endParaRPr lang="en-US" sz="1800" dirty="0"/>
          </a:p>
        </p:txBody>
      </p:sp>
      <p:sp>
        <p:nvSpPr>
          <p:cNvPr id="84" name="Shape 6">
            <a:extLst>
              <a:ext uri="{FF2B5EF4-FFF2-40B4-BE49-F238E27FC236}">
                <a16:creationId xmlns:a16="http://schemas.microsoft.com/office/drawing/2014/main" id="{DDF15BD7-E7D8-A6CA-9D94-6CF0A99D2C43}"/>
              </a:ext>
            </a:extLst>
          </p:cNvPr>
          <p:cNvSpPr/>
          <p:nvPr/>
        </p:nvSpPr>
        <p:spPr>
          <a:xfrm>
            <a:off x="3338016" y="5356581"/>
            <a:ext cx="381000" cy="0"/>
          </a:xfrm>
          <a:prstGeom prst="straightConnector1">
            <a:avLst/>
          </a:prstGeom>
          <a:noFill/>
          <a:ln w="25400">
            <a:solidFill>
              <a:srgbClr val="E07B54"/>
            </a:solidFill>
            <a:prstDash val="solid"/>
            <a:headEnd type="none"/>
            <a:tailEnd type="arrow"/>
          </a:ln>
        </p:spPr>
      </p:sp>
      <p:sp>
        <p:nvSpPr>
          <p:cNvPr id="85" name="Shape 7">
            <a:extLst>
              <a:ext uri="{FF2B5EF4-FFF2-40B4-BE49-F238E27FC236}">
                <a16:creationId xmlns:a16="http://schemas.microsoft.com/office/drawing/2014/main" id="{B89D6B29-B8C0-9FB1-8BB5-3FAB959E9F50}"/>
              </a:ext>
            </a:extLst>
          </p:cNvPr>
          <p:cNvSpPr/>
          <p:nvPr/>
        </p:nvSpPr>
        <p:spPr>
          <a:xfrm>
            <a:off x="3782516" y="5102581"/>
            <a:ext cx="2540000" cy="8255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86" name="Text 8">
            <a:extLst>
              <a:ext uri="{FF2B5EF4-FFF2-40B4-BE49-F238E27FC236}">
                <a16:creationId xmlns:a16="http://schemas.microsoft.com/office/drawing/2014/main" id="{4ADCDCC7-D063-8238-EF78-156A30591711}"/>
              </a:ext>
            </a:extLst>
          </p:cNvPr>
          <p:cNvSpPr/>
          <p:nvPr/>
        </p:nvSpPr>
        <p:spPr>
          <a:xfrm>
            <a:off x="3782516" y="5102581"/>
            <a:ext cx="254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Exploding Demand</a:t>
            </a:r>
            <a:endParaRPr lang="en-US" sz="1800" dirty="0"/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Production deployment</a:t>
            </a:r>
            <a:endParaRPr lang="en-US" sz="1800" dirty="0"/>
          </a:p>
        </p:txBody>
      </p:sp>
      <p:sp>
        <p:nvSpPr>
          <p:cNvPr id="87" name="Shape 9">
            <a:extLst>
              <a:ext uri="{FF2B5EF4-FFF2-40B4-BE49-F238E27FC236}">
                <a16:creationId xmlns:a16="http://schemas.microsoft.com/office/drawing/2014/main" id="{4AD31811-CA59-C46F-3853-6313AC352765}"/>
              </a:ext>
            </a:extLst>
          </p:cNvPr>
          <p:cNvSpPr/>
          <p:nvPr/>
        </p:nvSpPr>
        <p:spPr>
          <a:xfrm>
            <a:off x="6386016" y="5356581"/>
            <a:ext cx="381000" cy="0"/>
          </a:xfrm>
          <a:prstGeom prst="straightConnector1">
            <a:avLst/>
          </a:prstGeom>
          <a:noFill/>
          <a:ln w="25400">
            <a:solidFill>
              <a:srgbClr val="E07B54"/>
            </a:solidFill>
            <a:prstDash val="solid"/>
            <a:headEnd type="none"/>
            <a:tailEnd type="arrow"/>
          </a:ln>
        </p:spPr>
      </p:sp>
      <p:sp>
        <p:nvSpPr>
          <p:cNvPr id="88" name="Shape 10">
            <a:extLst>
              <a:ext uri="{FF2B5EF4-FFF2-40B4-BE49-F238E27FC236}">
                <a16:creationId xmlns:a16="http://schemas.microsoft.com/office/drawing/2014/main" id="{D2D6B3B6-E5F9-715A-290E-DA5F7A054A41}"/>
              </a:ext>
            </a:extLst>
          </p:cNvPr>
          <p:cNvSpPr/>
          <p:nvPr/>
        </p:nvSpPr>
        <p:spPr>
          <a:xfrm>
            <a:off x="6830516" y="5102581"/>
            <a:ext cx="2540000" cy="825500"/>
          </a:xfrm>
          <a:prstGeom prst="roundRect">
            <a:avLst>
              <a:gd name="adj" fmla="val 8000"/>
            </a:avLst>
          </a:prstGeom>
          <a:solidFill>
            <a:srgbClr val="E07B54"/>
          </a:solidFill>
          <a:ln/>
        </p:spPr>
        <p:txBody>
          <a:bodyPr/>
          <a:lstStyle/>
          <a:p>
            <a:endParaRPr lang="en-DE" dirty="0"/>
          </a:p>
        </p:txBody>
      </p:sp>
      <p:sp>
        <p:nvSpPr>
          <p:cNvPr id="89" name="Text 11">
            <a:extLst>
              <a:ext uri="{FF2B5EF4-FFF2-40B4-BE49-F238E27FC236}">
                <a16:creationId xmlns:a16="http://schemas.microsoft.com/office/drawing/2014/main" id="{4F0A9926-AFF1-5211-CCFC-89778BBB44B8}"/>
              </a:ext>
            </a:extLst>
          </p:cNvPr>
          <p:cNvSpPr/>
          <p:nvPr/>
        </p:nvSpPr>
        <p:spPr>
          <a:xfrm>
            <a:off x="6830516" y="5102581"/>
            <a:ext cx="254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Bottleneck Crisis</a:t>
            </a:r>
            <a:endParaRPr lang="en-US" sz="1800" dirty="0"/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Memory, GPU, KV Cache</a:t>
            </a:r>
            <a:endParaRPr lang="en-US" sz="1800" dirty="0"/>
          </a:p>
        </p:txBody>
      </p:sp>
      <p:sp>
        <p:nvSpPr>
          <p:cNvPr id="90" name="Shape 12">
            <a:extLst>
              <a:ext uri="{FF2B5EF4-FFF2-40B4-BE49-F238E27FC236}">
                <a16:creationId xmlns:a16="http://schemas.microsoft.com/office/drawing/2014/main" id="{3792856E-FC9B-7423-4C73-B6A1252A61FF}"/>
              </a:ext>
            </a:extLst>
          </p:cNvPr>
          <p:cNvSpPr/>
          <p:nvPr/>
        </p:nvSpPr>
        <p:spPr>
          <a:xfrm>
            <a:off x="9434016" y="5356581"/>
            <a:ext cx="381000" cy="0"/>
          </a:xfrm>
          <a:prstGeom prst="straightConnector1">
            <a:avLst/>
          </a:prstGeom>
          <a:noFill/>
          <a:ln w="25400">
            <a:solidFill>
              <a:srgbClr val="E07B54"/>
            </a:solidFill>
            <a:prstDash val="solid"/>
            <a:headEnd type="none"/>
            <a:tailEnd type="arrow"/>
          </a:ln>
        </p:spPr>
      </p:sp>
      <p:sp>
        <p:nvSpPr>
          <p:cNvPr id="91" name="Shape 13">
            <a:extLst>
              <a:ext uri="{FF2B5EF4-FFF2-40B4-BE49-F238E27FC236}">
                <a16:creationId xmlns:a16="http://schemas.microsoft.com/office/drawing/2014/main" id="{131320D8-6F41-0A81-D334-2F4BD6CBCBB0}"/>
              </a:ext>
            </a:extLst>
          </p:cNvPr>
          <p:cNvSpPr/>
          <p:nvPr/>
        </p:nvSpPr>
        <p:spPr>
          <a:xfrm>
            <a:off x="9878516" y="5102581"/>
            <a:ext cx="2540000" cy="8255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92" name="Text 14">
            <a:extLst>
              <a:ext uri="{FF2B5EF4-FFF2-40B4-BE49-F238E27FC236}">
                <a16:creationId xmlns:a16="http://schemas.microsoft.com/office/drawing/2014/main" id="{362700E6-DCB6-9446-61C9-EFBEFB1064B1}"/>
              </a:ext>
            </a:extLst>
          </p:cNvPr>
          <p:cNvSpPr/>
          <p:nvPr/>
        </p:nvSpPr>
        <p:spPr>
          <a:xfrm>
            <a:off x="9878516" y="5102581"/>
            <a:ext cx="254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 Engines Emerge</a:t>
            </a:r>
            <a:endParaRPr lang="en-US" sz="1800" dirty="0"/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Different philosophies</a:t>
            </a:r>
            <a:endParaRPr lang="en-US" sz="1800" dirty="0"/>
          </a:p>
        </p:txBody>
      </p:sp>
      <p:sp>
        <p:nvSpPr>
          <p:cNvPr id="93" name="Shape 15">
            <a:extLst>
              <a:ext uri="{FF2B5EF4-FFF2-40B4-BE49-F238E27FC236}">
                <a16:creationId xmlns:a16="http://schemas.microsoft.com/office/drawing/2014/main" id="{8F6B5FAC-EF81-2E15-181D-5B7D8AA20D04}"/>
              </a:ext>
            </a:extLst>
          </p:cNvPr>
          <p:cNvSpPr/>
          <p:nvPr/>
        </p:nvSpPr>
        <p:spPr>
          <a:xfrm>
            <a:off x="12482016" y="5356581"/>
            <a:ext cx="381000" cy="0"/>
          </a:xfrm>
          <a:prstGeom prst="straightConnector1">
            <a:avLst/>
          </a:prstGeom>
          <a:noFill/>
          <a:ln w="25400">
            <a:solidFill>
              <a:srgbClr val="E07B54"/>
            </a:solidFill>
            <a:prstDash val="solid"/>
            <a:headEnd type="none"/>
            <a:tailEnd type="arrow"/>
          </a:ln>
        </p:spPr>
      </p:sp>
      <p:sp>
        <p:nvSpPr>
          <p:cNvPr id="94" name="Shape 16">
            <a:extLst>
              <a:ext uri="{FF2B5EF4-FFF2-40B4-BE49-F238E27FC236}">
                <a16:creationId xmlns:a16="http://schemas.microsoft.com/office/drawing/2014/main" id="{5F40EF00-7534-3F02-EFBB-0B5F38104BEA}"/>
              </a:ext>
            </a:extLst>
          </p:cNvPr>
          <p:cNvSpPr/>
          <p:nvPr/>
        </p:nvSpPr>
        <p:spPr>
          <a:xfrm>
            <a:off x="12926516" y="5102581"/>
            <a:ext cx="2540000" cy="825500"/>
          </a:xfrm>
          <a:prstGeom prst="roundRect">
            <a:avLst>
              <a:gd name="adj" fmla="val 8000"/>
            </a:avLst>
          </a:prstGeom>
          <a:solidFill>
            <a:srgbClr val="1E4A6E"/>
          </a:solidFill>
          <a:ln/>
        </p:spPr>
      </p:sp>
      <p:sp>
        <p:nvSpPr>
          <p:cNvPr id="95" name="Text 17">
            <a:extLst>
              <a:ext uri="{FF2B5EF4-FFF2-40B4-BE49-F238E27FC236}">
                <a16:creationId xmlns:a16="http://schemas.microsoft.com/office/drawing/2014/main" id="{B61324AA-29EE-BE44-EAEC-5C1CB3FFCCBD}"/>
              </a:ext>
            </a:extLst>
          </p:cNvPr>
          <p:cNvSpPr/>
          <p:nvPr/>
        </p:nvSpPr>
        <p:spPr>
          <a:xfrm>
            <a:off x="12926516" y="5102581"/>
            <a:ext cx="254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This Analysis</a:t>
            </a:r>
            <a:endParaRPr lang="en-US" sz="1800" dirty="0"/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Compare &amp; contrast</a:t>
            </a:r>
            <a:endParaRPr lang="en-US" sz="1800" dirty="0"/>
          </a:p>
        </p:txBody>
      </p:sp>
      <p:sp>
        <p:nvSpPr>
          <p:cNvPr id="96" name="Shape 17">
            <a:extLst>
              <a:ext uri="{FF2B5EF4-FFF2-40B4-BE49-F238E27FC236}">
                <a16:creationId xmlns:a16="http://schemas.microsoft.com/office/drawing/2014/main" id="{3918957F-4AB5-8404-5CA6-72A27DB91062}"/>
              </a:ext>
            </a:extLst>
          </p:cNvPr>
          <p:cNvSpPr/>
          <p:nvPr/>
        </p:nvSpPr>
        <p:spPr>
          <a:xfrm>
            <a:off x="1216926" y="7177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65314" y="28575"/>
                </a:moveTo>
                <a:cubicBezTo>
                  <a:pt x="29289" y="28575"/>
                  <a:pt x="0" y="54203"/>
                  <a:pt x="0" y="85725"/>
                </a:cubicBezTo>
                <a:lnTo>
                  <a:pt x="0" y="142875"/>
                </a:lnTo>
                <a:cubicBezTo>
                  <a:pt x="0" y="174397"/>
                  <a:pt x="29289" y="200025"/>
                  <a:pt x="65314" y="200025"/>
                </a:cubicBezTo>
                <a:lnTo>
                  <a:pt x="391886" y="200025"/>
                </a:lnTo>
                <a:cubicBezTo>
                  <a:pt x="427911" y="200025"/>
                  <a:pt x="457200" y="174397"/>
                  <a:pt x="457200" y="142875"/>
                </a:cubicBezTo>
                <a:lnTo>
                  <a:pt x="457200" y="85725"/>
                </a:lnTo>
                <a:cubicBezTo>
                  <a:pt x="457200" y="54203"/>
                  <a:pt x="427911" y="28575"/>
                  <a:pt x="391886" y="28575"/>
                </a:cubicBezTo>
                <a:lnTo>
                  <a:pt x="65314" y="28575"/>
                </a:lnTo>
                <a:close/>
                <a:moveTo>
                  <a:pt x="285750" y="92869"/>
                </a:moveTo>
                <a:cubicBezTo>
                  <a:pt x="299268" y="92869"/>
                  <a:pt x="310243" y="102472"/>
                  <a:pt x="310243" y="114300"/>
                </a:cubicBezTo>
                <a:cubicBezTo>
                  <a:pt x="310243" y="126128"/>
                  <a:pt x="299268" y="135731"/>
                  <a:pt x="285750" y="135731"/>
                </a:cubicBezTo>
                <a:cubicBezTo>
                  <a:pt x="272232" y="135731"/>
                  <a:pt x="261257" y="126128"/>
                  <a:pt x="261257" y="114300"/>
                </a:cubicBezTo>
                <a:cubicBezTo>
                  <a:pt x="261257" y="102472"/>
                  <a:pt x="272232" y="92869"/>
                  <a:pt x="285750" y="92869"/>
                </a:cubicBezTo>
                <a:close/>
                <a:moveTo>
                  <a:pt x="342900" y="114300"/>
                </a:moveTo>
                <a:cubicBezTo>
                  <a:pt x="342900" y="102472"/>
                  <a:pt x="353875" y="92869"/>
                  <a:pt x="367393" y="92869"/>
                </a:cubicBezTo>
                <a:cubicBezTo>
                  <a:pt x="380911" y="92869"/>
                  <a:pt x="391886" y="102472"/>
                  <a:pt x="391886" y="114300"/>
                </a:cubicBezTo>
                <a:cubicBezTo>
                  <a:pt x="391886" y="126128"/>
                  <a:pt x="380911" y="135731"/>
                  <a:pt x="367393" y="135731"/>
                </a:cubicBezTo>
                <a:cubicBezTo>
                  <a:pt x="353875" y="135731"/>
                  <a:pt x="342900" y="126128"/>
                  <a:pt x="342900" y="114300"/>
                </a:cubicBezTo>
                <a:close/>
                <a:moveTo>
                  <a:pt x="65314" y="257175"/>
                </a:moveTo>
                <a:cubicBezTo>
                  <a:pt x="29289" y="257175"/>
                  <a:pt x="0" y="282803"/>
                  <a:pt x="0" y="314325"/>
                </a:cubicBezTo>
                <a:lnTo>
                  <a:pt x="0" y="371475"/>
                </a:lnTo>
                <a:cubicBezTo>
                  <a:pt x="0" y="402997"/>
                  <a:pt x="29289" y="428625"/>
                  <a:pt x="65314" y="428625"/>
                </a:cubicBezTo>
                <a:lnTo>
                  <a:pt x="391886" y="428625"/>
                </a:lnTo>
                <a:cubicBezTo>
                  <a:pt x="427911" y="428625"/>
                  <a:pt x="457200" y="402997"/>
                  <a:pt x="457200" y="371475"/>
                </a:cubicBezTo>
                <a:lnTo>
                  <a:pt x="457200" y="314325"/>
                </a:lnTo>
                <a:cubicBezTo>
                  <a:pt x="457200" y="282803"/>
                  <a:pt x="427911" y="257175"/>
                  <a:pt x="391886" y="257175"/>
                </a:cubicBezTo>
                <a:lnTo>
                  <a:pt x="65314" y="257175"/>
                </a:lnTo>
                <a:close/>
                <a:moveTo>
                  <a:pt x="285750" y="321469"/>
                </a:moveTo>
                <a:cubicBezTo>
                  <a:pt x="299268" y="321469"/>
                  <a:pt x="310243" y="331072"/>
                  <a:pt x="310243" y="342900"/>
                </a:cubicBezTo>
                <a:cubicBezTo>
                  <a:pt x="310243" y="354728"/>
                  <a:pt x="299268" y="364331"/>
                  <a:pt x="285750" y="364331"/>
                </a:cubicBezTo>
                <a:cubicBezTo>
                  <a:pt x="272232" y="364331"/>
                  <a:pt x="261257" y="354728"/>
                  <a:pt x="261257" y="342900"/>
                </a:cubicBezTo>
                <a:cubicBezTo>
                  <a:pt x="261257" y="331072"/>
                  <a:pt x="272232" y="321469"/>
                  <a:pt x="285750" y="321469"/>
                </a:cubicBezTo>
                <a:close/>
                <a:moveTo>
                  <a:pt x="342900" y="342900"/>
                </a:moveTo>
                <a:cubicBezTo>
                  <a:pt x="342900" y="331072"/>
                  <a:pt x="353875" y="321469"/>
                  <a:pt x="367393" y="321469"/>
                </a:cubicBezTo>
                <a:cubicBezTo>
                  <a:pt x="380911" y="321469"/>
                  <a:pt x="391886" y="331072"/>
                  <a:pt x="391886" y="342900"/>
                </a:cubicBezTo>
                <a:cubicBezTo>
                  <a:pt x="391886" y="354728"/>
                  <a:pt x="380911" y="364331"/>
                  <a:pt x="367393" y="364331"/>
                </a:cubicBezTo>
                <a:cubicBezTo>
                  <a:pt x="353875" y="364331"/>
                  <a:pt x="342900" y="354728"/>
                  <a:pt x="342900" y="3429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97" name="Text 18">
            <a:extLst>
              <a:ext uri="{FF2B5EF4-FFF2-40B4-BE49-F238E27FC236}">
                <a16:creationId xmlns:a16="http://schemas.microsoft.com/office/drawing/2014/main" id="{4B5C4FC1-AF89-B77C-4A65-CBE4EEF42D02}"/>
              </a:ext>
            </a:extLst>
          </p:cNvPr>
          <p:cNvSpPr/>
          <p:nvPr/>
        </p:nvSpPr>
        <p:spPr>
          <a:xfrm>
            <a:off x="1826526" y="7126241"/>
            <a:ext cx="203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endParaRPr lang="en-US" sz="1800" dirty="0"/>
          </a:p>
        </p:txBody>
      </p:sp>
      <p:sp>
        <p:nvSpPr>
          <p:cNvPr id="98" name="Text 19">
            <a:extLst>
              <a:ext uri="{FF2B5EF4-FFF2-40B4-BE49-F238E27FC236}">
                <a16:creationId xmlns:a16="http://schemas.microsoft.com/office/drawing/2014/main" id="{57FBBDCB-1377-1401-7E27-EF672F1D9736}"/>
              </a:ext>
            </a:extLst>
          </p:cNvPr>
          <p:cNvSpPr/>
          <p:nvPr/>
        </p:nvSpPr>
        <p:spPr>
          <a:xfrm>
            <a:off x="1216926" y="7608841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Dynamic serving with PagedAttention</a:t>
            </a:r>
            <a:endParaRPr lang="en-US" sz="1400" dirty="0"/>
          </a:p>
        </p:txBody>
      </p:sp>
      <p:sp>
        <p:nvSpPr>
          <p:cNvPr id="99" name="Shape 20">
            <a:extLst>
              <a:ext uri="{FF2B5EF4-FFF2-40B4-BE49-F238E27FC236}">
                <a16:creationId xmlns:a16="http://schemas.microsoft.com/office/drawing/2014/main" id="{82E5CCF5-82ED-1048-0C7F-A4237006DCE2}"/>
              </a:ext>
            </a:extLst>
          </p:cNvPr>
          <p:cNvSpPr/>
          <p:nvPr/>
        </p:nvSpPr>
        <p:spPr>
          <a:xfrm>
            <a:off x="4772926" y="7177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57163" y="21431"/>
                </a:moveTo>
                <a:cubicBezTo>
                  <a:pt x="157163" y="9555"/>
                  <a:pt x="147608" y="0"/>
                  <a:pt x="135731" y="0"/>
                </a:cubicBezTo>
                <a:cubicBezTo>
                  <a:pt x="123855" y="0"/>
                  <a:pt x="114300" y="9555"/>
                  <a:pt x="114300" y="21431"/>
                </a:cubicBezTo>
                <a:lnTo>
                  <a:pt x="114300" y="57150"/>
                </a:lnTo>
                <a:cubicBezTo>
                  <a:pt x="82778" y="57150"/>
                  <a:pt x="57150" y="82778"/>
                  <a:pt x="57150" y="114300"/>
                </a:cubicBezTo>
                <a:lnTo>
                  <a:pt x="21431" y="114300"/>
                </a:lnTo>
                <a:cubicBezTo>
                  <a:pt x="9555" y="114300"/>
                  <a:pt x="0" y="123855"/>
                  <a:pt x="0" y="135731"/>
                </a:cubicBezTo>
                <a:cubicBezTo>
                  <a:pt x="0" y="147608"/>
                  <a:pt x="9555" y="157163"/>
                  <a:pt x="21431" y="157163"/>
                </a:cubicBezTo>
                <a:lnTo>
                  <a:pt x="57150" y="157163"/>
                </a:lnTo>
                <a:lnTo>
                  <a:pt x="57150" y="207169"/>
                </a:lnTo>
                <a:lnTo>
                  <a:pt x="21431" y="207169"/>
                </a:lnTo>
                <a:cubicBezTo>
                  <a:pt x="9555" y="207169"/>
                  <a:pt x="0" y="216724"/>
                  <a:pt x="0" y="228600"/>
                </a:cubicBezTo>
                <a:cubicBezTo>
                  <a:pt x="0" y="240476"/>
                  <a:pt x="9555" y="250031"/>
                  <a:pt x="21431" y="250031"/>
                </a:cubicBezTo>
                <a:lnTo>
                  <a:pt x="57150" y="250031"/>
                </a:lnTo>
                <a:lnTo>
                  <a:pt x="57150" y="300038"/>
                </a:lnTo>
                <a:lnTo>
                  <a:pt x="21431" y="300038"/>
                </a:lnTo>
                <a:cubicBezTo>
                  <a:pt x="9555" y="300038"/>
                  <a:pt x="0" y="309592"/>
                  <a:pt x="0" y="321469"/>
                </a:cubicBezTo>
                <a:cubicBezTo>
                  <a:pt x="0" y="333345"/>
                  <a:pt x="9555" y="342900"/>
                  <a:pt x="21431" y="342900"/>
                </a:cubicBezTo>
                <a:lnTo>
                  <a:pt x="57150" y="342900"/>
                </a:lnTo>
                <a:cubicBezTo>
                  <a:pt x="57150" y="374422"/>
                  <a:pt x="82778" y="400050"/>
                  <a:pt x="114300" y="400050"/>
                </a:cubicBezTo>
                <a:lnTo>
                  <a:pt x="114300" y="435769"/>
                </a:lnTo>
                <a:cubicBezTo>
                  <a:pt x="114300" y="447645"/>
                  <a:pt x="123855" y="457200"/>
                  <a:pt x="135731" y="457200"/>
                </a:cubicBezTo>
                <a:cubicBezTo>
                  <a:pt x="147608" y="457200"/>
                  <a:pt x="157163" y="447645"/>
                  <a:pt x="157163" y="435769"/>
                </a:cubicBezTo>
                <a:lnTo>
                  <a:pt x="157163" y="400050"/>
                </a:lnTo>
                <a:lnTo>
                  <a:pt x="207169" y="400050"/>
                </a:lnTo>
                <a:lnTo>
                  <a:pt x="207169" y="435769"/>
                </a:lnTo>
                <a:cubicBezTo>
                  <a:pt x="207169" y="447645"/>
                  <a:pt x="216724" y="457200"/>
                  <a:pt x="228600" y="457200"/>
                </a:cubicBezTo>
                <a:cubicBezTo>
                  <a:pt x="240476" y="457200"/>
                  <a:pt x="250031" y="447645"/>
                  <a:pt x="250031" y="435769"/>
                </a:cubicBezTo>
                <a:lnTo>
                  <a:pt x="250031" y="400050"/>
                </a:lnTo>
                <a:lnTo>
                  <a:pt x="300038" y="400050"/>
                </a:lnTo>
                <a:lnTo>
                  <a:pt x="300038" y="435769"/>
                </a:lnTo>
                <a:cubicBezTo>
                  <a:pt x="300038" y="447645"/>
                  <a:pt x="309592" y="457200"/>
                  <a:pt x="321469" y="457200"/>
                </a:cubicBezTo>
                <a:cubicBezTo>
                  <a:pt x="333345" y="457200"/>
                  <a:pt x="342900" y="447645"/>
                  <a:pt x="342900" y="435769"/>
                </a:cubicBezTo>
                <a:lnTo>
                  <a:pt x="342900" y="400050"/>
                </a:lnTo>
                <a:cubicBezTo>
                  <a:pt x="374422" y="400050"/>
                  <a:pt x="400050" y="374422"/>
                  <a:pt x="400050" y="342900"/>
                </a:cubicBezTo>
                <a:lnTo>
                  <a:pt x="435769" y="342900"/>
                </a:lnTo>
                <a:cubicBezTo>
                  <a:pt x="447645" y="342900"/>
                  <a:pt x="457200" y="333345"/>
                  <a:pt x="457200" y="321469"/>
                </a:cubicBezTo>
                <a:cubicBezTo>
                  <a:pt x="457200" y="309592"/>
                  <a:pt x="447645" y="300038"/>
                  <a:pt x="435769" y="300038"/>
                </a:cubicBezTo>
                <a:lnTo>
                  <a:pt x="400050" y="300038"/>
                </a:lnTo>
                <a:lnTo>
                  <a:pt x="400050" y="250031"/>
                </a:lnTo>
                <a:lnTo>
                  <a:pt x="435769" y="250031"/>
                </a:lnTo>
                <a:cubicBezTo>
                  <a:pt x="447645" y="250031"/>
                  <a:pt x="457200" y="240476"/>
                  <a:pt x="457200" y="228600"/>
                </a:cubicBezTo>
                <a:cubicBezTo>
                  <a:pt x="457200" y="216724"/>
                  <a:pt x="447645" y="207169"/>
                  <a:pt x="435769" y="207169"/>
                </a:cubicBezTo>
                <a:lnTo>
                  <a:pt x="400050" y="207169"/>
                </a:lnTo>
                <a:lnTo>
                  <a:pt x="400050" y="157163"/>
                </a:lnTo>
                <a:lnTo>
                  <a:pt x="435769" y="157163"/>
                </a:lnTo>
                <a:cubicBezTo>
                  <a:pt x="447645" y="157163"/>
                  <a:pt x="457200" y="147608"/>
                  <a:pt x="457200" y="135731"/>
                </a:cubicBezTo>
                <a:cubicBezTo>
                  <a:pt x="457200" y="123855"/>
                  <a:pt x="447645" y="114300"/>
                  <a:pt x="435769" y="114300"/>
                </a:cubicBezTo>
                <a:lnTo>
                  <a:pt x="400050" y="114300"/>
                </a:lnTo>
                <a:cubicBezTo>
                  <a:pt x="400050" y="82778"/>
                  <a:pt x="374422" y="57150"/>
                  <a:pt x="342900" y="57150"/>
                </a:cubicBezTo>
                <a:lnTo>
                  <a:pt x="342900" y="21431"/>
                </a:lnTo>
                <a:cubicBezTo>
                  <a:pt x="342900" y="9555"/>
                  <a:pt x="333345" y="0"/>
                  <a:pt x="321469" y="0"/>
                </a:cubicBezTo>
                <a:cubicBezTo>
                  <a:pt x="309592" y="0"/>
                  <a:pt x="300038" y="9555"/>
                  <a:pt x="300038" y="21431"/>
                </a:cubicBezTo>
                <a:lnTo>
                  <a:pt x="300038" y="57150"/>
                </a:lnTo>
                <a:lnTo>
                  <a:pt x="250031" y="57150"/>
                </a:lnTo>
                <a:lnTo>
                  <a:pt x="250031" y="21431"/>
                </a:lnTo>
                <a:cubicBezTo>
                  <a:pt x="250031" y="9555"/>
                  <a:pt x="240476" y="0"/>
                  <a:pt x="228600" y="0"/>
                </a:cubicBezTo>
                <a:cubicBezTo>
                  <a:pt x="216724" y="0"/>
                  <a:pt x="207169" y="9555"/>
                  <a:pt x="207169" y="21431"/>
                </a:cubicBezTo>
                <a:lnTo>
                  <a:pt x="207169" y="57150"/>
                </a:lnTo>
                <a:lnTo>
                  <a:pt x="157163" y="57150"/>
                </a:lnTo>
                <a:lnTo>
                  <a:pt x="157163" y="21431"/>
                </a:lnTo>
                <a:close/>
                <a:moveTo>
                  <a:pt x="142875" y="114300"/>
                </a:moveTo>
                <a:lnTo>
                  <a:pt x="314325" y="114300"/>
                </a:lnTo>
                <a:cubicBezTo>
                  <a:pt x="330131" y="114300"/>
                  <a:pt x="342900" y="127069"/>
                  <a:pt x="342900" y="142875"/>
                </a:cubicBezTo>
                <a:lnTo>
                  <a:pt x="342900" y="314325"/>
                </a:lnTo>
                <a:cubicBezTo>
                  <a:pt x="342900" y="330131"/>
                  <a:pt x="330131" y="342900"/>
                  <a:pt x="314325" y="342900"/>
                </a:cubicBezTo>
                <a:lnTo>
                  <a:pt x="142875" y="342900"/>
                </a:lnTo>
                <a:cubicBezTo>
                  <a:pt x="127069" y="342900"/>
                  <a:pt x="114300" y="330131"/>
                  <a:pt x="114300" y="314325"/>
                </a:cubicBezTo>
                <a:lnTo>
                  <a:pt x="114300" y="142875"/>
                </a:lnTo>
                <a:cubicBezTo>
                  <a:pt x="114300" y="127069"/>
                  <a:pt x="127069" y="114300"/>
                  <a:pt x="142875" y="114300"/>
                </a:cubicBezTo>
                <a:close/>
                <a:moveTo>
                  <a:pt x="157163" y="157163"/>
                </a:moveTo>
                <a:lnTo>
                  <a:pt x="157163" y="300038"/>
                </a:lnTo>
                <a:lnTo>
                  <a:pt x="300038" y="300038"/>
                </a:lnTo>
                <a:lnTo>
                  <a:pt x="300038" y="157163"/>
                </a:lnTo>
                <a:lnTo>
                  <a:pt x="157163" y="157163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00" name="Text 21">
            <a:extLst>
              <a:ext uri="{FF2B5EF4-FFF2-40B4-BE49-F238E27FC236}">
                <a16:creationId xmlns:a16="http://schemas.microsoft.com/office/drawing/2014/main" id="{6FA4EFB1-2EF0-92DB-A83B-52FD133608FF}"/>
              </a:ext>
            </a:extLst>
          </p:cNvPr>
          <p:cNvSpPr/>
          <p:nvPr/>
        </p:nvSpPr>
        <p:spPr>
          <a:xfrm>
            <a:off x="5382526" y="7126241"/>
            <a:ext cx="254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</a:t>
            </a:r>
            <a:endParaRPr lang="en-US" sz="1800" dirty="0"/>
          </a:p>
        </p:txBody>
      </p:sp>
      <p:sp>
        <p:nvSpPr>
          <p:cNvPr id="101" name="Text 22">
            <a:extLst>
              <a:ext uri="{FF2B5EF4-FFF2-40B4-BE49-F238E27FC236}">
                <a16:creationId xmlns:a16="http://schemas.microsoft.com/office/drawing/2014/main" id="{61670BBD-B805-FB2D-FF7C-ECE64379F9CA}"/>
              </a:ext>
            </a:extLst>
          </p:cNvPr>
          <p:cNvSpPr/>
          <p:nvPr/>
        </p:nvSpPr>
        <p:spPr>
          <a:xfrm>
            <a:off x="4772926" y="7608841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Static AOT compilation for peak perf</a:t>
            </a:r>
            <a:endParaRPr lang="en-US" sz="1400" dirty="0"/>
          </a:p>
        </p:txBody>
      </p:sp>
      <p:sp>
        <p:nvSpPr>
          <p:cNvPr id="102" name="Shape 23">
            <a:extLst>
              <a:ext uri="{FF2B5EF4-FFF2-40B4-BE49-F238E27FC236}">
                <a16:creationId xmlns:a16="http://schemas.microsoft.com/office/drawing/2014/main" id="{949087D7-6310-79F9-E27A-D78FC81755BC}"/>
              </a:ext>
            </a:extLst>
          </p:cNvPr>
          <p:cNvSpPr/>
          <p:nvPr/>
        </p:nvSpPr>
        <p:spPr>
          <a:xfrm>
            <a:off x="8328926" y="7177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91440" y="28575"/>
                </a:moveTo>
                <a:cubicBezTo>
                  <a:pt x="66223" y="28575"/>
                  <a:pt x="45720" y="54203"/>
                  <a:pt x="45720" y="85725"/>
                </a:cubicBezTo>
                <a:lnTo>
                  <a:pt x="45720" y="300038"/>
                </a:lnTo>
                <a:lnTo>
                  <a:pt x="91440" y="300038"/>
                </a:lnTo>
                <a:lnTo>
                  <a:pt x="91440" y="85725"/>
                </a:lnTo>
                <a:lnTo>
                  <a:pt x="365760" y="85725"/>
                </a:lnTo>
                <a:lnTo>
                  <a:pt x="365760" y="300038"/>
                </a:lnTo>
                <a:lnTo>
                  <a:pt x="411480" y="300038"/>
                </a:lnTo>
                <a:lnTo>
                  <a:pt x="411480" y="85725"/>
                </a:lnTo>
                <a:cubicBezTo>
                  <a:pt x="411480" y="54203"/>
                  <a:pt x="390977" y="28575"/>
                  <a:pt x="365760" y="28575"/>
                </a:cubicBezTo>
                <a:lnTo>
                  <a:pt x="91440" y="28575"/>
                </a:lnTo>
                <a:close/>
                <a:moveTo>
                  <a:pt x="13716" y="342900"/>
                </a:moveTo>
                <a:cubicBezTo>
                  <a:pt x="6144" y="342900"/>
                  <a:pt x="0" y="350580"/>
                  <a:pt x="0" y="360045"/>
                </a:cubicBezTo>
                <a:cubicBezTo>
                  <a:pt x="0" y="397907"/>
                  <a:pt x="24575" y="428625"/>
                  <a:pt x="54864" y="428625"/>
                </a:cubicBezTo>
                <a:lnTo>
                  <a:pt x="402336" y="428625"/>
                </a:lnTo>
                <a:cubicBezTo>
                  <a:pt x="432625" y="428625"/>
                  <a:pt x="457200" y="397907"/>
                  <a:pt x="457200" y="360045"/>
                </a:cubicBezTo>
                <a:cubicBezTo>
                  <a:pt x="457200" y="350580"/>
                  <a:pt x="451056" y="342900"/>
                  <a:pt x="443484" y="342900"/>
                </a:cubicBezTo>
                <a:lnTo>
                  <a:pt x="13716" y="342900"/>
                </a:lnTo>
                <a:close/>
              </a:path>
            </a:pathLst>
          </a:custGeom>
          <a:solidFill>
            <a:srgbClr val="1E4A6E"/>
          </a:solidFill>
          <a:ln/>
        </p:spPr>
      </p:sp>
      <p:sp>
        <p:nvSpPr>
          <p:cNvPr id="103" name="Text 24">
            <a:extLst>
              <a:ext uri="{FF2B5EF4-FFF2-40B4-BE49-F238E27FC236}">
                <a16:creationId xmlns:a16="http://schemas.microsoft.com/office/drawing/2014/main" id="{63A542A4-D32A-8316-52E7-0BAA7A79C0C8}"/>
              </a:ext>
            </a:extLst>
          </p:cNvPr>
          <p:cNvSpPr/>
          <p:nvPr/>
        </p:nvSpPr>
        <p:spPr>
          <a:xfrm>
            <a:off x="8938526" y="7126241"/>
            <a:ext cx="203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endParaRPr lang="en-US" sz="1800" dirty="0"/>
          </a:p>
        </p:txBody>
      </p:sp>
      <p:sp>
        <p:nvSpPr>
          <p:cNvPr id="104" name="Text 25">
            <a:extLst>
              <a:ext uri="{FF2B5EF4-FFF2-40B4-BE49-F238E27FC236}">
                <a16:creationId xmlns:a16="http://schemas.microsoft.com/office/drawing/2014/main" id="{DA3E3F4E-FF61-D3E3-0DE4-B9F117427CF5}"/>
              </a:ext>
            </a:extLst>
          </p:cNvPr>
          <p:cNvSpPr/>
          <p:nvPr/>
        </p:nvSpPr>
        <p:spPr>
          <a:xfrm>
            <a:off x="8328926" y="7608841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Edge inference with GGUF quant</a:t>
            </a:r>
            <a:endParaRPr lang="en-US" sz="1400" dirty="0"/>
          </a:p>
        </p:txBody>
      </p:sp>
      <p:sp>
        <p:nvSpPr>
          <p:cNvPr id="105" name="Shape 26">
            <a:extLst>
              <a:ext uri="{FF2B5EF4-FFF2-40B4-BE49-F238E27FC236}">
                <a16:creationId xmlns:a16="http://schemas.microsoft.com/office/drawing/2014/main" id="{C520CAB7-6270-3139-D84B-825A2B2E36A0}"/>
              </a:ext>
            </a:extLst>
          </p:cNvPr>
          <p:cNvSpPr/>
          <p:nvPr/>
        </p:nvSpPr>
        <p:spPr>
          <a:xfrm>
            <a:off x="11884926" y="717704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285750"/>
                </a:moveTo>
                <a:lnTo>
                  <a:pt x="21878" y="285750"/>
                </a:lnTo>
                <a:cubicBezTo>
                  <a:pt x="-357" y="285750"/>
                  <a:pt x="-14020" y="261551"/>
                  <a:pt x="-2590" y="242441"/>
                </a:cubicBezTo>
                <a:lnTo>
                  <a:pt x="44648" y="163681"/>
                </a:lnTo>
                <a:cubicBezTo>
                  <a:pt x="52417" y="150733"/>
                  <a:pt x="66348" y="142875"/>
                  <a:pt x="81439" y="142875"/>
                </a:cubicBezTo>
                <a:lnTo>
                  <a:pt x="166271" y="142875"/>
                </a:lnTo>
                <a:cubicBezTo>
                  <a:pt x="234226" y="27771"/>
                  <a:pt x="335578" y="21967"/>
                  <a:pt x="403354" y="31879"/>
                </a:cubicBezTo>
                <a:cubicBezTo>
                  <a:pt x="414784" y="33576"/>
                  <a:pt x="423714" y="42505"/>
                  <a:pt x="425321" y="53846"/>
                </a:cubicBezTo>
                <a:cubicBezTo>
                  <a:pt x="435233" y="121622"/>
                  <a:pt x="429429" y="222974"/>
                  <a:pt x="314325" y="290929"/>
                </a:cubicBezTo>
                <a:lnTo>
                  <a:pt x="314325" y="375761"/>
                </a:lnTo>
                <a:cubicBezTo>
                  <a:pt x="314325" y="390852"/>
                  <a:pt x="306467" y="404783"/>
                  <a:pt x="293519" y="412552"/>
                </a:cubicBezTo>
                <a:lnTo>
                  <a:pt x="214759" y="459790"/>
                </a:lnTo>
                <a:cubicBezTo>
                  <a:pt x="195739" y="471220"/>
                  <a:pt x="171450" y="457468"/>
                  <a:pt x="171450" y="435322"/>
                </a:cubicBezTo>
                <a:lnTo>
                  <a:pt x="171450" y="342900"/>
                </a:lnTo>
                <a:cubicBezTo>
                  <a:pt x="171450" y="311378"/>
                  <a:pt x="145822" y="285750"/>
                  <a:pt x="114300" y="285750"/>
                </a:cubicBezTo>
                <a:lnTo>
                  <a:pt x="114211" y="285750"/>
                </a:lnTo>
                <a:close/>
                <a:moveTo>
                  <a:pt x="357188" y="142875"/>
                </a:moveTo>
                <a:cubicBezTo>
                  <a:pt x="357188" y="119219"/>
                  <a:pt x="337981" y="100013"/>
                  <a:pt x="314325" y="100013"/>
                </a:cubicBezTo>
                <a:cubicBezTo>
                  <a:pt x="290669" y="100013"/>
                  <a:pt x="271463" y="119219"/>
                  <a:pt x="271463" y="142875"/>
                </a:cubicBezTo>
                <a:cubicBezTo>
                  <a:pt x="271463" y="166531"/>
                  <a:pt x="290669" y="185738"/>
                  <a:pt x="314325" y="185738"/>
                </a:cubicBezTo>
                <a:cubicBezTo>
                  <a:pt x="337981" y="185738"/>
                  <a:pt x="357188" y="166531"/>
                  <a:pt x="357188" y="142875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6" name="Text 27">
            <a:extLst>
              <a:ext uri="{FF2B5EF4-FFF2-40B4-BE49-F238E27FC236}">
                <a16:creationId xmlns:a16="http://schemas.microsoft.com/office/drawing/2014/main" id="{5AC19406-46F0-0488-3809-422CB274FB6A}"/>
              </a:ext>
            </a:extLst>
          </p:cNvPr>
          <p:cNvSpPr/>
          <p:nvPr/>
        </p:nvSpPr>
        <p:spPr>
          <a:xfrm>
            <a:off x="12494526" y="7126241"/>
            <a:ext cx="254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</a:t>
            </a:r>
            <a:endParaRPr lang="en-US" sz="1800" dirty="0"/>
          </a:p>
        </p:txBody>
      </p:sp>
      <p:sp>
        <p:nvSpPr>
          <p:cNvPr id="107" name="Text 28">
            <a:extLst>
              <a:ext uri="{FF2B5EF4-FFF2-40B4-BE49-F238E27FC236}">
                <a16:creationId xmlns:a16="http://schemas.microsoft.com/office/drawing/2014/main" id="{7FFCA3EC-3F5D-E28C-9D8C-DC9FF9F980D0}"/>
              </a:ext>
            </a:extLst>
          </p:cNvPr>
          <p:cNvSpPr/>
          <p:nvPr/>
        </p:nvSpPr>
        <p:spPr>
          <a:xfrm>
            <a:off x="11884926" y="7608841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MLIR compiler revolution via Mojo</a:t>
            </a:r>
            <a:endParaRPr lang="en-US" sz="1400" dirty="0"/>
          </a:p>
        </p:txBody>
      </p:sp>
      <p:sp>
        <p:nvSpPr>
          <p:cNvPr id="108" name="Shape 34">
            <a:extLst>
              <a:ext uri="{FF2B5EF4-FFF2-40B4-BE49-F238E27FC236}">
                <a16:creationId xmlns:a16="http://schemas.microsoft.com/office/drawing/2014/main" id="{531D8ADF-4101-FBD2-F790-DE871BE81FAA}"/>
              </a:ext>
            </a:extLst>
          </p:cNvPr>
          <p:cNvSpPr/>
          <p:nvPr/>
        </p:nvSpPr>
        <p:spPr>
          <a:xfrm>
            <a:off x="708926" y="7113541"/>
            <a:ext cx="3492500" cy="15240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  <a:effectLst>
            <a:outerShdw blurRad="101600" dist="38100" dir="5400000" algn="bl" rotWithShape="0">
              <a:srgbClr val="2C5F8A">
                <a:alpha val="20000"/>
              </a:srgbClr>
            </a:outerShdw>
          </a:effectLst>
        </p:spPr>
      </p:sp>
      <p:sp>
        <p:nvSpPr>
          <p:cNvPr id="109" name="Shape 35">
            <a:extLst>
              <a:ext uri="{FF2B5EF4-FFF2-40B4-BE49-F238E27FC236}">
                <a16:creationId xmlns:a16="http://schemas.microsoft.com/office/drawing/2014/main" id="{8AE685F4-7BD0-9028-990E-2DFB11A28942}"/>
              </a:ext>
            </a:extLst>
          </p:cNvPr>
          <p:cNvSpPr/>
          <p:nvPr/>
        </p:nvSpPr>
        <p:spPr>
          <a:xfrm>
            <a:off x="962926" y="736754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58057" y="25400"/>
                </a:moveTo>
                <a:cubicBezTo>
                  <a:pt x="26035" y="25400"/>
                  <a:pt x="0" y="48181"/>
                  <a:pt x="0" y="76200"/>
                </a:cubicBezTo>
                <a:lnTo>
                  <a:pt x="0" y="127000"/>
                </a:lnTo>
                <a:cubicBezTo>
                  <a:pt x="0" y="155019"/>
                  <a:pt x="26035" y="177800"/>
                  <a:pt x="58057" y="177800"/>
                </a:cubicBezTo>
                <a:lnTo>
                  <a:pt x="348343" y="177800"/>
                </a:lnTo>
                <a:cubicBezTo>
                  <a:pt x="380365" y="177800"/>
                  <a:pt x="406400" y="155019"/>
                  <a:pt x="406400" y="127000"/>
                </a:cubicBezTo>
                <a:lnTo>
                  <a:pt x="406400" y="76200"/>
                </a:lnTo>
                <a:cubicBezTo>
                  <a:pt x="406400" y="48181"/>
                  <a:pt x="380365" y="25400"/>
                  <a:pt x="348343" y="25400"/>
                </a:cubicBezTo>
                <a:lnTo>
                  <a:pt x="58057" y="25400"/>
                </a:lnTo>
                <a:close/>
                <a:moveTo>
                  <a:pt x="254000" y="82550"/>
                </a:moveTo>
                <a:cubicBezTo>
                  <a:pt x="266016" y="82550"/>
                  <a:pt x="275771" y="91086"/>
                  <a:pt x="275771" y="101600"/>
                </a:cubicBezTo>
                <a:cubicBezTo>
                  <a:pt x="275771" y="112114"/>
                  <a:pt x="266016" y="120650"/>
                  <a:pt x="254000" y="120650"/>
                </a:cubicBezTo>
                <a:cubicBezTo>
                  <a:pt x="241984" y="120650"/>
                  <a:pt x="232229" y="112114"/>
                  <a:pt x="232229" y="101600"/>
                </a:cubicBezTo>
                <a:cubicBezTo>
                  <a:pt x="232229" y="91086"/>
                  <a:pt x="241984" y="82550"/>
                  <a:pt x="254000" y="82550"/>
                </a:cubicBezTo>
                <a:close/>
                <a:moveTo>
                  <a:pt x="304800" y="101600"/>
                </a:moveTo>
                <a:cubicBezTo>
                  <a:pt x="304800" y="91086"/>
                  <a:pt x="314555" y="82550"/>
                  <a:pt x="326571" y="82550"/>
                </a:cubicBezTo>
                <a:cubicBezTo>
                  <a:pt x="338587" y="82550"/>
                  <a:pt x="348343" y="91086"/>
                  <a:pt x="348343" y="101600"/>
                </a:cubicBezTo>
                <a:cubicBezTo>
                  <a:pt x="348343" y="112114"/>
                  <a:pt x="338587" y="120650"/>
                  <a:pt x="326571" y="120650"/>
                </a:cubicBezTo>
                <a:cubicBezTo>
                  <a:pt x="314555" y="120650"/>
                  <a:pt x="304800" y="112114"/>
                  <a:pt x="304800" y="101600"/>
                </a:cubicBezTo>
                <a:close/>
                <a:moveTo>
                  <a:pt x="58057" y="228600"/>
                </a:moveTo>
                <a:cubicBezTo>
                  <a:pt x="26035" y="228600"/>
                  <a:pt x="0" y="251381"/>
                  <a:pt x="0" y="279400"/>
                </a:cubicBezTo>
                <a:lnTo>
                  <a:pt x="0" y="330200"/>
                </a:lnTo>
                <a:cubicBezTo>
                  <a:pt x="0" y="358219"/>
                  <a:pt x="26035" y="381000"/>
                  <a:pt x="58057" y="381000"/>
                </a:cubicBezTo>
                <a:lnTo>
                  <a:pt x="348343" y="381000"/>
                </a:lnTo>
                <a:cubicBezTo>
                  <a:pt x="380365" y="381000"/>
                  <a:pt x="406400" y="358219"/>
                  <a:pt x="406400" y="330200"/>
                </a:cubicBezTo>
                <a:lnTo>
                  <a:pt x="406400" y="279400"/>
                </a:lnTo>
                <a:cubicBezTo>
                  <a:pt x="406400" y="251381"/>
                  <a:pt x="380365" y="228600"/>
                  <a:pt x="348343" y="228600"/>
                </a:cubicBezTo>
                <a:lnTo>
                  <a:pt x="58057" y="228600"/>
                </a:lnTo>
                <a:close/>
                <a:moveTo>
                  <a:pt x="254000" y="285750"/>
                </a:moveTo>
                <a:cubicBezTo>
                  <a:pt x="266016" y="285750"/>
                  <a:pt x="275771" y="294286"/>
                  <a:pt x="275771" y="304800"/>
                </a:cubicBezTo>
                <a:cubicBezTo>
                  <a:pt x="275771" y="315314"/>
                  <a:pt x="266016" y="323850"/>
                  <a:pt x="254000" y="323850"/>
                </a:cubicBezTo>
                <a:cubicBezTo>
                  <a:pt x="241984" y="323850"/>
                  <a:pt x="232229" y="315314"/>
                  <a:pt x="232229" y="304800"/>
                </a:cubicBezTo>
                <a:cubicBezTo>
                  <a:pt x="232229" y="294286"/>
                  <a:pt x="241984" y="285750"/>
                  <a:pt x="254000" y="285750"/>
                </a:cubicBezTo>
                <a:close/>
                <a:moveTo>
                  <a:pt x="304800" y="304800"/>
                </a:moveTo>
                <a:cubicBezTo>
                  <a:pt x="304800" y="294286"/>
                  <a:pt x="314555" y="285750"/>
                  <a:pt x="326571" y="285750"/>
                </a:cubicBezTo>
                <a:cubicBezTo>
                  <a:pt x="338587" y="285750"/>
                  <a:pt x="348343" y="294286"/>
                  <a:pt x="348343" y="304800"/>
                </a:cubicBezTo>
                <a:cubicBezTo>
                  <a:pt x="348343" y="315314"/>
                  <a:pt x="338587" y="323850"/>
                  <a:pt x="326571" y="323850"/>
                </a:cubicBezTo>
                <a:cubicBezTo>
                  <a:pt x="314555" y="323850"/>
                  <a:pt x="304800" y="315314"/>
                  <a:pt x="304800" y="3048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0" name="Text 36">
            <a:extLst>
              <a:ext uri="{FF2B5EF4-FFF2-40B4-BE49-F238E27FC236}">
                <a16:creationId xmlns:a16="http://schemas.microsoft.com/office/drawing/2014/main" id="{7395CD1A-313F-6326-1A40-05A749559E9C}"/>
              </a:ext>
            </a:extLst>
          </p:cNvPr>
          <p:cNvSpPr/>
          <p:nvPr/>
        </p:nvSpPr>
        <p:spPr>
          <a:xfrm>
            <a:off x="1496326" y="7240541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vLLM</a:t>
            </a:r>
            <a:endParaRPr lang="en-US" sz="2000" dirty="0"/>
          </a:p>
        </p:txBody>
      </p:sp>
      <p:sp>
        <p:nvSpPr>
          <p:cNvPr id="111" name="Text 37">
            <a:extLst>
              <a:ext uri="{FF2B5EF4-FFF2-40B4-BE49-F238E27FC236}">
                <a16:creationId xmlns:a16="http://schemas.microsoft.com/office/drawing/2014/main" id="{F1AA16DF-D725-9CB2-9CDB-9996025F32C6}"/>
              </a:ext>
            </a:extLst>
          </p:cNvPr>
          <p:cNvSpPr/>
          <p:nvPr/>
        </p:nvSpPr>
        <p:spPr>
          <a:xfrm>
            <a:off x="962926" y="7939041"/>
            <a:ext cx="304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Dynamic serving with PagedAttention</a:t>
            </a:r>
            <a:endParaRPr lang="en-US" sz="1400" dirty="0"/>
          </a:p>
        </p:txBody>
      </p:sp>
      <p:sp>
        <p:nvSpPr>
          <p:cNvPr id="112" name="Shape 38">
            <a:extLst>
              <a:ext uri="{FF2B5EF4-FFF2-40B4-BE49-F238E27FC236}">
                <a16:creationId xmlns:a16="http://schemas.microsoft.com/office/drawing/2014/main" id="{333A8062-4D98-4EC9-93A0-A95B5EC8AD2B}"/>
              </a:ext>
            </a:extLst>
          </p:cNvPr>
          <p:cNvSpPr/>
          <p:nvPr/>
        </p:nvSpPr>
        <p:spPr>
          <a:xfrm>
            <a:off x="4455426" y="7113541"/>
            <a:ext cx="3492500" cy="1524000"/>
          </a:xfrm>
          <a:prstGeom prst="roundRect">
            <a:avLst>
              <a:gd name="adj" fmla="val 8000"/>
            </a:avLst>
          </a:prstGeom>
          <a:solidFill>
            <a:srgbClr val="E07B54"/>
          </a:solidFill>
          <a:ln/>
          <a:effectLst>
            <a:outerShdw blurRad="101600" dist="38100" dir="5400000" algn="bl" rotWithShape="0">
              <a:srgbClr val="E07B54">
                <a:alpha val="20000"/>
              </a:srgbClr>
            </a:outerShdw>
          </a:effectLst>
        </p:spPr>
      </p:sp>
      <p:sp>
        <p:nvSpPr>
          <p:cNvPr id="113" name="Shape 39">
            <a:extLst>
              <a:ext uri="{FF2B5EF4-FFF2-40B4-BE49-F238E27FC236}">
                <a16:creationId xmlns:a16="http://schemas.microsoft.com/office/drawing/2014/main" id="{B4EE2700-E7ED-5D7F-1786-37C642EFA55A}"/>
              </a:ext>
            </a:extLst>
          </p:cNvPr>
          <p:cNvSpPr/>
          <p:nvPr/>
        </p:nvSpPr>
        <p:spPr>
          <a:xfrm>
            <a:off x="4709426" y="736754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39700" y="19050"/>
                </a:moveTo>
                <a:cubicBezTo>
                  <a:pt x="139700" y="8493"/>
                  <a:pt x="131207" y="0"/>
                  <a:pt x="120650" y="0"/>
                </a:cubicBezTo>
                <a:cubicBezTo>
                  <a:pt x="110093" y="0"/>
                  <a:pt x="101600" y="8493"/>
                  <a:pt x="101600" y="19050"/>
                </a:cubicBezTo>
                <a:lnTo>
                  <a:pt x="101600" y="50800"/>
                </a:lnTo>
                <a:cubicBezTo>
                  <a:pt x="73581" y="50800"/>
                  <a:pt x="50800" y="73581"/>
                  <a:pt x="50800" y="101600"/>
                </a:cubicBezTo>
                <a:lnTo>
                  <a:pt x="19050" y="101600"/>
                </a:lnTo>
                <a:cubicBezTo>
                  <a:pt x="8493" y="101600"/>
                  <a:pt x="0" y="110093"/>
                  <a:pt x="0" y="120650"/>
                </a:cubicBezTo>
                <a:cubicBezTo>
                  <a:pt x="0" y="131207"/>
                  <a:pt x="8493" y="139700"/>
                  <a:pt x="19050" y="139700"/>
                </a:cubicBezTo>
                <a:lnTo>
                  <a:pt x="50800" y="139700"/>
                </a:lnTo>
                <a:lnTo>
                  <a:pt x="50800" y="184150"/>
                </a:lnTo>
                <a:lnTo>
                  <a:pt x="19050" y="184150"/>
                </a:lnTo>
                <a:cubicBezTo>
                  <a:pt x="8493" y="184150"/>
                  <a:pt x="0" y="192643"/>
                  <a:pt x="0" y="203200"/>
                </a:cubicBezTo>
                <a:cubicBezTo>
                  <a:pt x="0" y="213757"/>
                  <a:pt x="8493" y="222250"/>
                  <a:pt x="19050" y="222250"/>
                </a:cubicBezTo>
                <a:lnTo>
                  <a:pt x="50800" y="222250"/>
                </a:lnTo>
                <a:lnTo>
                  <a:pt x="50800" y="266700"/>
                </a:lnTo>
                <a:lnTo>
                  <a:pt x="19050" y="266700"/>
                </a:lnTo>
                <a:cubicBezTo>
                  <a:pt x="8493" y="266700"/>
                  <a:pt x="0" y="275193"/>
                  <a:pt x="0" y="285750"/>
                </a:cubicBezTo>
                <a:cubicBezTo>
                  <a:pt x="0" y="296307"/>
                  <a:pt x="8493" y="304800"/>
                  <a:pt x="19050" y="304800"/>
                </a:cubicBezTo>
                <a:lnTo>
                  <a:pt x="50800" y="304800"/>
                </a:lnTo>
                <a:cubicBezTo>
                  <a:pt x="50800" y="332819"/>
                  <a:pt x="73581" y="355600"/>
                  <a:pt x="101600" y="355600"/>
                </a:cubicBezTo>
                <a:lnTo>
                  <a:pt x="101600" y="387350"/>
                </a:lnTo>
                <a:cubicBezTo>
                  <a:pt x="101600" y="397907"/>
                  <a:pt x="110093" y="406400"/>
                  <a:pt x="120650" y="406400"/>
                </a:cubicBezTo>
                <a:cubicBezTo>
                  <a:pt x="131207" y="406400"/>
                  <a:pt x="139700" y="397907"/>
                  <a:pt x="139700" y="387350"/>
                </a:cubicBezTo>
                <a:lnTo>
                  <a:pt x="139700" y="355600"/>
                </a:lnTo>
                <a:lnTo>
                  <a:pt x="184150" y="355600"/>
                </a:lnTo>
                <a:lnTo>
                  <a:pt x="184150" y="387350"/>
                </a:lnTo>
                <a:cubicBezTo>
                  <a:pt x="184150" y="397907"/>
                  <a:pt x="192643" y="406400"/>
                  <a:pt x="203200" y="406400"/>
                </a:cubicBezTo>
                <a:cubicBezTo>
                  <a:pt x="213757" y="406400"/>
                  <a:pt x="222250" y="397907"/>
                  <a:pt x="222250" y="387350"/>
                </a:cubicBezTo>
                <a:lnTo>
                  <a:pt x="222250" y="355600"/>
                </a:lnTo>
                <a:lnTo>
                  <a:pt x="266700" y="355600"/>
                </a:lnTo>
                <a:lnTo>
                  <a:pt x="266700" y="387350"/>
                </a:lnTo>
                <a:cubicBezTo>
                  <a:pt x="266700" y="397907"/>
                  <a:pt x="275193" y="406400"/>
                  <a:pt x="285750" y="406400"/>
                </a:cubicBezTo>
                <a:cubicBezTo>
                  <a:pt x="296307" y="406400"/>
                  <a:pt x="304800" y="397907"/>
                  <a:pt x="304800" y="387350"/>
                </a:cubicBezTo>
                <a:lnTo>
                  <a:pt x="304800" y="355600"/>
                </a:lnTo>
                <a:cubicBezTo>
                  <a:pt x="332819" y="355600"/>
                  <a:pt x="355600" y="332819"/>
                  <a:pt x="355600" y="304800"/>
                </a:cubicBezTo>
                <a:lnTo>
                  <a:pt x="387350" y="304800"/>
                </a:lnTo>
                <a:cubicBezTo>
                  <a:pt x="397907" y="304800"/>
                  <a:pt x="406400" y="296307"/>
                  <a:pt x="406400" y="285750"/>
                </a:cubicBezTo>
                <a:cubicBezTo>
                  <a:pt x="406400" y="275193"/>
                  <a:pt x="397907" y="266700"/>
                  <a:pt x="387350" y="266700"/>
                </a:cubicBezTo>
                <a:lnTo>
                  <a:pt x="355600" y="266700"/>
                </a:lnTo>
                <a:lnTo>
                  <a:pt x="355600" y="222250"/>
                </a:lnTo>
                <a:lnTo>
                  <a:pt x="387350" y="222250"/>
                </a:lnTo>
                <a:cubicBezTo>
                  <a:pt x="397907" y="222250"/>
                  <a:pt x="406400" y="213757"/>
                  <a:pt x="406400" y="203200"/>
                </a:cubicBezTo>
                <a:cubicBezTo>
                  <a:pt x="406400" y="192643"/>
                  <a:pt x="397907" y="184150"/>
                  <a:pt x="387350" y="184150"/>
                </a:cubicBezTo>
                <a:lnTo>
                  <a:pt x="355600" y="184150"/>
                </a:lnTo>
                <a:lnTo>
                  <a:pt x="355600" y="139700"/>
                </a:lnTo>
                <a:lnTo>
                  <a:pt x="387350" y="139700"/>
                </a:lnTo>
                <a:cubicBezTo>
                  <a:pt x="397907" y="139700"/>
                  <a:pt x="406400" y="131207"/>
                  <a:pt x="406400" y="120650"/>
                </a:cubicBezTo>
                <a:cubicBezTo>
                  <a:pt x="406400" y="110093"/>
                  <a:pt x="397907" y="101600"/>
                  <a:pt x="387350" y="101600"/>
                </a:cubicBezTo>
                <a:lnTo>
                  <a:pt x="355600" y="101600"/>
                </a:lnTo>
                <a:cubicBezTo>
                  <a:pt x="355600" y="73581"/>
                  <a:pt x="332819" y="50800"/>
                  <a:pt x="304800" y="50800"/>
                </a:cubicBezTo>
                <a:lnTo>
                  <a:pt x="304800" y="19050"/>
                </a:lnTo>
                <a:cubicBezTo>
                  <a:pt x="304800" y="8493"/>
                  <a:pt x="296307" y="0"/>
                  <a:pt x="285750" y="0"/>
                </a:cubicBezTo>
                <a:cubicBezTo>
                  <a:pt x="275193" y="0"/>
                  <a:pt x="266700" y="8493"/>
                  <a:pt x="266700" y="19050"/>
                </a:cubicBezTo>
                <a:lnTo>
                  <a:pt x="266700" y="50800"/>
                </a:lnTo>
                <a:lnTo>
                  <a:pt x="222250" y="50800"/>
                </a:lnTo>
                <a:lnTo>
                  <a:pt x="222250" y="19050"/>
                </a:lnTo>
                <a:cubicBezTo>
                  <a:pt x="222250" y="8493"/>
                  <a:pt x="213757" y="0"/>
                  <a:pt x="203200" y="0"/>
                </a:cubicBezTo>
                <a:cubicBezTo>
                  <a:pt x="192643" y="0"/>
                  <a:pt x="184150" y="8493"/>
                  <a:pt x="184150" y="19050"/>
                </a:cubicBezTo>
                <a:lnTo>
                  <a:pt x="184150" y="50800"/>
                </a:lnTo>
                <a:lnTo>
                  <a:pt x="139700" y="50800"/>
                </a:lnTo>
                <a:lnTo>
                  <a:pt x="139700" y="19050"/>
                </a:lnTo>
                <a:close/>
                <a:moveTo>
                  <a:pt x="127000" y="101600"/>
                </a:moveTo>
                <a:lnTo>
                  <a:pt x="279400" y="101600"/>
                </a:lnTo>
                <a:cubicBezTo>
                  <a:pt x="293449" y="101600"/>
                  <a:pt x="304800" y="112951"/>
                  <a:pt x="304800" y="127000"/>
                </a:cubicBezTo>
                <a:lnTo>
                  <a:pt x="304800" y="279400"/>
                </a:lnTo>
                <a:cubicBezTo>
                  <a:pt x="304800" y="293449"/>
                  <a:pt x="293449" y="304800"/>
                  <a:pt x="279400" y="304800"/>
                </a:cubicBezTo>
                <a:lnTo>
                  <a:pt x="127000" y="304800"/>
                </a:lnTo>
                <a:cubicBezTo>
                  <a:pt x="112951" y="304800"/>
                  <a:pt x="101600" y="293449"/>
                  <a:pt x="101600" y="279400"/>
                </a:cubicBezTo>
                <a:lnTo>
                  <a:pt x="101600" y="127000"/>
                </a:lnTo>
                <a:cubicBezTo>
                  <a:pt x="101600" y="112951"/>
                  <a:pt x="112951" y="101600"/>
                  <a:pt x="127000" y="101600"/>
                </a:cubicBezTo>
                <a:close/>
                <a:moveTo>
                  <a:pt x="139700" y="139700"/>
                </a:moveTo>
                <a:lnTo>
                  <a:pt x="139700" y="266700"/>
                </a:lnTo>
                <a:lnTo>
                  <a:pt x="266700" y="266700"/>
                </a:lnTo>
                <a:lnTo>
                  <a:pt x="266700" y="139700"/>
                </a:lnTo>
                <a:lnTo>
                  <a:pt x="139700" y="1397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4" name="Text 40">
            <a:extLst>
              <a:ext uri="{FF2B5EF4-FFF2-40B4-BE49-F238E27FC236}">
                <a16:creationId xmlns:a16="http://schemas.microsoft.com/office/drawing/2014/main" id="{B9E0543F-9886-6132-8324-575D7712632C}"/>
              </a:ext>
            </a:extLst>
          </p:cNvPr>
          <p:cNvSpPr/>
          <p:nvPr/>
        </p:nvSpPr>
        <p:spPr>
          <a:xfrm>
            <a:off x="5242826" y="7240541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 err="1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TensorRT</a:t>
            </a: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-LLM</a:t>
            </a:r>
            <a:endParaRPr lang="en-US" sz="2000" dirty="0"/>
          </a:p>
        </p:txBody>
      </p:sp>
      <p:sp>
        <p:nvSpPr>
          <p:cNvPr id="115" name="Text 41">
            <a:extLst>
              <a:ext uri="{FF2B5EF4-FFF2-40B4-BE49-F238E27FC236}">
                <a16:creationId xmlns:a16="http://schemas.microsoft.com/office/drawing/2014/main" id="{F0B3ABCE-1941-F7F9-3948-28D843E8781C}"/>
              </a:ext>
            </a:extLst>
          </p:cNvPr>
          <p:cNvSpPr/>
          <p:nvPr/>
        </p:nvSpPr>
        <p:spPr>
          <a:xfrm>
            <a:off x="4709426" y="7939041"/>
            <a:ext cx="304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Static AOT compilation for peak perf</a:t>
            </a:r>
            <a:endParaRPr lang="en-US" sz="1400" dirty="0"/>
          </a:p>
        </p:txBody>
      </p:sp>
      <p:sp>
        <p:nvSpPr>
          <p:cNvPr id="116" name="Shape 42">
            <a:extLst>
              <a:ext uri="{FF2B5EF4-FFF2-40B4-BE49-F238E27FC236}">
                <a16:creationId xmlns:a16="http://schemas.microsoft.com/office/drawing/2014/main" id="{BD3C7D7E-01DF-CA86-1CD5-D01ACD488717}"/>
              </a:ext>
            </a:extLst>
          </p:cNvPr>
          <p:cNvSpPr/>
          <p:nvPr/>
        </p:nvSpPr>
        <p:spPr>
          <a:xfrm>
            <a:off x="8132266" y="7113541"/>
            <a:ext cx="3492500" cy="1524000"/>
          </a:xfrm>
          <a:prstGeom prst="roundRect">
            <a:avLst>
              <a:gd name="adj" fmla="val 8000"/>
            </a:avLst>
          </a:prstGeom>
          <a:solidFill>
            <a:srgbClr val="1E4A6E"/>
          </a:solidFill>
          <a:ln/>
          <a:effectLst>
            <a:outerShdw blurRad="101600" dist="38100" dir="5400000" algn="bl" rotWithShape="0">
              <a:srgbClr val="1E4A6E">
                <a:alpha val="20000"/>
              </a:srgbClr>
            </a:outerShdw>
          </a:effectLst>
        </p:spPr>
      </p:sp>
      <p:sp>
        <p:nvSpPr>
          <p:cNvPr id="117" name="Shape 43">
            <a:extLst>
              <a:ext uri="{FF2B5EF4-FFF2-40B4-BE49-F238E27FC236}">
                <a16:creationId xmlns:a16="http://schemas.microsoft.com/office/drawing/2014/main" id="{5509CABE-A659-AA5D-FD24-E776D926ADAE}"/>
              </a:ext>
            </a:extLst>
          </p:cNvPr>
          <p:cNvSpPr/>
          <p:nvPr/>
        </p:nvSpPr>
        <p:spPr>
          <a:xfrm>
            <a:off x="8455926" y="736754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1280" y="25400"/>
                </a:moveTo>
                <a:cubicBezTo>
                  <a:pt x="58865" y="25400"/>
                  <a:pt x="40640" y="48181"/>
                  <a:pt x="40640" y="76200"/>
                </a:cubicBezTo>
                <a:lnTo>
                  <a:pt x="40640" y="266700"/>
                </a:lnTo>
                <a:lnTo>
                  <a:pt x="81280" y="266700"/>
                </a:lnTo>
                <a:lnTo>
                  <a:pt x="81280" y="76200"/>
                </a:lnTo>
                <a:lnTo>
                  <a:pt x="325120" y="76200"/>
                </a:lnTo>
                <a:lnTo>
                  <a:pt x="325120" y="266700"/>
                </a:lnTo>
                <a:lnTo>
                  <a:pt x="365760" y="266700"/>
                </a:lnTo>
                <a:lnTo>
                  <a:pt x="365760" y="76200"/>
                </a:lnTo>
                <a:cubicBezTo>
                  <a:pt x="365760" y="48181"/>
                  <a:pt x="347535" y="25400"/>
                  <a:pt x="325120" y="25400"/>
                </a:cubicBezTo>
                <a:lnTo>
                  <a:pt x="81280" y="25400"/>
                </a:lnTo>
                <a:close/>
                <a:moveTo>
                  <a:pt x="12192" y="304800"/>
                </a:moveTo>
                <a:cubicBezTo>
                  <a:pt x="5461" y="304800"/>
                  <a:pt x="0" y="311626"/>
                  <a:pt x="0" y="320040"/>
                </a:cubicBezTo>
                <a:cubicBezTo>
                  <a:pt x="0" y="353695"/>
                  <a:pt x="21844" y="381000"/>
                  <a:pt x="48768" y="381000"/>
                </a:cubicBezTo>
                <a:lnTo>
                  <a:pt x="357632" y="381000"/>
                </a:lnTo>
                <a:cubicBezTo>
                  <a:pt x="384556" y="381000"/>
                  <a:pt x="406400" y="353695"/>
                  <a:pt x="406400" y="320040"/>
                </a:cubicBezTo>
                <a:cubicBezTo>
                  <a:pt x="406400" y="311626"/>
                  <a:pt x="400939" y="304800"/>
                  <a:pt x="394208" y="304800"/>
                </a:cubicBezTo>
                <a:lnTo>
                  <a:pt x="12192" y="3048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8" name="Text 44">
            <a:extLst>
              <a:ext uri="{FF2B5EF4-FFF2-40B4-BE49-F238E27FC236}">
                <a16:creationId xmlns:a16="http://schemas.microsoft.com/office/drawing/2014/main" id="{F519563E-55C7-A8CC-CD4E-21CD380E3ED3}"/>
              </a:ext>
            </a:extLst>
          </p:cNvPr>
          <p:cNvSpPr/>
          <p:nvPr/>
        </p:nvSpPr>
        <p:spPr>
          <a:xfrm>
            <a:off x="8989326" y="7240541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llama.cpp</a:t>
            </a:r>
            <a:endParaRPr lang="en-US" sz="2000" dirty="0"/>
          </a:p>
        </p:txBody>
      </p:sp>
      <p:sp>
        <p:nvSpPr>
          <p:cNvPr id="119" name="Text 45">
            <a:extLst>
              <a:ext uri="{FF2B5EF4-FFF2-40B4-BE49-F238E27FC236}">
                <a16:creationId xmlns:a16="http://schemas.microsoft.com/office/drawing/2014/main" id="{1FB6A627-FC27-F207-923A-EFB8F6F208F3}"/>
              </a:ext>
            </a:extLst>
          </p:cNvPr>
          <p:cNvSpPr/>
          <p:nvPr/>
        </p:nvSpPr>
        <p:spPr>
          <a:xfrm>
            <a:off x="8455926" y="7939041"/>
            <a:ext cx="304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Edge inference with GGUF quant</a:t>
            </a:r>
            <a:endParaRPr lang="en-US" sz="1400" dirty="0"/>
          </a:p>
        </p:txBody>
      </p:sp>
      <p:sp>
        <p:nvSpPr>
          <p:cNvPr id="120" name="Shape 46">
            <a:extLst>
              <a:ext uri="{FF2B5EF4-FFF2-40B4-BE49-F238E27FC236}">
                <a16:creationId xmlns:a16="http://schemas.microsoft.com/office/drawing/2014/main" id="{DFE4F846-A838-21B2-408F-15644CA6D0F1}"/>
              </a:ext>
            </a:extLst>
          </p:cNvPr>
          <p:cNvSpPr/>
          <p:nvPr/>
        </p:nvSpPr>
        <p:spPr>
          <a:xfrm>
            <a:off x="11859526" y="7087028"/>
            <a:ext cx="3556000" cy="1524000"/>
          </a:xfrm>
          <a:prstGeom prst="roundRect">
            <a:avLst>
              <a:gd name="adj" fmla="val 8000"/>
            </a:avLst>
          </a:prstGeom>
          <a:solidFill>
            <a:srgbClr val="4A7BA7"/>
          </a:solidFill>
          <a:ln/>
          <a:effectLst>
            <a:outerShdw blurRad="101600" dist="38100" dir="5400000" algn="bl" rotWithShape="0">
              <a:srgbClr val="4A7BA7">
                <a:alpha val="20000"/>
              </a:srgbClr>
            </a:outerShdw>
          </a:effectLst>
        </p:spPr>
      </p:sp>
      <p:sp>
        <p:nvSpPr>
          <p:cNvPr id="121" name="Shape 47">
            <a:extLst>
              <a:ext uri="{FF2B5EF4-FFF2-40B4-BE49-F238E27FC236}">
                <a16:creationId xmlns:a16="http://schemas.microsoft.com/office/drawing/2014/main" id="{C196D2E4-C09E-0267-A3FC-9916D31FCB65}"/>
              </a:ext>
            </a:extLst>
          </p:cNvPr>
          <p:cNvSpPr/>
          <p:nvPr/>
        </p:nvSpPr>
        <p:spPr>
          <a:xfrm>
            <a:off x="12189726" y="736754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254000"/>
                </a:moveTo>
                <a:lnTo>
                  <a:pt x="19447" y="254000"/>
                </a:lnTo>
                <a:cubicBezTo>
                  <a:pt x="-317" y="254000"/>
                  <a:pt x="-12462" y="232489"/>
                  <a:pt x="-2302" y="215503"/>
                </a:cubicBezTo>
                <a:lnTo>
                  <a:pt x="39688" y="145494"/>
                </a:lnTo>
                <a:cubicBezTo>
                  <a:pt x="46593" y="133985"/>
                  <a:pt x="58976" y="127000"/>
                  <a:pt x="72390" y="127000"/>
                </a:cubicBezTo>
                <a:lnTo>
                  <a:pt x="147796" y="127000"/>
                </a:lnTo>
                <a:cubicBezTo>
                  <a:pt x="208201" y="24686"/>
                  <a:pt x="298291" y="19526"/>
                  <a:pt x="358537" y="28337"/>
                </a:cubicBezTo>
                <a:cubicBezTo>
                  <a:pt x="368697" y="29845"/>
                  <a:pt x="376634" y="37783"/>
                  <a:pt x="378063" y="47863"/>
                </a:cubicBezTo>
                <a:cubicBezTo>
                  <a:pt x="386874" y="108109"/>
                  <a:pt x="381714" y="198199"/>
                  <a:pt x="279400" y="258604"/>
                </a:cubicBezTo>
                <a:lnTo>
                  <a:pt x="279400" y="334010"/>
                </a:lnTo>
                <a:cubicBezTo>
                  <a:pt x="279400" y="347424"/>
                  <a:pt x="272415" y="359807"/>
                  <a:pt x="260906" y="366713"/>
                </a:cubicBezTo>
                <a:lnTo>
                  <a:pt x="190897" y="408702"/>
                </a:lnTo>
                <a:cubicBezTo>
                  <a:pt x="173990" y="418862"/>
                  <a:pt x="152400" y="406638"/>
                  <a:pt x="152400" y="386953"/>
                </a:cubicBezTo>
                <a:lnTo>
                  <a:pt x="152400" y="304800"/>
                </a:lnTo>
                <a:cubicBezTo>
                  <a:pt x="152400" y="276781"/>
                  <a:pt x="129619" y="254000"/>
                  <a:pt x="101600" y="254000"/>
                </a:cubicBezTo>
                <a:lnTo>
                  <a:pt x="101521" y="254000"/>
                </a:lnTo>
                <a:close/>
                <a:moveTo>
                  <a:pt x="317500" y="127000"/>
                </a:moveTo>
                <a:cubicBezTo>
                  <a:pt x="317500" y="105972"/>
                  <a:pt x="300428" y="88900"/>
                  <a:pt x="279400" y="88900"/>
                </a:cubicBezTo>
                <a:cubicBezTo>
                  <a:pt x="258372" y="88900"/>
                  <a:pt x="241300" y="105972"/>
                  <a:pt x="241300" y="127000"/>
                </a:cubicBezTo>
                <a:cubicBezTo>
                  <a:pt x="241300" y="148028"/>
                  <a:pt x="258372" y="165100"/>
                  <a:pt x="279400" y="165100"/>
                </a:cubicBezTo>
                <a:cubicBezTo>
                  <a:pt x="300428" y="165100"/>
                  <a:pt x="317500" y="148028"/>
                  <a:pt x="317500" y="127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2" name="Text 48">
            <a:extLst>
              <a:ext uri="{FF2B5EF4-FFF2-40B4-BE49-F238E27FC236}">
                <a16:creationId xmlns:a16="http://schemas.microsoft.com/office/drawing/2014/main" id="{145A360F-EFEE-6C85-DFF7-2DBDE0985DEE}"/>
              </a:ext>
            </a:extLst>
          </p:cNvPr>
          <p:cNvSpPr/>
          <p:nvPr/>
        </p:nvSpPr>
        <p:spPr>
          <a:xfrm>
            <a:off x="12735826" y="7240541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Modular MAX</a:t>
            </a:r>
            <a:endParaRPr lang="en-US" sz="2000" dirty="0"/>
          </a:p>
        </p:txBody>
      </p:sp>
      <p:sp>
        <p:nvSpPr>
          <p:cNvPr id="123" name="Text 49">
            <a:extLst>
              <a:ext uri="{FF2B5EF4-FFF2-40B4-BE49-F238E27FC236}">
                <a16:creationId xmlns:a16="http://schemas.microsoft.com/office/drawing/2014/main" id="{990DEFAC-0434-785E-21B1-31030264904C}"/>
              </a:ext>
            </a:extLst>
          </p:cNvPr>
          <p:cNvSpPr/>
          <p:nvPr/>
        </p:nvSpPr>
        <p:spPr>
          <a:xfrm>
            <a:off x="12202426" y="7939041"/>
            <a:ext cx="304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MLIR compiler revolution via Mojo</a:t>
            </a:r>
            <a:endParaRPr lang="en-US" sz="14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Architectural Philosophies and Target Audiences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Four Engines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vLLM, TensorRT-LLM, llama.cpp, and Modular MAX — four radically different approaches to the same problem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Each engine targets a distinct operational paradigm — understanding their philosophies is key to selection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58057" y="25400"/>
                </a:moveTo>
                <a:cubicBezTo>
                  <a:pt x="26035" y="25400"/>
                  <a:pt x="0" y="48181"/>
                  <a:pt x="0" y="76200"/>
                </a:cubicBezTo>
                <a:lnTo>
                  <a:pt x="0" y="127000"/>
                </a:lnTo>
                <a:cubicBezTo>
                  <a:pt x="0" y="155019"/>
                  <a:pt x="26035" y="177800"/>
                  <a:pt x="58057" y="177800"/>
                </a:cubicBezTo>
                <a:lnTo>
                  <a:pt x="348343" y="177800"/>
                </a:lnTo>
                <a:cubicBezTo>
                  <a:pt x="380365" y="177800"/>
                  <a:pt x="406400" y="155019"/>
                  <a:pt x="406400" y="127000"/>
                </a:cubicBezTo>
                <a:lnTo>
                  <a:pt x="406400" y="76200"/>
                </a:lnTo>
                <a:cubicBezTo>
                  <a:pt x="406400" y="48181"/>
                  <a:pt x="380365" y="25400"/>
                  <a:pt x="348343" y="25400"/>
                </a:cubicBezTo>
                <a:lnTo>
                  <a:pt x="58057" y="25400"/>
                </a:lnTo>
                <a:close/>
                <a:moveTo>
                  <a:pt x="254000" y="82550"/>
                </a:moveTo>
                <a:cubicBezTo>
                  <a:pt x="266016" y="82550"/>
                  <a:pt x="275771" y="91086"/>
                  <a:pt x="275771" y="101600"/>
                </a:cubicBezTo>
                <a:cubicBezTo>
                  <a:pt x="275771" y="112114"/>
                  <a:pt x="266016" y="120650"/>
                  <a:pt x="254000" y="120650"/>
                </a:cubicBezTo>
                <a:cubicBezTo>
                  <a:pt x="241984" y="120650"/>
                  <a:pt x="232229" y="112114"/>
                  <a:pt x="232229" y="101600"/>
                </a:cubicBezTo>
                <a:cubicBezTo>
                  <a:pt x="232229" y="91086"/>
                  <a:pt x="241984" y="82550"/>
                  <a:pt x="254000" y="82550"/>
                </a:cubicBezTo>
                <a:close/>
                <a:moveTo>
                  <a:pt x="304800" y="101600"/>
                </a:moveTo>
                <a:cubicBezTo>
                  <a:pt x="304800" y="91086"/>
                  <a:pt x="314555" y="82550"/>
                  <a:pt x="326571" y="82550"/>
                </a:cubicBezTo>
                <a:cubicBezTo>
                  <a:pt x="338587" y="82550"/>
                  <a:pt x="348343" y="91086"/>
                  <a:pt x="348343" y="101600"/>
                </a:cubicBezTo>
                <a:cubicBezTo>
                  <a:pt x="348343" y="112114"/>
                  <a:pt x="338587" y="120650"/>
                  <a:pt x="326571" y="120650"/>
                </a:cubicBezTo>
                <a:cubicBezTo>
                  <a:pt x="314555" y="120650"/>
                  <a:pt x="304800" y="112114"/>
                  <a:pt x="304800" y="101600"/>
                </a:cubicBezTo>
                <a:close/>
                <a:moveTo>
                  <a:pt x="58057" y="228600"/>
                </a:moveTo>
                <a:cubicBezTo>
                  <a:pt x="26035" y="228600"/>
                  <a:pt x="0" y="251381"/>
                  <a:pt x="0" y="279400"/>
                </a:cubicBezTo>
                <a:lnTo>
                  <a:pt x="0" y="330200"/>
                </a:lnTo>
                <a:cubicBezTo>
                  <a:pt x="0" y="358219"/>
                  <a:pt x="26035" y="381000"/>
                  <a:pt x="58057" y="381000"/>
                </a:cubicBezTo>
                <a:lnTo>
                  <a:pt x="348343" y="381000"/>
                </a:lnTo>
                <a:cubicBezTo>
                  <a:pt x="380365" y="381000"/>
                  <a:pt x="406400" y="358219"/>
                  <a:pt x="406400" y="330200"/>
                </a:cubicBezTo>
                <a:lnTo>
                  <a:pt x="406400" y="279400"/>
                </a:lnTo>
                <a:cubicBezTo>
                  <a:pt x="406400" y="251381"/>
                  <a:pt x="380365" y="228600"/>
                  <a:pt x="348343" y="228600"/>
                </a:cubicBezTo>
                <a:lnTo>
                  <a:pt x="58057" y="228600"/>
                </a:lnTo>
                <a:close/>
                <a:moveTo>
                  <a:pt x="254000" y="285750"/>
                </a:moveTo>
                <a:cubicBezTo>
                  <a:pt x="266016" y="285750"/>
                  <a:pt x="275771" y="294286"/>
                  <a:pt x="275771" y="304800"/>
                </a:cubicBezTo>
                <a:cubicBezTo>
                  <a:pt x="275771" y="315314"/>
                  <a:pt x="266016" y="323850"/>
                  <a:pt x="254000" y="323850"/>
                </a:cubicBezTo>
                <a:cubicBezTo>
                  <a:pt x="241984" y="323850"/>
                  <a:pt x="232229" y="315314"/>
                  <a:pt x="232229" y="304800"/>
                </a:cubicBezTo>
                <a:cubicBezTo>
                  <a:pt x="232229" y="294286"/>
                  <a:pt x="241984" y="285750"/>
                  <a:pt x="254000" y="285750"/>
                </a:cubicBezTo>
                <a:close/>
                <a:moveTo>
                  <a:pt x="304800" y="304800"/>
                </a:moveTo>
                <a:cubicBezTo>
                  <a:pt x="304800" y="294286"/>
                  <a:pt x="314555" y="285750"/>
                  <a:pt x="326571" y="285750"/>
                </a:cubicBezTo>
                <a:cubicBezTo>
                  <a:pt x="338587" y="285750"/>
                  <a:pt x="348343" y="294286"/>
                  <a:pt x="348343" y="304800"/>
                </a:cubicBezTo>
                <a:cubicBezTo>
                  <a:pt x="348343" y="315314"/>
                  <a:pt x="338587" y="323850"/>
                  <a:pt x="326571" y="323850"/>
                </a:cubicBezTo>
                <a:cubicBezTo>
                  <a:pt x="314555" y="323850"/>
                  <a:pt x="304800" y="315314"/>
                  <a:pt x="304800" y="3048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— Dynamic Serving at Scale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 — The Four Engines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7112000" cy="7493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7112000" cy="1016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270000"/>
            <a:ext cx="650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Innovation: PagedAttention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66800" y="1879600"/>
            <a:ext cx="65024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Maximize serving throughput in multi-tenant, dynamic environments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Mechanism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Treats GPU HBM like OS virtual memory — KV cache split into fixed 16-token blocks, mapped dynamically via block tables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Users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infrastructure engineers, MLOps practitioners, researchers needing rapid deployment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Rapid cold-start times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Seamless HuggingFace integration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Dynamic continuous batching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Highest ecosystem maturity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82000" y="1016000"/>
            <a:ext cx="7112000" cy="355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82000" y="1016000"/>
            <a:ext cx="7112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0" y="1219200"/>
            <a:ext cx="6502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0" y="1727200"/>
            <a:ext cx="65024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Python-level scheduling incurs CPU-side overhead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Limits absolute max throughput vs. compiled engines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Dynamic execution boundaries prevent full fusion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382000" y="4953000"/>
            <a:ext cx="7112000" cy="13970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0" y="52832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406400"/>
                </a:moveTo>
                <a:cubicBezTo>
                  <a:pt x="315349" y="406400"/>
                  <a:pt x="406400" y="315349"/>
                  <a:pt x="406400" y="203200"/>
                </a:cubicBezTo>
                <a:cubicBezTo>
                  <a:pt x="406400" y="91051"/>
                  <a:pt x="315349" y="0"/>
                  <a:pt x="203200" y="0"/>
                </a:cubicBezTo>
                <a:cubicBezTo>
                  <a:pt x="91051" y="0"/>
                  <a:pt x="0" y="91051"/>
                  <a:pt x="0" y="203200"/>
                </a:cubicBezTo>
                <a:cubicBezTo>
                  <a:pt x="0" y="315349"/>
                  <a:pt x="91051" y="406400"/>
                  <a:pt x="203200" y="406400"/>
                </a:cubicBezTo>
                <a:close/>
                <a:moveTo>
                  <a:pt x="270193" y="168831"/>
                </a:moveTo>
                <a:lnTo>
                  <a:pt x="206692" y="270431"/>
                </a:lnTo>
                <a:cubicBezTo>
                  <a:pt x="203359" y="275749"/>
                  <a:pt x="197644" y="279083"/>
                  <a:pt x="191373" y="279400"/>
                </a:cubicBezTo>
                <a:cubicBezTo>
                  <a:pt x="185102" y="279718"/>
                  <a:pt x="179070" y="276860"/>
                  <a:pt x="175339" y="271780"/>
                </a:cubicBezTo>
                <a:lnTo>
                  <a:pt x="137239" y="220980"/>
                </a:lnTo>
                <a:cubicBezTo>
                  <a:pt x="130889" y="212566"/>
                  <a:pt x="132636" y="200660"/>
                  <a:pt x="141049" y="194310"/>
                </a:cubicBezTo>
                <a:cubicBezTo>
                  <a:pt x="149463" y="187960"/>
                  <a:pt x="161369" y="189706"/>
                  <a:pt x="167719" y="198120"/>
                </a:cubicBezTo>
                <a:lnTo>
                  <a:pt x="189151" y="226695"/>
                </a:lnTo>
                <a:lnTo>
                  <a:pt x="237887" y="148669"/>
                </a:lnTo>
                <a:cubicBezTo>
                  <a:pt x="243443" y="139779"/>
                  <a:pt x="255191" y="137001"/>
                  <a:pt x="264160" y="142637"/>
                </a:cubicBezTo>
                <a:cubicBezTo>
                  <a:pt x="273129" y="148273"/>
                  <a:pt x="275828" y="159941"/>
                  <a:pt x="270193" y="16891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245600" y="5080000"/>
            <a:ext cx="5994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Industry Status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245600" y="5486400"/>
            <a:ext cx="5994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Default standard for Kubernetes-native AI deployments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382000" y="6731000"/>
            <a:ext cx="71120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0" y="6934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257" y="304800"/>
                </a:moveTo>
                <a:lnTo>
                  <a:pt x="65314" y="304800"/>
                </a:lnTo>
                <a:cubicBezTo>
                  <a:pt x="29255" y="304800"/>
                  <a:pt x="0" y="279202"/>
                  <a:pt x="0" y="247650"/>
                </a:cubicBezTo>
                <a:lnTo>
                  <a:pt x="0" y="57150"/>
                </a:lnTo>
                <a:cubicBezTo>
                  <a:pt x="0" y="25598"/>
                  <a:pt x="29255" y="0"/>
                  <a:pt x="65314" y="0"/>
                </a:cubicBezTo>
                <a:lnTo>
                  <a:pt x="272143" y="0"/>
                </a:lnTo>
                <a:cubicBezTo>
                  <a:pt x="290172" y="0"/>
                  <a:pt x="304800" y="12799"/>
                  <a:pt x="304800" y="28575"/>
                </a:cubicBezTo>
                <a:lnTo>
                  <a:pt x="304800" y="200025"/>
                </a:lnTo>
                <a:cubicBezTo>
                  <a:pt x="304800" y="212467"/>
                  <a:pt x="295683" y="223064"/>
                  <a:pt x="283029" y="226993"/>
                </a:cubicBezTo>
                <a:lnTo>
                  <a:pt x="283029" y="266700"/>
                </a:lnTo>
                <a:cubicBezTo>
                  <a:pt x="295071" y="266700"/>
                  <a:pt x="304800" y="275213"/>
                  <a:pt x="304800" y="285750"/>
                </a:cubicBezTo>
                <a:cubicBezTo>
                  <a:pt x="304800" y="296287"/>
                  <a:pt x="295071" y="304800"/>
                  <a:pt x="283029" y="304800"/>
                </a:cubicBezTo>
                <a:lnTo>
                  <a:pt x="261257" y="304800"/>
                </a:lnTo>
                <a:close/>
                <a:moveTo>
                  <a:pt x="65314" y="228600"/>
                </a:moveTo>
                <a:cubicBezTo>
                  <a:pt x="53272" y="228600"/>
                  <a:pt x="43543" y="237113"/>
                  <a:pt x="43543" y="247650"/>
                </a:cubicBezTo>
                <a:cubicBezTo>
                  <a:pt x="43543" y="258187"/>
                  <a:pt x="53272" y="266700"/>
                  <a:pt x="65314" y="266700"/>
                </a:cubicBezTo>
                <a:lnTo>
                  <a:pt x="239486" y="266700"/>
                </a:lnTo>
                <a:lnTo>
                  <a:pt x="239486" y="228600"/>
                </a:lnTo>
                <a:lnTo>
                  <a:pt x="65314" y="228600"/>
                </a:lnTo>
                <a:close/>
                <a:moveTo>
                  <a:pt x="87086" y="90488"/>
                </a:moveTo>
                <a:cubicBezTo>
                  <a:pt x="87086" y="98405"/>
                  <a:pt x="94366" y="104775"/>
                  <a:pt x="103414" y="104775"/>
                </a:cubicBezTo>
                <a:lnTo>
                  <a:pt x="223157" y="104775"/>
                </a:lnTo>
                <a:cubicBezTo>
                  <a:pt x="232206" y="104775"/>
                  <a:pt x="239486" y="98405"/>
                  <a:pt x="239486" y="90488"/>
                </a:cubicBezTo>
                <a:cubicBezTo>
                  <a:pt x="239486" y="82570"/>
                  <a:pt x="232206" y="76200"/>
                  <a:pt x="223157" y="76200"/>
                </a:cubicBezTo>
                <a:lnTo>
                  <a:pt x="103414" y="76200"/>
                </a:lnTo>
                <a:cubicBezTo>
                  <a:pt x="94366" y="76200"/>
                  <a:pt x="87086" y="82570"/>
                  <a:pt x="87086" y="90488"/>
                </a:cubicBezTo>
                <a:close/>
                <a:moveTo>
                  <a:pt x="103414" y="133350"/>
                </a:moveTo>
                <a:cubicBezTo>
                  <a:pt x="94366" y="133350"/>
                  <a:pt x="87086" y="139720"/>
                  <a:pt x="87086" y="147638"/>
                </a:cubicBezTo>
                <a:cubicBezTo>
                  <a:pt x="87086" y="155555"/>
                  <a:pt x="94366" y="161925"/>
                  <a:pt x="103414" y="161925"/>
                </a:cubicBezTo>
                <a:lnTo>
                  <a:pt x="223157" y="161925"/>
                </a:lnTo>
                <a:cubicBezTo>
                  <a:pt x="232206" y="161925"/>
                  <a:pt x="239486" y="155555"/>
                  <a:pt x="239486" y="147638"/>
                </a:cubicBezTo>
                <a:cubicBezTo>
                  <a:pt x="239486" y="139720"/>
                  <a:pt x="232206" y="133350"/>
                  <a:pt x="223157" y="133350"/>
                </a:cubicBezTo>
                <a:lnTo>
                  <a:pt x="103414" y="133350"/>
                </a:ln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1" name="Text 19"/>
          <p:cNvSpPr/>
          <p:nvPr/>
        </p:nvSpPr>
        <p:spPr>
          <a:xfrm>
            <a:off x="9118600" y="6883400"/>
            <a:ext cx="609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Reference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86800" y="7315200"/>
            <a:ext cx="65024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Kwon et al., "Efficient Memory Management for Large Language Model Serving with PagedAttention," SOSP 2023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u="sng" dirty="0">
                <a:solidFill>
                  <a:srgbClr val="8D8D8D"/>
                </a:solidFill>
                <a:uFill>
                  <a:solidFill>
                    <a:srgbClr val="8D8D8D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arxiv.org/abs/2309.06180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39700" y="19050"/>
                </a:moveTo>
                <a:cubicBezTo>
                  <a:pt x="139700" y="8493"/>
                  <a:pt x="131207" y="0"/>
                  <a:pt x="120650" y="0"/>
                </a:cubicBezTo>
                <a:cubicBezTo>
                  <a:pt x="110093" y="0"/>
                  <a:pt x="101600" y="8493"/>
                  <a:pt x="101600" y="19050"/>
                </a:cubicBezTo>
                <a:lnTo>
                  <a:pt x="101600" y="50800"/>
                </a:lnTo>
                <a:cubicBezTo>
                  <a:pt x="73581" y="50800"/>
                  <a:pt x="50800" y="73581"/>
                  <a:pt x="50800" y="101600"/>
                </a:cubicBezTo>
                <a:lnTo>
                  <a:pt x="19050" y="101600"/>
                </a:lnTo>
                <a:cubicBezTo>
                  <a:pt x="8493" y="101600"/>
                  <a:pt x="0" y="110093"/>
                  <a:pt x="0" y="120650"/>
                </a:cubicBezTo>
                <a:cubicBezTo>
                  <a:pt x="0" y="131207"/>
                  <a:pt x="8493" y="139700"/>
                  <a:pt x="19050" y="139700"/>
                </a:cubicBezTo>
                <a:lnTo>
                  <a:pt x="50800" y="139700"/>
                </a:lnTo>
                <a:lnTo>
                  <a:pt x="50800" y="184150"/>
                </a:lnTo>
                <a:lnTo>
                  <a:pt x="19050" y="184150"/>
                </a:lnTo>
                <a:cubicBezTo>
                  <a:pt x="8493" y="184150"/>
                  <a:pt x="0" y="192643"/>
                  <a:pt x="0" y="203200"/>
                </a:cubicBezTo>
                <a:cubicBezTo>
                  <a:pt x="0" y="213757"/>
                  <a:pt x="8493" y="222250"/>
                  <a:pt x="19050" y="222250"/>
                </a:cubicBezTo>
                <a:lnTo>
                  <a:pt x="50800" y="222250"/>
                </a:lnTo>
                <a:lnTo>
                  <a:pt x="50800" y="266700"/>
                </a:lnTo>
                <a:lnTo>
                  <a:pt x="19050" y="266700"/>
                </a:lnTo>
                <a:cubicBezTo>
                  <a:pt x="8493" y="266700"/>
                  <a:pt x="0" y="275193"/>
                  <a:pt x="0" y="285750"/>
                </a:cubicBezTo>
                <a:cubicBezTo>
                  <a:pt x="0" y="296307"/>
                  <a:pt x="8493" y="304800"/>
                  <a:pt x="19050" y="304800"/>
                </a:cubicBezTo>
                <a:lnTo>
                  <a:pt x="50800" y="304800"/>
                </a:lnTo>
                <a:cubicBezTo>
                  <a:pt x="50800" y="332819"/>
                  <a:pt x="73581" y="355600"/>
                  <a:pt x="101600" y="355600"/>
                </a:cubicBezTo>
                <a:lnTo>
                  <a:pt x="101600" y="387350"/>
                </a:lnTo>
                <a:cubicBezTo>
                  <a:pt x="101600" y="397907"/>
                  <a:pt x="110093" y="406400"/>
                  <a:pt x="120650" y="406400"/>
                </a:cubicBezTo>
                <a:cubicBezTo>
                  <a:pt x="131207" y="406400"/>
                  <a:pt x="139700" y="397907"/>
                  <a:pt x="139700" y="387350"/>
                </a:cubicBezTo>
                <a:lnTo>
                  <a:pt x="139700" y="355600"/>
                </a:lnTo>
                <a:lnTo>
                  <a:pt x="184150" y="355600"/>
                </a:lnTo>
                <a:lnTo>
                  <a:pt x="184150" y="387350"/>
                </a:lnTo>
                <a:cubicBezTo>
                  <a:pt x="184150" y="397907"/>
                  <a:pt x="192643" y="406400"/>
                  <a:pt x="203200" y="406400"/>
                </a:cubicBezTo>
                <a:cubicBezTo>
                  <a:pt x="213757" y="406400"/>
                  <a:pt x="222250" y="397907"/>
                  <a:pt x="222250" y="387350"/>
                </a:cubicBezTo>
                <a:lnTo>
                  <a:pt x="222250" y="355600"/>
                </a:lnTo>
                <a:lnTo>
                  <a:pt x="266700" y="355600"/>
                </a:lnTo>
                <a:lnTo>
                  <a:pt x="266700" y="387350"/>
                </a:lnTo>
                <a:cubicBezTo>
                  <a:pt x="266700" y="397907"/>
                  <a:pt x="275193" y="406400"/>
                  <a:pt x="285750" y="406400"/>
                </a:cubicBezTo>
                <a:cubicBezTo>
                  <a:pt x="296307" y="406400"/>
                  <a:pt x="304800" y="397907"/>
                  <a:pt x="304800" y="387350"/>
                </a:cubicBezTo>
                <a:lnTo>
                  <a:pt x="304800" y="355600"/>
                </a:lnTo>
                <a:cubicBezTo>
                  <a:pt x="332819" y="355600"/>
                  <a:pt x="355600" y="332819"/>
                  <a:pt x="355600" y="304800"/>
                </a:cubicBezTo>
                <a:lnTo>
                  <a:pt x="387350" y="304800"/>
                </a:lnTo>
                <a:cubicBezTo>
                  <a:pt x="397907" y="304800"/>
                  <a:pt x="406400" y="296307"/>
                  <a:pt x="406400" y="285750"/>
                </a:cubicBezTo>
                <a:cubicBezTo>
                  <a:pt x="406400" y="275193"/>
                  <a:pt x="397907" y="266700"/>
                  <a:pt x="387350" y="266700"/>
                </a:cubicBezTo>
                <a:lnTo>
                  <a:pt x="355600" y="266700"/>
                </a:lnTo>
                <a:lnTo>
                  <a:pt x="355600" y="222250"/>
                </a:lnTo>
                <a:lnTo>
                  <a:pt x="387350" y="222250"/>
                </a:lnTo>
                <a:cubicBezTo>
                  <a:pt x="397907" y="222250"/>
                  <a:pt x="406400" y="213757"/>
                  <a:pt x="406400" y="203200"/>
                </a:cubicBezTo>
                <a:cubicBezTo>
                  <a:pt x="406400" y="192643"/>
                  <a:pt x="397907" y="184150"/>
                  <a:pt x="387350" y="184150"/>
                </a:cubicBezTo>
                <a:lnTo>
                  <a:pt x="355600" y="184150"/>
                </a:lnTo>
                <a:lnTo>
                  <a:pt x="355600" y="139700"/>
                </a:lnTo>
                <a:lnTo>
                  <a:pt x="387350" y="139700"/>
                </a:lnTo>
                <a:cubicBezTo>
                  <a:pt x="397907" y="139700"/>
                  <a:pt x="406400" y="131207"/>
                  <a:pt x="406400" y="120650"/>
                </a:cubicBezTo>
                <a:cubicBezTo>
                  <a:pt x="406400" y="110093"/>
                  <a:pt x="397907" y="101600"/>
                  <a:pt x="387350" y="101600"/>
                </a:cubicBezTo>
                <a:lnTo>
                  <a:pt x="355600" y="101600"/>
                </a:lnTo>
                <a:cubicBezTo>
                  <a:pt x="355600" y="73581"/>
                  <a:pt x="332819" y="50800"/>
                  <a:pt x="304800" y="50800"/>
                </a:cubicBezTo>
                <a:lnTo>
                  <a:pt x="304800" y="19050"/>
                </a:lnTo>
                <a:cubicBezTo>
                  <a:pt x="304800" y="8493"/>
                  <a:pt x="296307" y="0"/>
                  <a:pt x="285750" y="0"/>
                </a:cubicBezTo>
                <a:cubicBezTo>
                  <a:pt x="275193" y="0"/>
                  <a:pt x="266700" y="8493"/>
                  <a:pt x="266700" y="19050"/>
                </a:cubicBezTo>
                <a:lnTo>
                  <a:pt x="266700" y="50800"/>
                </a:lnTo>
                <a:lnTo>
                  <a:pt x="222250" y="50800"/>
                </a:lnTo>
                <a:lnTo>
                  <a:pt x="222250" y="19050"/>
                </a:lnTo>
                <a:cubicBezTo>
                  <a:pt x="222250" y="8493"/>
                  <a:pt x="213757" y="0"/>
                  <a:pt x="203200" y="0"/>
                </a:cubicBezTo>
                <a:cubicBezTo>
                  <a:pt x="192643" y="0"/>
                  <a:pt x="184150" y="8493"/>
                  <a:pt x="184150" y="19050"/>
                </a:cubicBezTo>
                <a:lnTo>
                  <a:pt x="184150" y="50800"/>
                </a:lnTo>
                <a:lnTo>
                  <a:pt x="139700" y="50800"/>
                </a:lnTo>
                <a:lnTo>
                  <a:pt x="139700" y="19050"/>
                </a:lnTo>
                <a:close/>
                <a:moveTo>
                  <a:pt x="127000" y="101600"/>
                </a:moveTo>
                <a:lnTo>
                  <a:pt x="279400" y="101600"/>
                </a:lnTo>
                <a:cubicBezTo>
                  <a:pt x="293449" y="101600"/>
                  <a:pt x="304800" y="112951"/>
                  <a:pt x="304800" y="127000"/>
                </a:cubicBezTo>
                <a:lnTo>
                  <a:pt x="304800" y="279400"/>
                </a:lnTo>
                <a:cubicBezTo>
                  <a:pt x="304800" y="293449"/>
                  <a:pt x="293449" y="304800"/>
                  <a:pt x="279400" y="304800"/>
                </a:cubicBezTo>
                <a:lnTo>
                  <a:pt x="127000" y="304800"/>
                </a:lnTo>
                <a:cubicBezTo>
                  <a:pt x="112951" y="304800"/>
                  <a:pt x="101600" y="293449"/>
                  <a:pt x="101600" y="279400"/>
                </a:cubicBezTo>
                <a:lnTo>
                  <a:pt x="101600" y="127000"/>
                </a:lnTo>
                <a:cubicBezTo>
                  <a:pt x="101600" y="112951"/>
                  <a:pt x="112951" y="101600"/>
                  <a:pt x="127000" y="101600"/>
                </a:cubicBezTo>
                <a:close/>
                <a:moveTo>
                  <a:pt x="139700" y="139700"/>
                </a:moveTo>
                <a:lnTo>
                  <a:pt x="139700" y="266700"/>
                </a:lnTo>
                <a:lnTo>
                  <a:pt x="266700" y="266700"/>
                </a:lnTo>
                <a:lnTo>
                  <a:pt x="266700" y="139700"/>
                </a:lnTo>
                <a:lnTo>
                  <a:pt x="139700" y="1397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 — Static Hyperscale Optimization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 — The Four Engines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7112000" cy="736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7112000" cy="1016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270000"/>
            <a:ext cx="650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Innovation: AOT Compilation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66800" y="1879600"/>
            <a:ext cx="6502400" cy="62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Extract absolute peak hardware utilization for fixed models at hyperscale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Mechanism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Ahead-of-Time compilation via NVIDIA TensorRT — fuses MatMul, activation, normalization into single CUDA kernels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Users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 AI architects, HPC engineers on NVIDIA hardware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Raw throughput leader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Minimal TTFT latency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Native tensor + expert parallelism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4th-gen Tensor Core optimization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82000" y="1016000"/>
            <a:ext cx="7112000" cy="355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82000" y="1016000"/>
            <a:ext cx="7112000" cy="508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0" y="1219200"/>
            <a:ext cx="6502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0" y="1727200"/>
            <a:ext cx="65024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Severe operational rigidity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Any parameter change requires full recompilation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Closed-source black-box compiler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Limited community extensibility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382000" y="4953000"/>
            <a:ext cx="7112000" cy="1397000"/>
          </a:xfrm>
          <a:prstGeom prst="roundRect">
            <a:avLst>
              <a:gd name="adj" fmla="val 5000"/>
            </a:avLst>
          </a:prstGeom>
          <a:solidFill>
            <a:srgbClr val="E07B54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0" y="52832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5400" y="25400"/>
                </a:moveTo>
                <a:cubicBezTo>
                  <a:pt x="11351" y="25400"/>
                  <a:pt x="0" y="36751"/>
                  <a:pt x="0" y="50800"/>
                </a:cubicBezTo>
                <a:lnTo>
                  <a:pt x="0" y="342900"/>
                </a:lnTo>
                <a:cubicBezTo>
                  <a:pt x="0" y="363934"/>
                  <a:pt x="17066" y="381000"/>
                  <a:pt x="38100" y="381000"/>
                </a:cubicBezTo>
                <a:lnTo>
                  <a:pt x="368300" y="381000"/>
                </a:lnTo>
                <a:cubicBezTo>
                  <a:pt x="389334" y="381000"/>
                  <a:pt x="406400" y="363934"/>
                  <a:pt x="406400" y="342900"/>
                </a:cubicBezTo>
                <a:lnTo>
                  <a:pt x="406400" y="120809"/>
                </a:lnTo>
                <a:cubicBezTo>
                  <a:pt x="406400" y="106363"/>
                  <a:pt x="391001" y="97234"/>
                  <a:pt x="378301" y="104061"/>
                </a:cubicBezTo>
                <a:lnTo>
                  <a:pt x="254000" y="170974"/>
                </a:lnTo>
                <a:lnTo>
                  <a:pt x="254000" y="120809"/>
                </a:lnTo>
                <a:cubicBezTo>
                  <a:pt x="254000" y="106363"/>
                  <a:pt x="238601" y="97234"/>
                  <a:pt x="225901" y="104061"/>
                </a:cubicBezTo>
                <a:lnTo>
                  <a:pt x="101600" y="170974"/>
                </a:lnTo>
                <a:lnTo>
                  <a:pt x="101600" y="50800"/>
                </a:lnTo>
                <a:cubicBezTo>
                  <a:pt x="101600" y="36751"/>
                  <a:pt x="90249" y="25400"/>
                  <a:pt x="76200" y="25400"/>
                </a:cubicBezTo>
                <a:lnTo>
                  <a:pt x="25400" y="254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245600" y="5080000"/>
            <a:ext cx="5994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Industry Status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245600" y="5486400"/>
            <a:ext cx="5994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NVIDIA ecosystem standard for fixed hyperscale endpoints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382000" y="6731000"/>
            <a:ext cx="71120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0" y="6934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257" y="304800"/>
                </a:moveTo>
                <a:lnTo>
                  <a:pt x="65314" y="304800"/>
                </a:lnTo>
                <a:cubicBezTo>
                  <a:pt x="29255" y="304800"/>
                  <a:pt x="0" y="279202"/>
                  <a:pt x="0" y="247650"/>
                </a:cubicBezTo>
                <a:lnTo>
                  <a:pt x="0" y="57150"/>
                </a:lnTo>
                <a:cubicBezTo>
                  <a:pt x="0" y="25598"/>
                  <a:pt x="29255" y="0"/>
                  <a:pt x="65314" y="0"/>
                </a:cubicBezTo>
                <a:lnTo>
                  <a:pt x="272143" y="0"/>
                </a:lnTo>
                <a:cubicBezTo>
                  <a:pt x="290172" y="0"/>
                  <a:pt x="304800" y="12799"/>
                  <a:pt x="304800" y="28575"/>
                </a:cubicBezTo>
                <a:lnTo>
                  <a:pt x="304800" y="200025"/>
                </a:lnTo>
                <a:cubicBezTo>
                  <a:pt x="304800" y="212467"/>
                  <a:pt x="295683" y="223064"/>
                  <a:pt x="283029" y="226993"/>
                </a:cubicBezTo>
                <a:lnTo>
                  <a:pt x="283029" y="266700"/>
                </a:lnTo>
                <a:cubicBezTo>
                  <a:pt x="295071" y="266700"/>
                  <a:pt x="304800" y="275213"/>
                  <a:pt x="304800" y="285750"/>
                </a:cubicBezTo>
                <a:cubicBezTo>
                  <a:pt x="304800" y="296287"/>
                  <a:pt x="295071" y="304800"/>
                  <a:pt x="283029" y="304800"/>
                </a:cubicBezTo>
                <a:lnTo>
                  <a:pt x="261257" y="304800"/>
                </a:lnTo>
                <a:close/>
                <a:moveTo>
                  <a:pt x="65314" y="228600"/>
                </a:moveTo>
                <a:cubicBezTo>
                  <a:pt x="53272" y="228600"/>
                  <a:pt x="43543" y="237113"/>
                  <a:pt x="43543" y="247650"/>
                </a:cubicBezTo>
                <a:cubicBezTo>
                  <a:pt x="43543" y="258187"/>
                  <a:pt x="53272" y="266700"/>
                  <a:pt x="65314" y="266700"/>
                </a:cubicBezTo>
                <a:lnTo>
                  <a:pt x="239486" y="266700"/>
                </a:lnTo>
                <a:lnTo>
                  <a:pt x="239486" y="228600"/>
                </a:lnTo>
                <a:lnTo>
                  <a:pt x="65314" y="228600"/>
                </a:lnTo>
                <a:close/>
                <a:moveTo>
                  <a:pt x="87086" y="90488"/>
                </a:moveTo>
                <a:cubicBezTo>
                  <a:pt x="87086" y="98405"/>
                  <a:pt x="94366" y="104775"/>
                  <a:pt x="103414" y="104775"/>
                </a:cubicBezTo>
                <a:lnTo>
                  <a:pt x="223157" y="104775"/>
                </a:lnTo>
                <a:cubicBezTo>
                  <a:pt x="232206" y="104775"/>
                  <a:pt x="239486" y="98405"/>
                  <a:pt x="239486" y="90488"/>
                </a:cubicBezTo>
                <a:cubicBezTo>
                  <a:pt x="239486" y="82570"/>
                  <a:pt x="232206" y="76200"/>
                  <a:pt x="223157" y="76200"/>
                </a:cubicBezTo>
                <a:lnTo>
                  <a:pt x="103414" y="76200"/>
                </a:lnTo>
                <a:cubicBezTo>
                  <a:pt x="94366" y="76200"/>
                  <a:pt x="87086" y="82570"/>
                  <a:pt x="87086" y="90488"/>
                </a:cubicBezTo>
                <a:close/>
                <a:moveTo>
                  <a:pt x="103414" y="133350"/>
                </a:moveTo>
                <a:cubicBezTo>
                  <a:pt x="94366" y="133350"/>
                  <a:pt x="87086" y="139720"/>
                  <a:pt x="87086" y="147638"/>
                </a:cubicBezTo>
                <a:cubicBezTo>
                  <a:pt x="87086" y="155555"/>
                  <a:pt x="94366" y="161925"/>
                  <a:pt x="103414" y="161925"/>
                </a:cubicBezTo>
                <a:lnTo>
                  <a:pt x="223157" y="161925"/>
                </a:lnTo>
                <a:cubicBezTo>
                  <a:pt x="232206" y="161925"/>
                  <a:pt x="239486" y="155555"/>
                  <a:pt x="239486" y="147638"/>
                </a:cubicBezTo>
                <a:cubicBezTo>
                  <a:pt x="239486" y="139720"/>
                  <a:pt x="232206" y="133350"/>
                  <a:pt x="223157" y="133350"/>
                </a:cubicBezTo>
                <a:lnTo>
                  <a:pt x="103414" y="133350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1" name="Text 19"/>
          <p:cNvSpPr/>
          <p:nvPr/>
        </p:nvSpPr>
        <p:spPr>
          <a:xfrm>
            <a:off x="9118600" y="6883400"/>
            <a:ext cx="609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Reference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86800" y="7315200"/>
            <a:ext cx="65024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NVIDIA, "TensorRT-LLM User Guide," 2024 — docs.nvidia.com/deeplearning/tensorrt_llm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u="sng" dirty="0">
                <a:solidFill>
                  <a:srgbClr val="8D8D8D"/>
                </a:solidFill>
                <a:uFill>
                  <a:solidFill>
                    <a:srgbClr val="8D8D8D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nvidia.github.io/TensorRT-LLM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1280" y="25400"/>
                </a:moveTo>
                <a:cubicBezTo>
                  <a:pt x="58865" y="25400"/>
                  <a:pt x="40640" y="48181"/>
                  <a:pt x="40640" y="76200"/>
                </a:cubicBezTo>
                <a:lnTo>
                  <a:pt x="40640" y="266700"/>
                </a:lnTo>
                <a:lnTo>
                  <a:pt x="81280" y="266700"/>
                </a:lnTo>
                <a:lnTo>
                  <a:pt x="81280" y="76200"/>
                </a:lnTo>
                <a:lnTo>
                  <a:pt x="325120" y="76200"/>
                </a:lnTo>
                <a:lnTo>
                  <a:pt x="325120" y="266700"/>
                </a:lnTo>
                <a:lnTo>
                  <a:pt x="365760" y="266700"/>
                </a:lnTo>
                <a:lnTo>
                  <a:pt x="365760" y="76200"/>
                </a:lnTo>
                <a:cubicBezTo>
                  <a:pt x="365760" y="48181"/>
                  <a:pt x="347535" y="25400"/>
                  <a:pt x="325120" y="25400"/>
                </a:cubicBezTo>
                <a:lnTo>
                  <a:pt x="81280" y="25400"/>
                </a:lnTo>
                <a:close/>
                <a:moveTo>
                  <a:pt x="12192" y="304800"/>
                </a:moveTo>
                <a:cubicBezTo>
                  <a:pt x="5461" y="304800"/>
                  <a:pt x="0" y="311626"/>
                  <a:pt x="0" y="320040"/>
                </a:cubicBezTo>
                <a:cubicBezTo>
                  <a:pt x="0" y="353695"/>
                  <a:pt x="21844" y="381000"/>
                  <a:pt x="48768" y="381000"/>
                </a:cubicBezTo>
                <a:lnTo>
                  <a:pt x="357632" y="381000"/>
                </a:lnTo>
                <a:cubicBezTo>
                  <a:pt x="384556" y="381000"/>
                  <a:pt x="406400" y="353695"/>
                  <a:pt x="406400" y="320040"/>
                </a:cubicBezTo>
                <a:cubicBezTo>
                  <a:pt x="406400" y="311626"/>
                  <a:pt x="400939" y="304800"/>
                  <a:pt x="394208" y="304800"/>
                </a:cubicBezTo>
                <a:lnTo>
                  <a:pt x="12192" y="3048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— Democratizing Edge Inference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 — The Four Engines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7112000" cy="7493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7112000" cy="1016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270000"/>
            <a:ext cx="650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Innovation: GGUF + k-quants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66800" y="1879600"/>
            <a:ext cx="65024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 robust parameter-count models on consumer-grade, resource-constrained hardware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Mechanism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GGUF format packages mixed-precision integer quantizations (2-8 bit) into single memory-mappable files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Users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Local inference developers, edge AI engineers, researchers outside GPU clusters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Exceptional CPU fallback (AVX2/AVX-512/NEON)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Zero external dependencies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Memory-mapped loading (mmap)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Cross-platform (CUDA/Metal/Vulkan)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82000" y="1016000"/>
            <a:ext cx="7112000" cy="355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82000" y="1016000"/>
            <a:ext cx="7112000" cy="508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0" y="1219200"/>
            <a:ext cx="6502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0" y="1727200"/>
            <a:ext cx="65024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No dynamic memory pooling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No advanced continuous batching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No custom fused FlashAttention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Cannot saturate H100 clusters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382000" y="4953000"/>
            <a:ext cx="7112000" cy="1397000"/>
          </a:xfrm>
          <a:prstGeom prst="roundRect">
            <a:avLst>
              <a:gd name="adj" fmla="val 5000"/>
            </a:avLst>
          </a:prstGeom>
          <a:solidFill>
            <a:srgbClr val="1E4A6E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0" y="52832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84480" y="190500"/>
                </a:moveTo>
                <a:lnTo>
                  <a:pt x="297117" y="190500"/>
                </a:lnTo>
                <a:cubicBezTo>
                  <a:pt x="306959" y="190500"/>
                  <a:pt x="314960" y="180499"/>
                  <a:pt x="314960" y="168196"/>
                </a:cubicBezTo>
                <a:cubicBezTo>
                  <a:pt x="314960" y="162163"/>
                  <a:pt x="312992" y="156369"/>
                  <a:pt x="309499" y="152162"/>
                </a:cubicBezTo>
                <a:lnTo>
                  <a:pt x="180023" y="-3889"/>
                </a:lnTo>
                <a:cubicBezTo>
                  <a:pt x="175324" y="-9525"/>
                  <a:pt x="169101" y="-12700"/>
                  <a:pt x="162560" y="-12700"/>
                </a:cubicBezTo>
                <a:cubicBezTo>
                  <a:pt x="156020" y="-12700"/>
                  <a:pt x="149797" y="-9525"/>
                  <a:pt x="145098" y="-3889"/>
                </a:cubicBezTo>
                <a:lnTo>
                  <a:pt x="15621" y="152162"/>
                </a:lnTo>
                <a:cubicBezTo>
                  <a:pt x="12129" y="156369"/>
                  <a:pt x="10160" y="162163"/>
                  <a:pt x="10160" y="168196"/>
                </a:cubicBezTo>
                <a:cubicBezTo>
                  <a:pt x="10160" y="180499"/>
                  <a:pt x="18161" y="190500"/>
                  <a:pt x="28004" y="190500"/>
                </a:cubicBezTo>
                <a:lnTo>
                  <a:pt x="40640" y="190500"/>
                </a:lnTo>
                <a:lnTo>
                  <a:pt x="40640" y="304800"/>
                </a:lnTo>
                <a:cubicBezTo>
                  <a:pt x="40640" y="332819"/>
                  <a:pt x="58865" y="355600"/>
                  <a:pt x="81280" y="355600"/>
                </a:cubicBezTo>
                <a:lnTo>
                  <a:pt x="135700" y="355600"/>
                </a:lnTo>
                <a:cubicBezTo>
                  <a:pt x="140399" y="350361"/>
                  <a:pt x="146114" y="346551"/>
                  <a:pt x="152400" y="344488"/>
                </a:cubicBezTo>
                <a:lnTo>
                  <a:pt x="152400" y="241300"/>
                </a:lnTo>
                <a:cubicBezTo>
                  <a:pt x="152400" y="236934"/>
                  <a:pt x="152845" y="232648"/>
                  <a:pt x="153670" y="228600"/>
                </a:cubicBezTo>
                <a:lnTo>
                  <a:pt x="147320" y="228600"/>
                </a:lnTo>
                <a:cubicBezTo>
                  <a:pt x="138874" y="228600"/>
                  <a:pt x="132080" y="220107"/>
                  <a:pt x="132080" y="209550"/>
                </a:cubicBezTo>
                <a:lnTo>
                  <a:pt x="132080" y="171450"/>
                </a:lnTo>
                <a:cubicBezTo>
                  <a:pt x="132080" y="160893"/>
                  <a:pt x="138874" y="152400"/>
                  <a:pt x="147320" y="152400"/>
                </a:cubicBezTo>
                <a:lnTo>
                  <a:pt x="177800" y="152400"/>
                </a:lnTo>
                <a:cubicBezTo>
                  <a:pt x="186246" y="152400"/>
                  <a:pt x="193040" y="160893"/>
                  <a:pt x="193040" y="171450"/>
                </a:cubicBezTo>
                <a:lnTo>
                  <a:pt x="193040" y="190500"/>
                </a:lnTo>
                <a:lnTo>
                  <a:pt x="284480" y="190500"/>
                </a:lnTo>
                <a:close/>
                <a:moveTo>
                  <a:pt x="223520" y="279400"/>
                </a:moveTo>
                <a:lnTo>
                  <a:pt x="325120" y="279400"/>
                </a:lnTo>
                <a:lnTo>
                  <a:pt x="325120" y="381000"/>
                </a:lnTo>
                <a:lnTo>
                  <a:pt x="223520" y="381000"/>
                </a:lnTo>
                <a:lnTo>
                  <a:pt x="223520" y="279400"/>
                </a:lnTo>
                <a:close/>
                <a:moveTo>
                  <a:pt x="182880" y="254000"/>
                </a:moveTo>
                <a:lnTo>
                  <a:pt x="182880" y="381000"/>
                </a:lnTo>
                <a:lnTo>
                  <a:pt x="162560" y="381000"/>
                </a:lnTo>
                <a:cubicBezTo>
                  <a:pt x="156972" y="381000"/>
                  <a:pt x="152400" y="386715"/>
                  <a:pt x="152400" y="393700"/>
                </a:cubicBezTo>
                <a:cubicBezTo>
                  <a:pt x="152400" y="414734"/>
                  <a:pt x="166053" y="431800"/>
                  <a:pt x="182880" y="431800"/>
                </a:cubicBezTo>
                <a:lnTo>
                  <a:pt x="365760" y="431800"/>
                </a:lnTo>
                <a:cubicBezTo>
                  <a:pt x="382588" y="431800"/>
                  <a:pt x="396240" y="414734"/>
                  <a:pt x="396240" y="393700"/>
                </a:cubicBezTo>
                <a:cubicBezTo>
                  <a:pt x="396240" y="386715"/>
                  <a:pt x="391668" y="381000"/>
                  <a:pt x="386080" y="381000"/>
                </a:cubicBezTo>
                <a:lnTo>
                  <a:pt x="365760" y="381000"/>
                </a:lnTo>
                <a:lnTo>
                  <a:pt x="365760" y="254000"/>
                </a:lnTo>
                <a:cubicBezTo>
                  <a:pt x="365760" y="239951"/>
                  <a:pt x="356680" y="228600"/>
                  <a:pt x="345440" y="228600"/>
                </a:cubicBezTo>
                <a:lnTo>
                  <a:pt x="203200" y="228600"/>
                </a:lnTo>
                <a:cubicBezTo>
                  <a:pt x="191961" y="228600"/>
                  <a:pt x="182880" y="239951"/>
                  <a:pt x="182880" y="254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245600" y="5080000"/>
            <a:ext cx="5994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Industry Status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245600" y="5486400"/>
            <a:ext cx="5994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Undisputed standard for on-device and local AI inference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382000" y="6731000"/>
            <a:ext cx="71120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0" y="6934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257" y="304800"/>
                </a:moveTo>
                <a:lnTo>
                  <a:pt x="65314" y="304800"/>
                </a:lnTo>
                <a:cubicBezTo>
                  <a:pt x="29255" y="304800"/>
                  <a:pt x="0" y="279202"/>
                  <a:pt x="0" y="247650"/>
                </a:cubicBezTo>
                <a:lnTo>
                  <a:pt x="0" y="57150"/>
                </a:lnTo>
                <a:cubicBezTo>
                  <a:pt x="0" y="25598"/>
                  <a:pt x="29255" y="0"/>
                  <a:pt x="65314" y="0"/>
                </a:cubicBezTo>
                <a:lnTo>
                  <a:pt x="272143" y="0"/>
                </a:lnTo>
                <a:cubicBezTo>
                  <a:pt x="290172" y="0"/>
                  <a:pt x="304800" y="12799"/>
                  <a:pt x="304800" y="28575"/>
                </a:cubicBezTo>
                <a:lnTo>
                  <a:pt x="304800" y="200025"/>
                </a:lnTo>
                <a:cubicBezTo>
                  <a:pt x="304800" y="212467"/>
                  <a:pt x="295683" y="223064"/>
                  <a:pt x="283029" y="226993"/>
                </a:cubicBezTo>
                <a:lnTo>
                  <a:pt x="283029" y="266700"/>
                </a:lnTo>
                <a:cubicBezTo>
                  <a:pt x="295071" y="266700"/>
                  <a:pt x="304800" y="275213"/>
                  <a:pt x="304800" y="285750"/>
                </a:cubicBezTo>
                <a:cubicBezTo>
                  <a:pt x="304800" y="296287"/>
                  <a:pt x="295071" y="304800"/>
                  <a:pt x="283029" y="304800"/>
                </a:cubicBezTo>
                <a:lnTo>
                  <a:pt x="261257" y="304800"/>
                </a:lnTo>
                <a:close/>
                <a:moveTo>
                  <a:pt x="65314" y="228600"/>
                </a:moveTo>
                <a:cubicBezTo>
                  <a:pt x="53272" y="228600"/>
                  <a:pt x="43543" y="237113"/>
                  <a:pt x="43543" y="247650"/>
                </a:cubicBezTo>
                <a:cubicBezTo>
                  <a:pt x="43543" y="258187"/>
                  <a:pt x="53272" y="266700"/>
                  <a:pt x="65314" y="266700"/>
                </a:cubicBezTo>
                <a:lnTo>
                  <a:pt x="239486" y="266700"/>
                </a:lnTo>
                <a:lnTo>
                  <a:pt x="239486" y="228600"/>
                </a:lnTo>
                <a:lnTo>
                  <a:pt x="65314" y="228600"/>
                </a:lnTo>
                <a:close/>
                <a:moveTo>
                  <a:pt x="87086" y="90488"/>
                </a:moveTo>
                <a:cubicBezTo>
                  <a:pt x="87086" y="98405"/>
                  <a:pt x="94366" y="104775"/>
                  <a:pt x="103414" y="104775"/>
                </a:cubicBezTo>
                <a:lnTo>
                  <a:pt x="223157" y="104775"/>
                </a:lnTo>
                <a:cubicBezTo>
                  <a:pt x="232206" y="104775"/>
                  <a:pt x="239486" y="98405"/>
                  <a:pt x="239486" y="90488"/>
                </a:cubicBezTo>
                <a:cubicBezTo>
                  <a:pt x="239486" y="82570"/>
                  <a:pt x="232206" y="76200"/>
                  <a:pt x="223157" y="76200"/>
                </a:cubicBezTo>
                <a:lnTo>
                  <a:pt x="103414" y="76200"/>
                </a:lnTo>
                <a:cubicBezTo>
                  <a:pt x="94366" y="76200"/>
                  <a:pt x="87086" y="82570"/>
                  <a:pt x="87086" y="90488"/>
                </a:cubicBezTo>
                <a:close/>
                <a:moveTo>
                  <a:pt x="103414" y="133350"/>
                </a:moveTo>
                <a:cubicBezTo>
                  <a:pt x="94366" y="133350"/>
                  <a:pt x="87086" y="139720"/>
                  <a:pt x="87086" y="147638"/>
                </a:cubicBezTo>
                <a:cubicBezTo>
                  <a:pt x="87086" y="155555"/>
                  <a:pt x="94366" y="161925"/>
                  <a:pt x="103414" y="161925"/>
                </a:cubicBezTo>
                <a:lnTo>
                  <a:pt x="223157" y="161925"/>
                </a:lnTo>
                <a:cubicBezTo>
                  <a:pt x="232206" y="161925"/>
                  <a:pt x="239486" y="155555"/>
                  <a:pt x="239486" y="147638"/>
                </a:cubicBezTo>
                <a:cubicBezTo>
                  <a:pt x="239486" y="139720"/>
                  <a:pt x="232206" y="133350"/>
                  <a:pt x="223157" y="133350"/>
                </a:cubicBezTo>
                <a:lnTo>
                  <a:pt x="103414" y="133350"/>
                </a:lnTo>
                <a:close/>
              </a:path>
            </a:pathLst>
          </a:custGeom>
          <a:solidFill>
            <a:srgbClr val="1E4A6E"/>
          </a:solidFill>
          <a:ln/>
        </p:spPr>
      </p:sp>
      <p:sp>
        <p:nvSpPr>
          <p:cNvPr id="21" name="Text 19"/>
          <p:cNvSpPr/>
          <p:nvPr/>
        </p:nvSpPr>
        <p:spPr>
          <a:xfrm>
            <a:off x="9118600" y="6883400"/>
            <a:ext cx="609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Reference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86800" y="7315200"/>
            <a:ext cx="65024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GGML/llama.cpp Project, "GGUF Format Specification &amp; k-quantization," 2023-2024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u="sng" dirty="0">
                <a:solidFill>
                  <a:srgbClr val="8D8D8D"/>
                </a:solidFill>
                <a:uFill>
                  <a:solidFill>
                    <a:srgbClr val="8D8D8D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github.com/ggml-org/llama.cpp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254000"/>
                </a:moveTo>
                <a:lnTo>
                  <a:pt x="19447" y="254000"/>
                </a:lnTo>
                <a:cubicBezTo>
                  <a:pt x="-317" y="254000"/>
                  <a:pt x="-12462" y="232489"/>
                  <a:pt x="-2302" y="215503"/>
                </a:cubicBezTo>
                <a:lnTo>
                  <a:pt x="39688" y="145494"/>
                </a:lnTo>
                <a:cubicBezTo>
                  <a:pt x="46593" y="133985"/>
                  <a:pt x="58976" y="127000"/>
                  <a:pt x="72390" y="127000"/>
                </a:cubicBezTo>
                <a:lnTo>
                  <a:pt x="147796" y="127000"/>
                </a:lnTo>
                <a:cubicBezTo>
                  <a:pt x="208201" y="24686"/>
                  <a:pt x="298291" y="19526"/>
                  <a:pt x="358537" y="28337"/>
                </a:cubicBezTo>
                <a:cubicBezTo>
                  <a:pt x="368697" y="29845"/>
                  <a:pt x="376634" y="37783"/>
                  <a:pt x="378063" y="47863"/>
                </a:cubicBezTo>
                <a:cubicBezTo>
                  <a:pt x="386874" y="108109"/>
                  <a:pt x="381714" y="198199"/>
                  <a:pt x="279400" y="258604"/>
                </a:cubicBezTo>
                <a:lnTo>
                  <a:pt x="279400" y="334010"/>
                </a:lnTo>
                <a:cubicBezTo>
                  <a:pt x="279400" y="347424"/>
                  <a:pt x="272415" y="359807"/>
                  <a:pt x="260906" y="366713"/>
                </a:cubicBezTo>
                <a:lnTo>
                  <a:pt x="190897" y="408702"/>
                </a:lnTo>
                <a:cubicBezTo>
                  <a:pt x="173990" y="418862"/>
                  <a:pt x="152400" y="406638"/>
                  <a:pt x="152400" y="386953"/>
                </a:cubicBezTo>
                <a:lnTo>
                  <a:pt x="152400" y="304800"/>
                </a:lnTo>
                <a:cubicBezTo>
                  <a:pt x="152400" y="276781"/>
                  <a:pt x="129619" y="254000"/>
                  <a:pt x="101600" y="254000"/>
                </a:cubicBezTo>
                <a:lnTo>
                  <a:pt x="101521" y="254000"/>
                </a:lnTo>
                <a:close/>
                <a:moveTo>
                  <a:pt x="317500" y="127000"/>
                </a:moveTo>
                <a:cubicBezTo>
                  <a:pt x="317500" y="105972"/>
                  <a:pt x="300428" y="88900"/>
                  <a:pt x="279400" y="88900"/>
                </a:cubicBezTo>
                <a:cubicBezTo>
                  <a:pt x="258372" y="88900"/>
                  <a:pt x="241300" y="105972"/>
                  <a:pt x="241300" y="127000"/>
                </a:cubicBezTo>
                <a:cubicBezTo>
                  <a:pt x="241300" y="148028"/>
                  <a:pt x="258372" y="165100"/>
                  <a:pt x="279400" y="165100"/>
                </a:cubicBezTo>
                <a:cubicBezTo>
                  <a:pt x="300428" y="165100"/>
                  <a:pt x="317500" y="148028"/>
                  <a:pt x="317500" y="127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— The Compiler Revolution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 — The Four Engines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7112000" cy="7493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7112000" cy="1016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270000"/>
            <a:ext cx="650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Innovation: MLIR + Mojo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66800" y="1879600"/>
            <a:ext cx="65024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Eradicate Python/C++ cross-language boundaries in inference pipelines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Mechanism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Graph Compiler analyzes full execution context via MLIR, fuses operations across framework boundaries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Users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researchers, cloud AI providers on bare-metal architectures</a:t>
            </a:r>
            <a:endParaRPr lang="en-US" sz="1800" dirty="0"/>
          </a:p>
          <a:p>
            <a:pPr algn="l">
              <a:lnSpc>
                <a:spcPct val="160000"/>
              </a:lnSpc>
              <a:spcBef>
                <a:spcPts val="1000"/>
              </a:spcBef>
            </a:pPr>
            <a:r>
              <a:rPr lang="en-US" sz="18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Strengths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Unprecedented throughput on dense models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Complete kernel fusion (no HBM intermediates)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Hardware-agnostic (CUDA/ROCm/Metal)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Topology-aware NVLink optimization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82000" y="1016000"/>
            <a:ext cx="7112000" cy="355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82000" y="1016000"/>
            <a:ext cx="7112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0" y="1219200"/>
            <a:ext cx="6502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Weaknesses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0" y="1727200"/>
            <a:ext cx="65024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8-minute cold-start compilation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No native multi-LoRA serving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Immature MoE routing optimization</a:t>
            </a:r>
            <a:endParaRPr lang="en-US" sz="1800" dirty="0"/>
          </a:p>
          <a:p>
            <a:pPr algn="l">
              <a:lnSpc>
                <a:spcPct val="160000"/>
              </a:lnSpc>
            </a:pPr>
            <a:r>
              <a:rPr lang="en-US" sz="18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Ecosystem immaturity (newer entrant)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382000" y="4953000"/>
            <a:ext cx="7112000" cy="13970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0" y="52832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50800" y="50800"/>
                </a:moveTo>
                <a:cubicBezTo>
                  <a:pt x="50800" y="36751"/>
                  <a:pt x="39449" y="25400"/>
                  <a:pt x="25400" y="25400"/>
                </a:cubicBezTo>
                <a:cubicBezTo>
                  <a:pt x="11351" y="25400"/>
                  <a:pt x="0" y="36751"/>
                  <a:pt x="0" y="50800"/>
                </a:cubicBezTo>
                <a:lnTo>
                  <a:pt x="0" y="317500"/>
                </a:lnTo>
                <a:cubicBezTo>
                  <a:pt x="0" y="352584"/>
                  <a:pt x="28416" y="381000"/>
                  <a:pt x="63500" y="381000"/>
                </a:cubicBezTo>
                <a:lnTo>
                  <a:pt x="381000" y="381000"/>
                </a:lnTo>
                <a:cubicBezTo>
                  <a:pt x="395049" y="381000"/>
                  <a:pt x="406400" y="369649"/>
                  <a:pt x="406400" y="355600"/>
                </a:cubicBezTo>
                <a:cubicBezTo>
                  <a:pt x="406400" y="341551"/>
                  <a:pt x="395049" y="330200"/>
                  <a:pt x="381000" y="330200"/>
                </a:cubicBezTo>
                <a:lnTo>
                  <a:pt x="63500" y="330200"/>
                </a:lnTo>
                <a:cubicBezTo>
                  <a:pt x="56515" y="330200"/>
                  <a:pt x="50800" y="324485"/>
                  <a:pt x="50800" y="317500"/>
                </a:cubicBezTo>
                <a:lnTo>
                  <a:pt x="50800" y="50800"/>
                </a:lnTo>
                <a:close/>
                <a:moveTo>
                  <a:pt x="373539" y="119539"/>
                </a:moveTo>
                <a:cubicBezTo>
                  <a:pt x="383461" y="109617"/>
                  <a:pt x="383461" y="93504"/>
                  <a:pt x="373539" y="83582"/>
                </a:cubicBezTo>
                <a:cubicBezTo>
                  <a:pt x="363617" y="73660"/>
                  <a:pt x="347504" y="73660"/>
                  <a:pt x="337582" y="83582"/>
                </a:cubicBezTo>
                <a:lnTo>
                  <a:pt x="254000" y="167243"/>
                </a:lnTo>
                <a:lnTo>
                  <a:pt x="208439" y="121761"/>
                </a:lnTo>
                <a:cubicBezTo>
                  <a:pt x="198517" y="111839"/>
                  <a:pt x="182404" y="111839"/>
                  <a:pt x="172482" y="121761"/>
                </a:cubicBezTo>
                <a:lnTo>
                  <a:pt x="96282" y="197961"/>
                </a:lnTo>
                <a:cubicBezTo>
                  <a:pt x="86360" y="207883"/>
                  <a:pt x="86360" y="223996"/>
                  <a:pt x="96282" y="233918"/>
                </a:cubicBezTo>
                <a:cubicBezTo>
                  <a:pt x="106204" y="243840"/>
                  <a:pt x="122317" y="243840"/>
                  <a:pt x="132239" y="233918"/>
                </a:cubicBezTo>
                <a:lnTo>
                  <a:pt x="190500" y="175657"/>
                </a:lnTo>
                <a:lnTo>
                  <a:pt x="236061" y="221218"/>
                </a:lnTo>
                <a:cubicBezTo>
                  <a:pt x="245983" y="231140"/>
                  <a:pt x="262096" y="231140"/>
                  <a:pt x="272018" y="221218"/>
                </a:cubicBezTo>
                <a:lnTo>
                  <a:pt x="373618" y="11961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245600" y="5080000"/>
            <a:ext cx="5994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Industry Status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245600" y="5486400"/>
            <a:ext cx="59944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Strong future potential — credible competitor to NVIDIA stack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382000" y="6731000"/>
            <a:ext cx="71120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0" y="6934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257" y="304800"/>
                </a:moveTo>
                <a:lnTo>
                  <a:pt x="65314" y="304800"/>
                </a:lnTo>
                <a:cubicBezTo>
                  <a:pt x="29255" y="304800"/>
                  <a:pt x="0" y="279202"/>
                  <a:pt x="0" y="247650"/>
                </a:cubicBezTo>
                <a:lnTo>
                  <a:pt x="0" y="57150"/>
                </a:lnTo>
                <a:cubicBezTo>
                  <a:pt x="0" y="25598"/>
                  <a:pt x="29255" y="0"/>
                  <a:pt x="65314" y="0"/>
                </a:cubicBezTo>
                <a:lnTo>
                  <a:pt x="272143" y="0"/>
                </a:lnTo>
                <a:cubicBezTo>
                  <a:pt x="290172" y="0"/>
                  <a:pt x="304800" y="12799"/>
                  <a:pt x="304800" y="28575"/>
                </a:cubicBezTo>
                <a:lnTo>
                  <a:pt x="304800" y="200025"/>
                </a:lnTo>
                <a:cubicBezTo>
                  <a:pt x="304800" y="212467"/>
                  <a:pt x="295683" y="223064"/>
                  <a:pt x="283029" y="226993"/>
                </a:cubicBezTo>
                <a:lnTo>
                  <a:pt x="283029" y="266700"/>
                </a:lnTo>
                <a:cubicBezTo>
                  <a:pt x="295071" y="266700"/>
                  <a:pt x="304800" y="275213"/>
                  <a:pt x="304800" y="285750"/>
                </a:cubicBezTo>
                <a:cubicBezTo>
                  <a:pt x="304800" y="296287"/>
                  <a:pt x="295071" y="304800"/>
                  <a:pt x="283029" y="304800"/>
                </a:cubicBezTo>
                <a:lnTo>
                  <a:pt x="261257" y="304800"/>
                </a:lnTo>
                <a:close/>
                <a:moveTo>
                  <a:pt x="65314" y="228600"/>
                </a:moveTo>
                <a:cubicBezTo>
                  <a:pt x="53272" y="228600"/>
                  <a:pt x="43543" y="237113"/>
                  <a:pt x="43543" y="247650"/>
                </a:cubicBezTo>
                <a:cubicBezTo>
                  <a:pt x="43543" y="258187"/>
                  <a:pt x="53272" y="266700"/>
                  <a:pt x="65314" y="266700"/>
                </a:cubicBezTo>
                <a:lnTo>
                  <a:pt x="239486" y="266700"/>
                </a:lnTo>
                <a:lnTo>
                  <a:pt x="239486" y="228600"/>
                </a:lnTo>
                <a:lnTo>
                  <a:pt x="65314" y="228600"/>
                </a:lnTo>
                <a:close/>
                <a:moveTo>
                  <a:pt x="87086" y="90488"/>
                </a:moveTo>
                <a:cubicBezTo>
                  <a:pt x="87086" y="98405"/>
                  <a:pt x="94366" y="104775"/>
                  <a:pt x="103414" y="104775"/>
                </a:cubicBezTo>
                <a:lnTo>
                  <a:pt x="223157" y="104775"/>
                </a:lnTo>
                <a:cubicBezTo>
                  <a:pt x="232206" y="104775"/>
                  <a:pt x="239486" y="98405"/>
                  <a:pt x="239486" y="90488"/>
                </a:cubicBezTo>
                <a:cubicBezTo>
                  <a:pt x="239486" y="82570"/>
                  <a:pt x="232206" y="76200"/>
                  <a:pt x="223157" y="76200"/>
                </a:cubicBezTo>
                <a:lnTo>
                  <a:pt x="103414" y="76200"/>
                </a:lnTo>
                <a:cubicBezTo>
                  <a:pt x="94366" y="76200"/>
                  <a:pt x="87086" y="82570"/>
                  <a:pt x="87086" y="90488"/>
                </a:cubicBezTo>
                <a:close/>
                <a:moveTo>
                  <a:pt x="103414" y="133350"/>
                </a:moveTo>
                <a:cubicBezTo>
                  <a:pt x="94366" y="133350"/>
                  <a:pt x="87086" y="139720"/>
                  <a:pt x="87086" y="147638"/>
                </a:cubicBezTo>
                <a:cubicBezTo>
                  <a:pt x="87086" y="155555"/>
                  <a:pt x="94366" y="161925"/>
                  <a:pt x="103414" y="161925"/>
                </a:cubicBezTo>
                <a:lnTo>
                  <a:pt x="223157" y="161925"/>
                </a:lnTo>
                <a:cubicBezTo>
                  <a:pt x="232206" y="161925"/>
                  <a:pt x="239486" y="155555"/>
                  <a:pt x="239486" y="147638"/>
                </a:cubicBezTo>
                <a:cubicBezTo>
                  <a:pt x="239486" y="139720"/>
                  <a:pt x="232206" y="133350"/>
                  <a:pt x="223157" y="133350"/>
                </a:cubicBezTo>
                <a:lnTo>
                  <a:pt x="103414" y="133350"/>
                </a:ln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1" name="Text 19"/>
          <p:cNvSpPr/>
          <p:nvPr/>
        </p:nvSpPr>
        <p:spPr>
          <a:xfrm>
            <a:off x="9118600" y="6883400"/>
            <a:ext cx="609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Reference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686800" y="7315200"/>
            <a:ext cx="65024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Modular, "MAX Graph Compiler &amp; Mojo Language for AI Infrastructure," 2024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u="sng" dirty="0">
                <a:solidFill>
                  <a:srgbClr val="8D8D8D"/>
                </a:solidFill>
                <a:uFill>
                  <a:solidFill>
                    <a:srgbClr val="8D8D8D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docs.modular.com/max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Internal Mechanisms, Memory Management, and Execution Pipelines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Architecture Deep Dive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How each engine structures its internal components from request ingestion to token generation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The fundamental split: dynamic interpretation vs. static compilation vs. low-level portability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71939" y="-17939"/>
                </a:moveTo>
                <a:cubicBezTo>
                  <a:pt x="262017" y="-27861"/>
                  <a:pt x="245904" y="-27861"/>
                  <a:pt x="235982" y="-17939"/>
                </a:cubicBezTo>
                <a:lnTo>
                  <a:pt x="159782" y="58261"/>
                </a:lnTo>
                <a:cubicBezTo>
                  <a:pt x="149860" y="68183"/>
                  <a:pt x="149860" y="84296"/>
                  <a:pt x="159782" y="94218"/>
                </a:cubicBezTo>
                <a:cubicBezTo>
                  <a:pt x="169704" y="104140"/>
                  <a:pt x="185817" y="104140"/>
                  <a:pt x="195739" y="94218"/>
                </a:cubicBezTo>
                <a:lnTo>
                  <a:pt x="228600" y="61357"/>
                </a:lnTo>
                <a:lnTo>
                  <a:pt x="228600" y="216853"/>
                </a:lnTo>
                <a:cubicBezTo>
                  <a:pt x="213678" y="208201"/>
                  <a:pt x="196294" y="203279"/>
                  <a:pt x="177800" y="203279"/>
                </a:cubicBezTo>
                <a:lnTo>
                  <a:pt x="86757" y="203279"/>
                </a:lnTo>
                <a:lnTo>
                  <a:pt x="119618" y="170418"/>
                </a:lnTo>
                <a:cubicBezTo>
                  <a:pt x="129540" y="160496"/>
                  <a:pt x="129540" y="144383"/>
                  <a:pt x="119618" y="134461"/>
                </a:cubicBezTo>
                <a:cubicBezTo>
                  <a:pt x="109696" y="124539"/>
                  <a:pt x="93583" y="124539"/>
                  <a:pt x="83661" y="134461"/>
                </a:cubicBezTo>
                <a:lnTo>
                  <a:pt x="7461" y="210661"/>
                </a:lnTo>
                <a:cubicBezTo>
                  <a:pt x="-2461" y="220583"/>
                  <a:pt x="-2461" y="236696"/>
                  <a:pt x="7461" y="246618"/>
                </a:cubicBezTo>
                <a:lnTo>
                  <a:pt x="83661" y="322818"/>
                </a:lnTo>
                <a:cubicBezTo>
                  <a:pt x="93583" y="332740"/>
                  <a:pt x="109696" y="332740"/>
                  <a:pt x="119618" y="322818"/>
                </a:cubicBezTo>
                <a:cubicBezTo>
                  <a:pt x="129540" y="312896"/>
                  <a:pt x="129540" y="296783"/>
                  <a:pt x="119618" y="286861"/>
                </a:cubicBezTo>
                <a:lnTo>
                  <a:pt x="86757" y="254000"/>
                </a:lnTo>
                <a:lnTo>
                  <a:pt x="177800" y="254000"/>
                </a:lnTo>
                <a:cubicBezTo>
                  <a:pt x="205819" y="254000"/>
                  <a:pt x="228600" y="276781"/>
                  <a:pt x="228600" y="304800"/>
                </a:cubicBezTo>
                <a:cubicBezTo>
                  <a:pt x="228600" y="360918"/>
                  <a:pt x="274082" y="406400"/>
                  <a:pt x="330200" y="406400"/>
                </a:cubicBezTo>
                <a:lnTo>
                  <a:pt x="355600" y="406400"/>
                </a:lnTo>
                <a:cubicBezTo>
                  <a:pt x="369649" y="406400"/>
                  <a:pt x="381000" y="395049"/>
                  <a:pt x="381000" y="381000"/>
                </a:cubicBezTo>
                <a:cubicBezTo>
                  <a:pt x="381000" y="366951"/>
                  <a:pt x="369649" y="355600"/>
                  <a:pt x="355600" y="355600"/>
                </a:cubicBezTo>
                <a:lnTo>
                  <a:pt x="330200" y="355600"/>
                </a:lnTo>
                <a:cubicBezTo>
                  <a:pt x="302181" y="355600"/>
                  <a:pt x="279400" y="332819"/>
                  <a:pt x="279400" y="304800"/>
                </a:cubicBezTo>
                <a:lnTo>
                  <a:pt x="279400" y="61357"/>
                </a:lnTo>
                <a:lnTo>
                  <a:pt x="312261" y="94218"/>
                </a:lnTo>
                <a:cubicBezTo>
                  <a:pt x="322183" y="104140"/>
                  <a:pt x="338296" y="104140"/>
                  <a:pt x="348218" y="94218"/>
                </a:cubicBezTo>
                <a:cubicBezTo>
                  <a:pt x="358140" y="84296"/>
                  <a:pt x="358140" y="68183"/>
                  <a:pt x="348218" y="58261"/>
                </a:cubicBezTo>
                <a:lnTo>
                  <a:pt x="272018" y="-1793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Inference Pipeline — From Request to Token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 — Architecture Deep Dive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117600"/>
            <a:ext cx="2159000" cy="7112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1117600"/>
            <a:ext cx="2159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Request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997200" y="132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0" name="Shape 8"/>
          <p:cNvSpPr/>
          <p:nvPr/>
        </p:nvSpPr>
        <p:spPr>
          <a:xfrm>
            <a:off x="3378200" y="1117600"/>
            <a:ext cx="2159000" cy="7112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11" name="Text 9"/>
          <p:cNvSpPr/>
          <p:nvPr/>
        </p:nvSpPr>
        <p:spPr>
          <a:xfrm>
            <a:off x="3378200" y="1117600"/>
            <a:ext cx="2159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Tokenize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613400" y="132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3" name="Shape 11"/>
          <p:cNvSpPr/>
          <p:nvPr/>
        </p:nvSpPr>
        <p:spPr>
          <a:xfrm>
            <a:off x="5994400" y="1117600"/>
            <a:ext cx="2159000" cy="711200"/>
          </a:xfrm>
          <a:prstGeom prst="roundRect">
            <a:avLst>
              <a:gd name="adj" fmla="val 8000"/>
            </a:avLst>
          </a:prstGeom>
          <a:solidFill>
            <a:srgbClr val="E07B54"/>
          </a:solidFill>
          <a:ln/>
        </p:spPr>
      </p:sp>
      <p:sp>
        <p:nvSpPr>
          <p:cNvPr id="14" name="Text 12"/>
          <p:cNvSpPr/>
          <p:nvPr/>
        </p:nvSpPr>
        <p:spPr>
          <a:xfrm>
            <a:off x="5994400" y="1117600"/>
            <a:ext cx="2159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Prefill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0" y="132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6" name="Shape 14"/>
          <p:cNvSpPr/>
          <p:nvPr/>
        </p:nvSpPr>
        <p:spPr>
          <a:xfrm>
            <a:off x="8610600" y="1117600"/>
            <a:ext cx="2159000" cy="7112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17" name="Text 15"/>
          <p:cNvSpPr/>
          <p:nvPr/>
        </p:nvSpPr>
        <p:spPr>
          <a:xfrm>
            <a:off x="8610600" y="1117600"/>
            <a:ext cx="2159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KV Cache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0845800" y="132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9" name="Shape 17"/>
          <p:cNvSpPr/>
          <p:nvPr/>
        </p:nvSpPr>
        <p:spPr>
          <a:xfrm>
            <a:off x="11226800" y="1117600"/>
            <a:ext cx="2159000" cy="7112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20" name="Text 18"/>
          <p:cNvSpPr/>
          <p:nvPr/>
        </p:nvSpPr>
        <p:spPr>
          <a:xfrm>
            <a:off x="11226800" y="1117600"/>
            <a:ext cx="2159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Decode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3462000" y="1320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2" name="Shape 20"/>
          <p:cNvSpPr/>
          <p:nvPr/>
        </p:nvSpPr>
        <p:spPr>
          <a:xfrm>
            <a:off x="13843000" y="1117600"/>
            <a:ext cx="1651000" cy="711200"/>
          </a:xfrm>
          <a:prstGeom prst="roundRect">
            <a:avLst>
              <a:gd name="adj" fmla="val 8000"/>
            </a:avLst>
          </a:prstGeom>
          <a:solidFill>
            <a:srgbClr val="E07B54"/>
          </a:solidFill>
          <a:ln/>
        </p:spPr>
      </p:sp>
      <p:sp>
        <p:nvSpPr>
          <p:cNvPr id="23" name="Text 21"/>
          <p:cNvSpPr/>
          <p:nvPr/>
        </p:nvSpPr>
        <p:spPr>
          <a:xfrm>
            <a:off x="13843000" y="1117600"/>
            <a:ext cx="1651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Sample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62000" y="2159000"/>
            <a:ext cx="7112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Prefill Phase — Compute-Bound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762000" y="2616200"/>
            <a:ext cx="711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26" name="Text 24"/>
          <p:cNvSpPr/>
          <p:nvPr/>
        </p:nvSpPr>
        <p:spPr>
          <a:xfrm>
            <a:off x="762000" y="2743200"/>
            <a:ext cx="71120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Chunked prefill — splits large prompts across scheduler iterations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TRT-LLM: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Fused FlashAttention — entire context computed synchronously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MLIR register fusion — attention + projections in one pass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CPU/GPU quant kernels — scales poorly under concurrency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8382000" y="2159000"/>
            <a:ext cx="7112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Decode Phase — Memory-Bandwidth Bound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8382000" y="2616200"/>
            <a:ext cx="711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29" name="Text 27"/>
          <p:cNvSpPr/>
          <p:nvPr/>
        </p:nvSpPr>
        <p:spPr>
          <a:xfrm>
            <a:off x="8382000" y="2743200"/>
            <a:ext cx="7112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Every token requires loading the full weight matrix + entire KV cache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CUDA Graph replay eliminates launch overhead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TRT/MAX: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Tight C++ / pre-compiled execution loops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Limited by OS scheduler, no continuous batching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762000" y="5080000"/>
            <a:ext cx="7112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KV Cache Management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762000" y="5537200"/>
            <a:ext cx="1473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32" name="Text 30"/>
          <p:cNvSpPr/>
          <p:nvPr/>
        </p:nvSpPr>
        <p:spPr>
          <a:xfrm>
            <a:off x="762000" y="5689600"/>
            <a:ext cx="1473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Allocates physical blocks (ceil(tokens/16)) from free_block_queue — enables prefix caching via cryptographic block hashing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TRT-LLM: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Pre-allocated dual-paged pools (decoder + encoder cross-attention)</a:t>
            </a:r>
            <a:endParaRPr lang="en-US" sz="17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Paging structure managed inside compiled Mojo — zero Python dictionary overhead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762000" y="7239000"/>
            <a:ext cx="14732000" cy="1016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34" name="Text 32"/>
          <p:cNvSpPr/>
          <p:nvPr/>
        </p:nvSpPr>
        <p:spPr>
          <a:xfrm>
            <a:off x="1016000" y="7340600"/>
            <a:ext cx="14224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Sampling: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vLLM uses Python-based temperature/top-p/top-k penalties; TensorRT-LLM and Modular MAX execute sampling as fused GPU operations, minimizing host-to-device transfers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50800" y="50800"/>
                </a:moveTo>
                <a:cubicBezTo>
                  <a:pt x="22781" y="50800"/>
                  <a:pt x="0" y="73581"/>
                  <a:pt x="0" y="101600"/>
                </a:cubicBezTo>
                <a:lnTo>
                  <a:pt x="0" y="107474"/>
                </a:lnTo>
                <a:cubicBezTo>
                  <a:pt x="0" y="112871"/>
                  <a:pt x="3493" y="117475"/>
                  <a:pt x="8017" y="120412"/>
                </a:cubicBezTo>
                <a:cubicBezTo>
                  <a:pt x="18494" y="127238"/>
                  <a:pt x="25400" y="138986"/>
                  <a:pt x="25400" y="152400"/>
                </a:cubicBezTo>
                <a:cubicBezTo>
                  <a:pt x="25400" y="165814"/>
                  <a:pt x="18494" y="177562"/>
                  <a:pt x="8017" y="184388"/>
                </a:cubicBezTo>
                <a:cubicBezTo>
                  <a:pt x="3493" y="187325"/>
                  <a:pt x="0" y="191929"/>
                  <a:pt x="0" y="197326"/>
                </a:cubicBezTo>
                <a:lnTo>
                  <a:pt x="0" y="241300"/>
                </a:lnTo>
                <a:lnTo>
                  <a:pt x="406400" y="241300"/>
                </a:lnTo>
                <a:lnTo>
                  <a:pt x="406400" y="197326"/>
                </a:lnTo>
                <a:cubicBezTo>
                  <a:pt x="406400" y="191929"/>
                  <a:pt x="402908" y="187325"/>
                  <a:pt x="398383" y="184388"/>
                </a:cubicBezTo>
                <a:cubicBezTo>
                  <a:pt x="387906" y="177562"/>
                  <a:pt x="381000" y="165814"/>
                  <a:pt x="381000" y="152400"/>
                </a:cubicBezTo>
                <a:cubicBezTo>
                  <a:pt x="381000" y="138986"/>
                  <a:pt x="387906" y="127238"/>
                  <a:pt x="398383" y="120412"/>
                </a:cubicBezTo>
                <a:cubicBezTo>
                  <a:pt x="402908" y="117475"/>
                  <a:pt x="406400" y="112871"/>
                  <a:pt x="406400" y="107474"/>
                </a:cubicBezTo>
                <a:lnTo>
                  <a:pt x="406400" y="101600"/>
                </a:lnTo>
                <a:cubicBezTo>
                  <a:pt x="406400" y="73581"/>
                  <a:pt x="383619" y="50800"/>
                  <a:pt x="355600" y="50800"/>
                </a:cubicBezTo>
                <a:lnTo>
                  <a:pt x="50800" y="50800"/>
                </a:lnTo>
                <a:close/>
                <a:moveTo>
                  <a:pt x="406400" y="330200"/>
                </a:moveTo>
                <a:lnTo>
                  <a:pt x="406400" y="279400"/>
                </a:lnTo>
                <a:lnTo>
                  <a:pt x="0" y="279400"/>
                </a:lnTo>
                <a:lnTo>
                  <a:pt x="0" y="330200"/>
                </a:lnTo>
                <a:cubicBezTo>
                  <a:pt x="0" y="344249"/>
                  <a:pt x="11351" y="355600"/>
                  <a:pt x="25400" y="355600"/>
                </a:cubicBezTo>
                <a:lnTo>
                  <a:pt x="76200" y="355600"/>
                </a:lnTo>
                <a:lnTo>
                  <a:pt x="76200" y="336550"/>
                </a:lnTo>
                <a:cubicBezTo>
                  <a:pt x="76200" y="325993"/>
                  <a:pt x="84693" y="317500"/>
                  <a:pt x="95250" y="317500"/>
                </a:cubicBezTo>
                <a:cubicBezTo>
                  <a:pt x="105807" y="317500"/>
                  <a:pt x="114300" y="325993"/>
                  <a:pt x="114300" y="336550"/>
                </a:cubicBezTo>
                <a:lnTo>
                  <a:pt x="114300" y="355600"/>
                </a:lnTo>
                <a:lnTo>
                  <a:pt x="184150" y="355600"/>
                </a:lnTo>
                <a:lnTo>
                  <a:pt x="184150" y="336550"/>
                </a:lnTo>
                <a:cubicBezTo>
                  <a:pt x="184150" y="325993"/>
                  <a:pt x="192643" y="317500"/>
                  <a:pt x="203200" y="317500"/>
                </a:cubicBezTo>
                <a:cubicBezTo>
                  <a:pt x="213757" y="317500"/>
                  <a:pt x="222250" y="325993"/>
                  <a:pt x="222250" y="336550"/>
                </a:cubicBezTo>
                <a:lnTo>
                  <a:pt x="222250" y="355600"/>
                </a:lnTo>
                <a:lnTo>
                  <a:pt x="292100" y="355600"/>
                </a:lnTo>
                <a:lnTo>
                  <a:pt x="292100" y="336550"/>
                </a:lnTo>
                <a:cubicBezTo>
                  <a:pt x="292100" y="325993"/>
                  <a:pt x="300593" y="317500"/>
                  <a:pt x="311150" y="317500"/>
                </a:cubicBezTo>
                <a:cubicBezTo>
                  <a:pt x="321707" y="317500"/>
                  <a:pt x="330200" y="325993"/>
                  <a:pt x="330200" y="336550"/>
                </a:cubicBezTo>
                <a:lnTo>
                  <a:pt x="330200" y="355600"/>
                </a:lnTo>
                <a:lnTo>
                  <a:pt x="381000" y="355600"/>
                </a:lnTo>
                <a:cubicBezTo>
                  <a:pt x="395049" y="355600"/>
                  <a:pt x="406400" y="344249"/>
                  <a:pt x="406400" y="330200"/>
                </a:cubicBezTo>
                <a:close/>
                <a:moveTo>
                  <a:pt x="127000" y="127000"/>
                </a:moveTo>
                <a:lnTo>
                  <a:pt x="127000" y="177800"/>
                </a:lnTo>
                <a:cubicBezTo>
                  <a:pt x="127000" y="191849"/>
                  <a:pt x="115649" y="203200"/>
                  <a:pt x="101600" y="203200"/>
                </a:cubicBezTo>
                <a:cubicBezTo>
                  <a:pt x="87551" y="203200"/>
                  <a:pt x="76200" y="191849"/>
                  <a:pt x="76200" y="177800"/>
                </a:cubicBezTo>
                <a:lnTo>
                  <a:pt x="76200" y="127000"/>
                </a:lnTo>
                <a:cubicBezTo>
                  <a:pt x="76200" y="112951"/>
                  <a:pt x="87551" y="101600"/>
                  <a:pt x="101600" y="101600"/>
                </a:cubicBezTo>
                <a:cubicBezTo>
                  <a:pt x="115649" y="101600"/>
                  <a:pt x="127000" y="112951"/>
                  <a:pt x="127000" y="127000"/>
                </a:cubicBezTo>
                <a:close/>
                <a:moveTo>
                  <a:pt x="228600" y="127000"/>
                </a:moveTo>
                <a:lnTo>
                  <a:pt x="228600" y="177800"/>
                </a:lnTo>
                <a:cubicBezTo>
                  <a:pt x="228600" y="191849"/>
                  <a:pt x="217249" y="203200"/>
                  <a:pt x="203200" y="203200"/>
                </a:cubicBezTo>
                <a:cubicBezTo>
                  <a:pt x="189151" y="203200"/>
                  <a:pt x="177800" y="191849"/>
                  <a:pt x="177800" y="177800"/>
                </a:cubicBezTo>
                <a:lnTo>
                  <a:pt x="177800" y="127000"/>
                </a:lnTo>
                <a:cubicBezTo>
                  <a:pt x="177800" y="112951"/>
                  <a:pt x="189151" y="101600"/>
                  <a:pt x="203200" y="101600"/>
                </a:cubicBezTo>
                <a:cubicBezTo>
                  <a:pt x="217249" y="101600"/>
                  <a:pt x="228600" y="112951"/>
                  <a:pt x="228600" y="127000"/>
                </a:cubicBezTo>
                <a:close/>
                <a:moveTo>
                  <a:pt x="330200" y="127000"/>
                </a:moveTo>
                <a:lnTo>
                  <a:pt x="330200" y="177800"/>
                </a:lnTo>
                <a:cubicBezTo>
                  <a:pt x="330200" y="191849"/>
                  <a:pt x="318849" y="203200"/>
                  <a:pt x="304800" y="203200"/>
                </a:cubicBezTo>
                <a:cubicBezTo>
                  <a:pt x="290751" y="203200"/>
                  <a:pt x="279400" y="191849"/>
                  <a:pt x="279400" y="177800"/>
                </a:cubicBezTo>
                <a:lnTo>
                  <a:pt x="279400" y="127000"/>
                </a:lnTo>
                <a:cubicBezTo>
                  <a:pt x="279400" y="112951"/>
                  <a:pt x="290751" y="101600"/>
                  <a:pt x="304800" y="101600"/>
                </a:cubicBezTo>
                <a:cubicBezTo>
                  <a:pt x="318849" y="101600"/>
                  <a:pt x="330200" y="112951"/>
                  <a:pt x="330200" y="127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PagedAttention — How vLLM Revolutionized KV Cache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62000" y="1016000"/>
            <a:ext cx="381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Traditional: Contiguous Allocation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62000" y="1524000"/>
            <a:ext cx="7112000" cy="127000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89000" y="1651000"/>
            <a:ext cx="15240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Text 7"/>
          <p:cNvSpPr/>
          <p:nvPr/>
        </p:nvSpPr>
        <p:spPr>
          <a:xfrm>
            <a:off x="889000" y="1651000"/>
            <a:ext cx="1524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A (used)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476500" y="1651000"/>
            <a:ext cx="12700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1" name="Text 9"/>
          <p:cNvSpPr/>
          <p:nvPr/>
        </p:nvSpPr>
        <p:spPr>
          <a:xfrm>
            <a:off x="2476500" y="1651000"/>
            <a:ext cx="1270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B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810000" y="1651000"/>
            <a:ext cx="1016000" cy="4445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3" name="Text 11"/>
          <p:cNvSpPr/>
          <p:nvPr/>
        </p:nvSpPr>
        <p:spPr>
          <a:xfrm>
            <a:off x="3810000" y="1651000"/>
            <a:ext cx="1016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WASTED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889500" y="1651000"/>
            <a:ext cx="13970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5" name="Text 13"/>
          <p:cNvSpPr/>
          <p:nvPr/>
        </p:nvSpPr>
        <p:spPr>
          <a:xfrm>
            <a:off x="4889500" y="1651000"/>
            <a:ext cx="1397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C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50000" y="1651000"/>
            <a:ext cx="1397000" cy="4445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7" name="Text 15"/>
          <p:cNvSpPr/>
          <p:nvPr/>
        </p:nvSpPr>
        <p:spPr>
          <a:xfrm>
            <a:off x="6350000" y="1651000"/>
            <a:ext cx="1397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WASTED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89000" y="2222500"/>
            <a:ext cx="203200" cy="20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9" name="Text 17"/>
          <p:cNvSpPr/>
          <p:nvPr/>
        </p:nvSpPr>
        <p:spPr>
          <a:xfrm>
            <a:off x="1168400" y="2197100"/>
            <a:ext cx="101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Allocated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286000" y="2222500"/>
            <a:ext cx="203200" cy="203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1" name="Text 19"/>
          <p:cNvSpPr/>
          <p:nvPr/>
        </p:nvSpPr>
        <p:spPr>
          <a:xfrm>
            <a:off x="2565400" y="2197100"/>
            <a:ext cx="1016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Fragmented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80000" y="2159000"/>
            <a:ext cx="2667000" cy="508000"/>
          </a:xfrm>
          <a:prstGeom prst="roundRect">
            <a:avLst>
              <a:gd name="adj" fmla="val 15000"/>
            </a:avLst>
          </a:prstGeom>
          <a:solidFill>
            <a:srgbClr val="E07B54">
              <a:alpha val="13333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207000" y="2159000"/>
            <a:ext cx="241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Up to 60% Waste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3937000" y="2857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24102" y="498673"/>
                </a:moveTo>
                <a:cubicBezTo>
                  <a:pt x="240639" y="511076"/>
                  <a:pt x="267494" y="511076"/>
                  <a:pt x="284030" y="498673"/>
                </a:cubicBezTo>
                <a:lnTo>
                  <a:pt x="495697" y="339923"/>
                </a:lnTo>
                <a:cubicBezTo>
                  <a:pt x="512233" y="327521"/>
                  <a:pt x="512233" y="307380"/>
                  <a:pt x="495697" y="294977"/>
                </a:cubicBezTo>
                <a:cubicBezTo>
                  <a:pt x="479160" y="282575"/>
                  <a:pt x="452305" y="282575"/>
                  <a:pt x="435769" y="294977"/>
                </a:cubicBezTo>
                <a:lnTo>
                  <a:pt x="296333" y="399554"/>
                </a:lnTo>
                <a:lnTo>
                  <a:pt x="296333" y="31750"/>
                </a:lnTo>
                <a:cubicBezTo>
                  <a:pt x="296333" y="14188"/>
                  <a:pt x="277416" y="0"/>
                  <a:pt x="254000" y="0"/>
                </a:cubicBezTo>
                <a:cubicBezTo>
                  <a:pt x="230584" y="0"/>
                  <a:pt x="211667" y="14188"/>
                  <a:pt x="211667" y="31750"/>
                </a:cubicBezTo>
                <a:lnTo>
                  <a:pt x="211667" y="399554"/>
                </a:lnTo>
                <a:lnTo>
                  <a:pt x="72231" y="294977"/>
                </a:lnTo>
                <a:cubicBezTo>
                  <a:pt x="55695" y="282575"/>
                  <a:pt x="28840" y="282575"/>
                  <a:pt x="12303" y="294977"/>
                </a:cubicBezTo>
                <a:cubicBezTo>
                  <a:pt x="-4233" y="307380"/>
                  <a:pt x="-4233" y="327521"/>
                  <a:pt x="12303" y="339923"/>
                </a:cubicBezTo>
                <a:lnTo>
                  <a:pt x="223970" y="498673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5" name="Text 23"/>
          <p:cNvSpPr/>
          <p:nvPr/>
        </p:nvSpPr>
        <p:spPr>
          <a:xfrm>
            <a:off x="762000" y="3492500"/>
            <a:ext cx="508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PagedAttention: Block-Based Allocation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762000" y="4000500"/>
            <a:ext cx="7112000" cy="1778000"/>
          </a:xfrm>
          <a:prstGeom prst="roundRect">
            <a:avLst>
              <a:gd name="adj" fmla="val 4000"/>
            </a:avLst>
          </a:prstGeom>
          <a:solidFill>
            <a:srgbClr val="D9E8F5"/>
          </a:solidFill>
          <a:ln w="12700">
            <a:solidFill>
              <a:srgbClr val="2C5F8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9000" y="4127500"/>
            <a:ext cx="6985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28" name="Text 26"/>
          <p:cNvSpPr/>
          <p:nvPr/>
        </p:nvSpPr>
        <p:spPr>
          <a:xfrm>
            <a:off x="889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B0-A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651000" y="4127500"/>
            <a:ext cx="6985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0" name="Text 28"/>
          <p:cNvSpPr/>
          <p:nvPr/>
        </p:nvSpPr>
        <p:spPr>
          <a:xfrm>
            <a:off x="1651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B1-A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413000" y="4127500"/>
            <a:ext cx="698500" cy="4445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32" name="Text 30"/>
          <p:cNvSpPr/>
          <p:nvPr/>
        </p:nvSpPr>
        <p:spPr>
          <a:xfrm>
            <a:off x="2413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B0-B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175000" y="4127500"/>
            <a:ext cx="6985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4" name="Text 32"/>
          <p:cNvSpPr/>
          <p:nvPr/>
        </p:nvSpPr>
        <p:spPr>
          <a:xfrm>
            <a:off x="3175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B2-A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937000" y="4127500"/>
            <a:ext cx="698500" cy="4445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36" name="Text 34"/>
          <p:cNvSpPr/>
          <p:nvPr/>
        </p:nvSpPr>
        <p:spPr>
          <a:xfrm>
            <a:off x="3937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B1-B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99000" y="4127500"/>
            <a:ext cx="698500" cy="4445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38" name="Text 36"/>
          <p:cNvSpPr/>
          <p:nvPr/>
        </p:nvSpPr>
        <p:spPr>
          <a:xfrm>
            <a:off x="4699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B1-C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5461000" y="4127500"/>
            <a:ext cx="6985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40" name="Text 38"/>
          <p:cNvSpPr/>
          <p:nvPr/>
        </p:nvSpPr>
        <p:spPr>
          <a:xfrm>
            <a:off x="5461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B3-A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223000" y="4127500"/>
            <a:ext cx="698500" cy="4445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42" name="Text 40"/>
          <p:cNvSpPr/>
          <p:nvPr/>
        </p:nvSpPr>
        <p:spPr>
          <a:xfrm>
            <a:off x="6223000" y="4127500"/>
            <a:ext cx="6985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B0-C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889000" y="4699000"/>
            <a:ext cx="203200" cy="20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44" name="Text 42"/>
          <p:cNvSpPr/>
          <p:nvPr/>
        </p:nvSpPr>
        <p:spPr>
          <a:xfrm>
            <a:off x="1168400" y="4673600"/>
            <a:ext cx="127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A (blue)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2540000" y="4699000"/>
            <a:ext cx="203200" cy="203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46" name="Text 44"/>
          <p:cNvSpPr/>
          <p:nvPr/>
        </p:nvSpPr>
        <p:spPr>
          <a:xfrm>
            <a:off x="2819400" y="4673600"/>
            <a:ext cx="15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33333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B/C (orange)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889000" y="5016500"/>
            <a:ext cx="6731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16-token blocks mapped via block tables. Non-contiguous = zero internal fragmentation. Shared blocks enable prefix caching.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762000" y="59690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Block Table Mapping</a:t>
            </a:r>
            <a:endParaRPr lang="en-US" sz="1800" dirty="0"/>
          </a:p>
        </p:txBody>
      </p:sp>
      <p:graphicFrame>
        <p:nvGraphicFramePr>
          <p:cNvPr id="49" name="Table 0"/>
          <p:cNvGraphicFramePr>
            <a:graphicFrameLocks noGrp="1"/>
          </p:cNvGraphicFramePr>
          <p:nvPr/>
        </p:nvGraphicFramePr>
        <p:xfrm>
          <a:off x="762000" y="6413500"/>
          <a:ext cx="7112000" cy="215900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Request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Block Table (Physical Block IDs)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Tokens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 A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0, 1, 4, 7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64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 B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2, 5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32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Req C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3, 6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Liter" pitchFamily="34" charset="0"/>
                          <a:ea typeface="Liter" pitchFamily="34" charset="-122"/>
                          <a:cs typeface="Liter" pitchFamily="34" charset="-120"/>
                        </a:rPr>
                        <a:t>32</a:t>
                      </a:r>
                      <a:endParaRPr lang="en-US" sz="1800" dirty="0">
                        <a:latin typeface="Liter" charset="0"/>
                        <a:ea typeface="Liter" charset="0"/>
                        <a:cs typeface="Liter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" name="Shape 47"/>
          <p:cNvSpPr/>
          <p:nvPr/>
        </p:nvSpPr>
        <p:spPr>
          <a:xfrm>
            <a:off x="8255000" y="1016000"/>
            <a:ext cx="7239000" cy="762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255000" y="1016000"/>
            <a:ext cx="7239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52" name="Text 49"/>
          <p:cNvSpPr/>
          <p:nvPr/>
        </p:nvSpPr>
        <p:spPr>
          <a:xfrm>
            <a:off x="8559800" y="1270000"/>
            <a:ext cx="6604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Key Advantages of PagedAttention</a:t>
            </a:r>
            <a:endParaRPr lang="en-US" sz="2200" dirty="0"/>
          </a:p>
        </p:txBody>
      </p:sp>
      <p:sp>
        <p:nvSpPr>
          <p:cNvPr id="53" name="Shape 50"/>
          <p:cNvSpPr/>
          <p:nvPr/>
        </p:nvSpPr>
        <p:spPr>
          <a:xfrm>
            <a:off x="8559800" y="1930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54" name="Text 51"/>
          <p:cNvSpPr/>
          <p:nvPr/>
        </p:nvSpPr>
        <p:spPr>
          <a:xfrm>
            <a:off x="8991600" y="1879600"/>
            <a:ext cx="622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Zero Internal Fragmentation</a:t>
            </a:r>
            <a:endParaRPr lang="en-US" sz="1700" dirty="0"/>
          </a:p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Only allocate blocks actually needed — no pre-allocated gaps</a:t>
            </a:r>
            <a:endParaRPr lang="en-US" sz="1700" dirty="0"/>
          </a:p>
        </p:txBody>
      </p:sp>
      <p:sp>
        <p:nvSpPr>
          <p:cNvPr id="55" name="Shape 52"/>
          <p:cNvSpPr/>
          <p:nvPr/>
        </p:nvSpPr>
        <p:spPr>
          <a:xfrm>
            <a:off x="8559800" y="2794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56" name="Text 53"/>
          <p:cNvSpPr/>
          <p:nvPr/>
        </p:nvSpPr>
        <p:spPr>
          <a:xfrm>
            <a:off x="8991600" y="2743200"/>
            <a:ext cx="622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Prefix Caching</a:t>
            </a:r>
            <a:endParaRPr lang="en-US" sz="1700" dirty="0"/>
          </a:p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Shared prompts cached via block hashing</a:t>
            </a:r>
            <a:endParaRPr lang="en-US" sz="1700" dirty="0"/>
          </a:p>
        </p:txBody>
      </p:sp>
      <p:sp>
        <p:nvSpPr>
          <p:cNvPr id="57" name="Shape 54"/>
          <p:cNvSpPr/>
          <p:nvPr/>
        </p:nvSpPr>
        <p:spPr>
          <a:xfrm>
            <a:off x="8559800" y="3657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58" name="Text 55"/>
          <p:cNvSpPr/>
          <p:nvPr/>
        </p:nvSpPr>
        <p:spPr>
          <a:xfrm>
            <a:off x="8991600" y="3606800"/>
            <a:ext cx="622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Copy-on-Write Sharing</a:t>
            </a:r>
            <a:endParaRPr lang="en-US" sz="1700" dirty="0"/>
          </a:p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Forked sequences share blocks until divergence occurs</a:t>
            </a:r>
            <a:endParaRPr lang="en-US" sz="1700" dirty="0"/>
          </a:p>
        </p:txBody>
      </p:sp>
      <p:sp>
        <p:nvSpPr>
          <p:cNvPr id="59" name="Shape 56"/>
          <p:cNvSpPr/>
          <p:nvPr/>
        </p:nvSpPr>
        <p:spPr>
          <a:xfrm>
            <a:off x="8559800" y="452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60" name="Text 57"/>
          <p:cNvSpPr/>
          <p:nvPr/>
        </p:nvSpPr>
        <p:spPr>
          <a:xfrm>
            <a:off x="8991600" y="4470400"/>
            <a:ext cx="622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Other Engines' Approaches</a:t>
            </a:r>
            <a:endParaRPr lang="en-US" sz="1500" dirty="0"/>
          </a:p>
          <a:p>
            <a:pPr algn="l">
              <a:lnSpc>
                <a:spcPct val="14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TRT: dual-paged pools | MAX: Mojo paging | llama.cpp: no pooling</a:t>
            </a:r>
            <a:endParaRPr lang="en-US" sz="1500" dirty="0"/>
          </a:p>
        </p:txBody>
      </p:sp>
      <p:graphicFrame>
        <p:nvGraphicFramePr>
          <p:cNvPr id="61" name="Chart 0"/>
          <p:cNvGraphicFramePr/>
          <p:nvPr/>
        </p:nvGraphicFramePr>
        <p:xfrm>
          <a:off x="8509000" y="5461000"/>
          <a:ext cx="67310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Text 58"/>
          <p:cNvSpPr/>
          <p:nvPr/>
        </p:nvSpPr>
        <p:spPr>
          <a:xfrm>
            <a:off x="12192000" y="87630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 — Architecture Deep Dive</a:t>
            </a:r>
            <a:endParaRPr lang="en-US" sz="1200" dirty="0"/>
          </a:p>
        </p:txBody>
      </p:sp>
      <p:sp>
        <p:nvSpPr>
          <p:cNvPr id="63" name="Shape 59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52400" y="50800"/>
                </a:moveTo>
                <a:cubicBezTo>
                  <a:pt x="152400" y="36751"/>
                  <a:pt x="163751" y="25400"/>
                  <a:pt x="177800" y="25400"/>
                </a:cubicBezTo>
                <a:lnTo>
                  <a:pt x="228600" y="25400"/>
                </a:lnTo>
                <a:cubicBezTo>
                  <a:pt x="242649" y="25400"/>
                  <a:pt x="254000" y="36751"/>
                  <a:pt x="254000" y="50800"/>
                </a:cubicBezTo>
                <a:lnTo>
                  <a:pt x="254000" y="101600"/>
                </a:lnTo>
                <a:cubicBezTo>
                  <a:pt x="254000" y="115649"/>
                  <a:pt x="242649" y="127000"/>
                  <a:pt x="228600" y="127000"/>
                </a:cubicBezTo>
                <a:lnTo>
                  <a:pt x="222250" y="127000"/>
                </a:lnTo>
                <a:lnTo>
                  <a:pt x="222250" y="177800"/>
                </a:lnTo>
                <a:lnTo>
                  <a:pt x="317500" y="177800"/>
                </a:lnTo>
                <a:cubicBezTo>
                  <a:pt x="349091" y="177800"/>
                  <a:pt x="374650" y="203359"/>
                  <a:pt x="374650" y="234950"/>
                </a:cubicBezTo>
                <a:lnTo>
                  <a:pt x="374650" y="279400"/>
                </a:lnTo>
                <a:lnTo>
                  <a:pt x="381000" y="279400"/>
                </a:lnTo>
                <a:cubicBezTo>
                  <a:pt x="395049" y="279400"/>
                  <a:pt x="406400" y="290751"/>
                  <a:pt x="406400" y="304800"/>
                </a:cubicBezTo>
                <a:lnTo>
                  <a:pt x="406400" y="355600"/>
                </a:lnTo>
                <a:cubicBezTo>
                  <a:pt x="406400" y="369649"/>
                  <a:pt x="395049" y="381000"/>
                  <a:pt x="381000" y="381000"/>
                </a:cubicBezTo>
                <a:lnTo>
                  <a:pt x="330200" y="381000"/>
                </a:lnTo>
                <a:cubicBezTo>
                  <a:pt x="316151" y="381000"/>
                  <a:pt x="304800" y="369649"/>
                  <a:pt x="304800" y="355600"/>
                </a:cubicBezTo>
                <a:lnTo>
                  <a:pt x="304800" y="304800"/>
                </a:lnTo>
                <a:cubicBezTo>
                  <a:pt x="304800" y="290751"/>
                  <a:pt x="316151" y="279400"/>
                  <a:pt x="330200" y="279400"/>
                </a:cubicBezTo>
                <a:lnTo>
                  <a:pt x="336550" y="279400"/>
                </a:lnTo>
                <a:lnTo>
                  <a:pt x="336550" y="234950"/>
                </a:lnTo>
                <a:cubicBezTo>
                  <a:pt x="336550" y="224393"/>
                  <a:pt x="328057" y="215900"/>
                  <a:pt x="317500" y="215900"/>
                </a:cubicBezTo>
                <a:lnTo>
                  <a:pt x="222250" y="215900"/>
                </a:lnTo>
                <a:lnTo>
                  <a:pt x="222250" y="279400"/>
                </a:lnTo>
                <a:lnTo>
                  <a:pt x="228600" y="279400"/>
                </a:lnTo>
                <a:cubicBezTo>
                  <a:pt x="242649" y="279400"/>
                  <a:pt x="254000" y="290751"/>
                  <a:pt x="254000" y="304800"/>
                </a:cubicBezTo>
                <a:lnTo>
                  <a:pt x="254000" y="355600"/>
                </a:lnTo>
                <a:cubicBezTo>
                  <a:pt x="254000" y="369649"/>
                  <a:pt x="242649" y="381000"/>
                  <a:pt x="228600" y="381000"/>
                </a:cubicBezTo>
                <a:lnTo>
                  <a:pt x="177800" y="381000"/>
                </a:lnTo>
                <a:cubicBezTo>
                  <a:pt x="163751" y="381000"/>
                  <a:pt x="152400" y="369649"/>
                  <a:pt x="152400" y="355600"/>
                </a:cubicBezTo>
                <a:lnTo>
                  <a:pt x="152400" y="304800"/>
                </a:lnTo>
                <a:cubicBezTo>
                  <a:pt x="152400" y="290751"/>
                  <a:pt x="163751" y="279400"/>
                  <a:pt x="177800" y="279400"/>
                </a:cubicBezTo>
                <a:lnTo>
                  <a:pt x="184150" y="279400"/>
                </a:lnTo>
                <a:lnTo>
                  <a:pt x="184150" y="215900"/>
                </a:lnTo>
                <a:lnTo>
                  <a:pt x="88900" y="215900"/>
                </a:lnTo>
                <a:cubicBezTo>
                  <a:pt x="78343" y="215900"/>
                  <a:pt x="69850" y="224393"/>
                  <a:pt x="69850" y="234950"/>
                </a:cubicBezTo>
                <a:lnTo>
                  <a:pt x="69850" y="279400"/>
                </a:lnTo>
                <a:lnTo>
                  <a:pt x="76200" y="279400"/>
                </a:lnTo>
                <a:cubicBezTo>
                  <a:pt x="90249" y="279400"/>
                  <a:pt x="101600" y="290751"/>
                  <a:pt x="101600" y="304800"/>
                </a:cubicBezTo>
                <a:lnTo>
                  <a:pt x="101600" y="355600"/>
                </a:lnTo>
                <a:cubicBezTo>
                  <a:pt x="101600" y="369649"/>
                  <a:pt x="90249" y="381000"/>
                  <a:pt x="76200" y="381000"/>
                </a:cubicBezTo>
                <a:lnTo>
                  <a:pt x="25400" y="381000"/>
                </a:lnTo>
                <a:cubicBezTo>
                  <a:pt x="11351" y="381000"/>
                  <a:pt x="0" y="369649"/>
                  <a:pt x="0" y="355600"/>
                </a:cubicBezTo>
                <a:lnTo>
                  <a:pt x="0" y="304800"/>
                </a:lnTo>
                <a:cubicBezTo>
                  <a:pt x="0" y="290751"/>
                  <a:pt x="11351" y="279400"/>
                  <a:pt x="25400" y="279400"/>
                </a:cubicBezTo>
                <a:lnTo>
                  <a:pt x="31750" y="279400"/>
                </a:lnTo>
                <a:lnTo>
                  <a:pt x="31750" y="234950"/>
                </a:lnTo>
                <a:cubicBezTo>
                  <a:pt x="31750" y="203359"/>
                  <a:pt x="57309" y="177800"/>
                  <a:pt x="88900" y="177800"/>
                </a:cubicBezTo>
                <a:lnTo>
                  <a:pt x="184150" y="177800"/>
                </a:lnTo>
                <a:lnTo>
                  <a:pt x="184150" y="127000"/>
                </a:lnTo>
                <a:lnTo>
                  <a:pt x="177800" y="127000"/>
                </a:lnTo>
                <a:cubicBezTo>
                  <a:pt x="163751" y="127000"/>
                  <a:pt x="152400" y="115649"/>
                  <a:pt x="152400" y="101600"/>
                </a:cubicBezTo>
                <a:lnTo>
                  <a:pt x="152400" y="508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Architectural Comparison — Four Divergent Approaches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763000"/>
            <a:ext cx="355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 — Architecture Deep Dive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7213600" cy="3683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72136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Shape 7"/>
          <p:cNvSpPr/>
          <p:nvPr/>
        </p:nvSpPr>
        <p:spPr>
          <a:xfrm>
            <a:off x="1066800" y="12700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50800" y="22225"/>
                </a:moveTo>
                <a:cubicBezTo>
                  <a:pt x="22781" y="22225"/>
                  <a:pt x="0" y="42158"/>
                  <a:pt x="0" y="66675"/>
                </a:cubicBezTo>
                <a:lnTo>
                  <a:pt x="0" y="111125"/>
                </a:lnTo>
                <a:cubicBezTo>
                  <a:pt x="0" y="135642"/>
                  <a:pt x="22781" y="155575"/>
                  <a:pt x="50800" y="155575"/>
                </a:cubicBezTo>
                <a:lnTo>
                  <a:pt x="304800" y="155575"/>
                </a:lnTo>
                <a:cubicBezTo>
                  <a:pt x="332819" y="155575"/>
                  <a:pt x="355600" y="135642"/>
                  <a:pt x="355600" y="111125"/>
                </a:cubicBezTo>
                <a:lnTo>
                  <a:pt x="355600" y="66675"/>
                </a:lnTo>
                <a:cubicBezTo>
                  <a:pt x="355600" y="42158"/>
                  <a:pt x="332819" y="22225"/>
                  <a:pt x="304800" y="22225"/>
                </a:cubicBezTo>
                <a:lnTo>
                  <a:pt x="50800" y="22225"/>
                </a:lnTo>
                <a:close/>
                <a:moveTo>
                  <a:pt x="222250" y="72231"/>
                </a:moveTo>
                <a:cubicBezTo>
                  <a:pt x="232764" y="72231"/>
                  <a:pt x="241300" y="79700"/>
                  <a:pt x="241300" y="88900"/>
                </a:cubicBezTo>
                <a:cubicBezTo>
                  <a:pt x="241300" y="98100"/>
                  <a:pt x="232764" y="105569"/>
                  <a:pt x="222250" y="105569"/>
                </a:cubicBezTo>
                <a:cubicBezTo>
                  <a:pt x="211736" y="105569"/>
                  <a:pt x="203200" y="98100"/>
                  <a:pt x="203200" y="88900"/>
                </a:cubicBezTo>
                <a:cubicBezTo>
                  <a:pt x="203200" y="79700"/>
                  <a:pt x="211736" y="72231"/>
                  <a:pt x="222250" y="72231"/>
                </a:cubicBezTo>
                <a:close/>
                <a:moveTo>
                  <a:pt x="266700" y="88900"/>
                </a:moveTo>
                <a:cubicBezTo>
                  <a:pt x="266700" y="79700"/>
                  <a:pt x="275236" y="72231"/>
                  <a:pt x="285750" y="72231"/>
                </a:cubicBezTo>
                <a:cubicBezTo>
                  <a:pt x="296264" y="72231"/>
                  <a:pt x="304800" y="79700"/>
                  <a:pt x="304800" y="88900"/>
                </a:cubicBezTo>
                <a:cubicBezTo>
                  <a:pt x="304800" y="98100"/>
                  <a:pt x="296264" y="105569"/>
                  <a:pt x="285750" y="105569"/>
                </a:cubicBezTo>
                <a:cubicBezTo>
                  <a:pt x="275236" y="105569"/>
                  <a:pt x="266700" y="98100"/>
                  <a:pt x="266700" y="88900"/>
                </a:cubicBezTo>
                <a:close/>
                <a:moveTo>
                  <a:pt x="50800" y="200025"/>
                </a:moveTo>
                <a:cubicBezTo>
                  <a:pt x="22781" y="200025"/>
                  <a:pt x="0" y="219958"/>
                  <a:pt x="0" y="244475"/>
                </a:cubicBezTo>
                <a:lnTo>
                  <a:pt x="0" y="288925"/>
                </a:lnTo>
                <a:cubicBezTo>
                  <a:pt x="0" y="313442"/>
                  <a:pt x="22781" y="333375"/>
                  <a:pt x="50800" y="333375"/>
                </a:cubicBezTo>
                <a:lnTo>
                  <a:pt x="304800" y="333375"/>
                </a:lnTo>
                <a:cubicBezTo>
                  <a:pt x="332819" y="333375"/>
                  <a:pt x="355600" y="313442"/>
                  <a:pt x="355600" y="288925"/>
                </a:cubicBezTo>
                <a:lnTo>
                  <a:pt x="355600" y="244475"/>
                </a:lnTo>
                <a:cubicBezTo>
                  <a:pt x="355600" y="219958"/>
                  <a:pt x="332819" y="200025"/>
                  <a:pt x="304800" y="200025"/>
                </a:cubicBezTo>
                <a:lnTo>
                  <a:pt x="50800" y="200025"/>
                </a:lnTo>
                <a:close/>
                <a:moveTo>
                  <a:pt x="222250" y="250031"/>
                </a:moveTo>
                <a:cubicBezTo>
                  <a:pt x="232764" y="250031"/>
                  <a:pt x="241300" y="257500"/>
                  <a:pt x="241300" y="266700"/>
                </a:cubicBezTo>
                <a:cubicBezTo>
                  <a:pt x="241300" y="275900"/>
                  <a:pt x="232764" y="283369"/>
                  <a:pt x="222250" y="283369"/>
                </a:cubicBezTo>
                <a:cubicBezTo>
                  <a:pt x="211736" y="283369"/>
                  <a:pt x="203200" y="275900"/>
                  <a:pt x="203200" y="266700"/>
                </a:cubicBezTo>
                <a:cubicBezTo>
                  <a:pt x="203200" y="257500"/>
                  <a:pt x="211736" y="250031"/>
                  <a:pt x="222250" y="250031"/>
                </a:cubicBezTo>
                <a:close/>
                <a:moveTo>
                  <a:pt x="266700" y="266700"/>
                </a:moveTo>
                <a:cubicBezTo>
                  <a:pt x="266700" y="257500"/>
                  <a:pt x="275236" y="250031"/>
                  <a:pt x="285750" y="250031"/>
                </a:cubicBezTo>
                <a:cubicBezTo>
                  <a:pt x="296264" y="250031"/>
                  <a:pt x="304800" y="257500"/>
                  <a:pt x="304800" y="266700"/>
                </a:cubicBezTo>
                <a:cubicBezTo>
                  <a:pt x="304800" y="275900"/>
                  <a:pt x="296264" y="283369"/>
                  <a:pt x="285750" y="283369"/>
                </a:cubicBezTo>
                <a:cubicBezTo>
                  <a:pt x="275236" y="283369"/>
                  <a:pt x="266700" y="275900"/>
                  <a:pt x="266700" y="2667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" name="Text 8"/>
          <p:cNvSpPr/>
          <p:nvPr/>
        </p:nvSpPr>
        <p:spPr>
          <a:xfrm>
            <a:off x="1524000" y="1244600"/>
            <a:ext cx="61468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— Dynamic Interpretation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66800" y="1778000"/>
            <a:ext cx="660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Async Engine Core → Scheduler → KV Cache Manager → Model Executor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PagedAttention (16-token blocks), CUDA Graphs for launch overhead, continuous batching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Runtime: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Python-level dynamic scheduling with Ray for distributed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280400" y="1016000"/>
            <a:ext cx="7213600" cy="368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0400" y="1016000"/>
            <a:ext cx="72136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4" name="Shape 12"/>
          <p:cNvSpPr/>
          <p:nvPr/>
        </p:nvSpPr>
        <p:spPr>
          <a:xfrm>
            <a:off x="8585200" y="12700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22238" y="16669"/>
                </a:moveTo>
                <a:cubicBezTo>
                  <a:pt x="122238" y="7431"/>
                  <a:pt x="114806" y="0"/>
                  <a:pt x="105569" y="0"/>
                </a:cubicBezTo>
                <a:cubicBezTo>
                  <a:pt x="96331" y="0"/>
                  <a:pt x="88900" y="7431"/>
                  <a:pt x="88900" y="16669"/>
                </a:cubicBezTo>
                <a:lnTo>
                  <a:pt x="88900" y="44450"/>
                </a:lnTo>
                <a:cubicBezTo>
                  <a:pt x="64383" y="44450"/>
                  <a:pt x="44450" y="64383"/>
                  <a:pt x="44450" y="88900"/>
                </a:cubicBezTo>
                <a:lnTo>
                  <a:pt x="16669" y="88900"/>
                </a:lnTo>
                <a:cubicBezTo>
                  <a:pt x="7431" y="88900"/>
                  <a:pt x="0" y="96331"/>
                  <a:pt x="0" y="105569"/>
                </a:cubicBezTo>
                <a:cubicBezTo>
                  <a:pt x="0" y="114806"/>
                  <a:pt x="7431" y="122238"/>
                  <a:pt x="16669" y="122238"/>
                </a:cubicBezTo>
                <a:lnTo>
                  <a:pt x="44450" y="122238"/>
                </a:lnTo>
                <a:lnTo>
                  <a:pt x="44450" y="161131"/>
                </a:lnTo>
                <a:lnTo>
                  <a:pt x="16669" y="161131"/>
                </a:lnTo>
                <a:cubicBezTo>
                  <a:pt x="7431" y="161131"/>
                  <a:pt x="0" y="168563"/>
                  <a:pt x="0" y="177800"/>
                </a:cubicBezTo>
                <a:cubicBezTo>
                  <a:pt x="0" y="187037"/>
                  <a:pt x="7431" y="194469"/>
                  <a:pt x="16669" y="194469"/>
                </a:cubicBezTo>
                <a:lnTo>
                  <a:pt x="44450" y="194469"/>
                </a:lnTo>
                <a:lnTo>
                  <a:pt x="44450" y="233363"/>
                </a:lnTo>
                <a:lnTo>
                  <a:pt x="16669" y="233363"/>
                </a:lnTo>
                <a:cubicBezTo>
                  <a:pt x="7431" y="233363"/>
                  <a:pt x="0" y="240794"/>
                  <a:pt x="0" y="250031"/>
                </a:cubicBezTo>
                <a:cubicBezTo>
                  <a:pt x="0" y="259269"/>
                  <a:pt x="7431" y="266700"/>
                  <a:pt x="16669" y="266700"/>
                </a:cubicBezTo>
                <a:lnTo>
                  <a:pt x="44450" y="266700"/>
                </a:lnTo>
                <a:cubicBezTo>
                  <a:pt x="44450" y="291217"/>
                  <a:pt x="64383" y="311150"/>
                  <a:pt x="88900" y="311150"/>
                </a:cubicBezTo>
                <a:lnTo>
                  <a:pt x="88900" y="338931"/>
                </a:lnTo>
                <a:cubicBezTo>
                  <a:pt x="88900" y="348169"/>
                  <a:pt x="96331" y="355600"/>
                  <a:pt x="105569" y="355600"/>
                </a:cubicBezTo>
                <a:cubicBezTo>
                  <a:pt x="114806" y="355600"/>
                  <a:pt x="122238" y="348169"/>
                  <a:pt x="122238" y="338931"/>
                </a:cubicBezTo>
                <a:lnTo>
                  <a:pt x="122238" y="311150"/>
                </a:lnTo>
                <a:lnTo>
                  <a:pt x="161131" y="311150"/>
                </a:lnTo>
                <a:lnTo>
                  <a:pt x="161131" y="338931"/>
                </a:lnTo>
                <a:cubicBezTo>
                  <a:pt x="161131" y="348169"/>
                  <a:pt x="168563" y="355600"/>
                  <a:pt x="177800" y="355600"/>
                </a:cubicBezTo>
                <a:cubicBezTo>
                  <a:pt x="187037" y="355600"/>
                  <a:pt x="194469" y="348169"/>
                  <a:pt x="194469" y="338931"/>
                </a:cubicBezTo>
                <a:lnTo>
                  <a:pt x="194469" y="311150"/>
                </a:lnTo>
                <a:lnTo>
                  <a:pt x="233363" y="311150"/>
                </a:lnTo>
                <a:lnTo>
                  <a:pt x="233363" y="338931"/>
                </a:lnTo>
                <a:cubicBezTo>
                  <a:pt x="233363" y="348169"/>
                  <a:pt x="240794" y="355600"/>
                  <a:pt x="250031" y="355600"/>
                </a:cubicBezTo>
                <a:cubicBezTo>
                  <a:pt x="259269" y="355600"/>
                  <a:pt x="266700" y="348169"/>
                  <a:pt x="266700" y="338931"/>
                </a:cubicBezTo>
                <a:lnTo>
                  <a:pt x="266700" y="311150"/>
                </a:lnTo>
                <a:cubicBezTo>
                  <a:pt x="291217" y="311150"/>
                  <a:pt x="311150" y="291217"/>
                  <a:pt x="311150" y="266700"/>
                </a:cubicBezTo>
                <a:lnTo>
                  <a:pt x="338931" y="266700"/>
                </a:lnTo>
                <a:cubicBezTo>
                  <a:pt x="348169" y="266700"/>
                  <a:pt x="355600" y="259269"/>
                  <a:pt x="355600" y="250031"/>
                </a:cubicBezTo>
                <a:cubicBezTo>
                  <a:pt x="355600" y="240794"/>
                  <a:pt x="348169" y="233363"/>
                  <a:pt x="338931" y="233363"/>
                </a:cubicBezTo>
                <a:lnTo>
                  <a:pt x="311150" y="233363"/>
                </a:lnTo>
                <a:lnTo>
                  <a:pt x="311150" y="194469"/>
                </a:lnTo>
                <a:lnTo>
                  <a:pt x="338931" y="194469"/>
                </a:lnTo>
                <a:cubicBezTo>
                  <a:pt x="348169" y="194469"/>
                  <a:pt x="355600" y="187037"/>
                  <a:pt x="355600" y="177800"/>
                </a:cubicBezTo>
                <a:cubicBezTo>
                  <a:pt x="355600" y="168563"/>
                  <a:pt x="348169" y="161131"/>
                  <a:pt x="338931" y="161131"/>
                </a:cubicBezTo>
                <a:lnTo>
                  <a:pt x="311150" y="161131"/>
                </a:lnTo>
                <a:lnTo>
                  <a:pt x="311150" y="122238"/>
                </a:lnTo>
                <a:lnTo>
                  <a:pt x="338931" y="122238"/>
                </a:lnTo>
                <a:cubicBezTo>
                  <a:pt x="348169" y="122238"/>
                  <a:pt x="355600" y="114806"/>
                  <a:pt x="355600" y="105569"/>
                </a:cubicBezTo>
                <a:cubicBezTo>
                  <a:pt x="355600" y="96331"/>
                  <a:pt x="348169" y="88900"/>
                  <a:pt x="338931" y="88900"/>
                </a:cubicBezTo>
                <a:lnTo>
                  <a:pt x="311150" y="88900"/>
                </a:lnTo>
                <a:cubicBezTo>
                  <a:pt x="311150" y="64383"/>
                  <a:pt x="291217" y="44450"/>
                  <a:pt x="266700" y="44450"/>
                </a:cubicBezTo>
                <a:lnTo>
                  <a:pt x="266700" y="16669"/>
                </a:lnTo>
                <a:cubicBezTo>
                  <a:pt x="266700" y="7431"/>
                  <a:pt x="259269" y="0"/>
                  <a:pt x="250031" y="0"/>
                </a:cubicBezTo>
                <a:cubicBezTo>
                  <a:pt x="240794" y="0"/>
                  <a:pt x="233363" y="7431"/>
                  <a:pt x="233363" y="16669"/>
                </a:cubicBezTo>
                <a:lnTo>
                  <a:pt x="233363" y="44450"/>
                </a:lnTo>
                <a:lnTo>
                  <a:pt x="194469" y="44450"/>
                </a:lnTo>
                <a:lnTo>
                  <a:pt x="194469" y="16669"/>
                </a:lnTo>
                <a:cubicBezTo>
                  <a:pt x="194469" y="7431"/>
                  <a:pt x="187037" y="0"/>
                  <a:pt x="177800" y="0"/>
                </a:cubicBezTo>
                <a:cubicBezTo>
                  <a:pt x="168563" y="0"/>
                  <a:pt x="161131" y="7431"/>
                  <a:pt x="161131" y="16669"/>
                </a:cubicBezTo>
                <a:lnTo>
                  <a:pt x="161131" y="44450"/>
                </a:lnTo>
                <a:lnTo>
                  <a:pt x="122238" y="44450"/>
                </a:lnTo>
                <a:lnTo>
                  <a:pt x="122238" y="16669"/>
                </a:lnTo>
                <a:close/>
                <a:moveTo>
                  <a:pt x="111125" y="88900"/>
                </a:moveTo>
                <a:lnTo>
                  <a:pt x="244475" y="88900"/>
                </a:lnTo>
                <a:cubicBezTo>
                  <a:pt x="256768" y="88900"/>
                  <a:pt x="266700" y="98832"/>
                  <a:pt x="266700" y="111125"/>
                </a:cubicBezTo>
                <a:lnTo>
                  <a:pt x="266700" y="244475"/>
                </a:lnTo>
                <a:cubicBezTo>
                  <a:pt x="266700" y="256768"/>
                  <a:pt x="256768" y="266700"/>
                  <a:pt x="244475" y="266700"/>
                </a:cubicBezTo>
                <a:lnTo>
                  <a:pt x="111125" y="266700"/>
                </a:lnTo>
                <a:cubicBezTo>
                  <a:pt x="98832" y="266700"/>
                  <a:pt x="88900" y="256768"/>
                  <a:pt x="88900" y="244475"/>
                </a:cubicBezTo>
                <a:lnTo>
                  <a:pt x="88900" y="111125"/>
                </a:lnTo>
                <a:cubicBezTo>
                  <a:pt x="88900" y="98832"/>
                  <a:pt x="98832" y="88900"/>
                  <a:pt x="111125" y="88900"/>
                </a:cubicBezTo>
                <a:close/>
                <a:moveTo>
                  <a:pt x="122238" y="122238"/>
                </a:moveTo>
                <a:lnTo>
                  <a:pt x="122238" y="233363"/>
                </a:lnTo>
                <a:lnTo>
                  <a:pt x="233363" y="233363"/>
                </a:lnTo>
                <a:lnTo>
                  <a:pt x="233363" y="122238"/>
                </a:lnTo>
                <a:lnTo>
                  <a:pt x="122238" y="122238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5" name="Text 13"/>
          <p:cNvSpPr/>
          <p:nvPr/>
        </p:nvSpPr>
        <p:spPr>
          <a:xfrm>
            <a:off x="9042400" y="1244600"/>
            <a:ext cx="61468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 — Static Compilation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585200" y="1778000"/>
            <a:ext cx="660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Offline graph optimization → C++ Executor → In-flight Batching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Deep operator fusion, dual-paged KV cache, compiled CUDA engine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Runtime: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Pre-compiled binary for fixed batch/seq/precision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62000" y="5003800"/>
            <a:ext cx="7213600" cy="368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000" y="5003800"/>
            <a:ext cx="7213600" cy="762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19" name="Shape 17"/>
          <p:cNvSpPr/>
          <p:nvPr/>
        </p:nvSpPr>
        <p:spPr>
          <a:xfrm>
            <a:off x="1066800" y="5257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1120" y="22225"/>
                </a:moveTo>
                <a:cubicBezTo>
                  <a:pt x="51506" y="22225"/>
                  <a:pt x="35560" y="42158"/>
                  <a:pt x="35560" y="66675"/>
                </a:cubicBezTo>
                <a:lnTo>
                  <a:pt x="35560" y="233363"/>
                </a:lnTo>
                <a:lnTo>
                  <a:pt x="71120" y="233363"/>
                </a:lnTo>
                <a:lnTo>
                  <a:pt x="71120" y="66675"/>
                </a:lnTo>
                <a:lnTo>
                  <a:pt x="284480" y="66675"/>
                </a:lnTo>
                <a:lnTo>
                  <a:pt x="284480" y="233363"/>
                </a:lnTo>
                <a:lnTo>
                  <a:pt x="320040" y="233363"/>
                </a:lnTo>
                <a:lnTo>
                  <a:pt x="320040" y="66675"/>
                </a:lnTo>
                <a:cubicBezTo>
                  <a:pt x="320040" y="42158"/>
                  <a:pt x="304094" y="22225"/>
                  <a:pt x="284480" y="22225"/>
                </a:cubicBezTo>
                <a:lnTo>
                  <a:pt x="71120" y="22225"/>
                </a:lnTo>
                <a:close/>
                <a:moveTo>
                  <a:pt x="10668" y="266700"/>
                </a:moveTo>
                <a:cubicBezTo>
                  <a:pt x="4778" y="266700"/>
                  <a:pt x="0" y="272673"/>
                  <a:pt x="0" y="280035"/>
                </a:cubicBezTo>
                <a:cubicBezTo>
                  <a:pt x="0" y="309483"/>
                  <a:pt x="19113" y="333375"/>
                  <a:pt x="42672" y="333375"/>
                </a:cubicBezTo>
                <a:lnTo>
                  <a:pt x="312928" y="333375"/>
                </a:lnTo>
                <a:cubicBezTo>
                  <a:pt x="336486" y="333375"/>
                  <a:pt x="355600" y="309483"/>
                  <a:pt x="355600" y="280035"/>
                </a:cubicBezTo>
                <a:cubicBezTo>
                  <a:pt x="355600" y="272673"/>
                  <a:pt x="350822" y="266700"/>
                  <a:pt x="344932" y="266700"/>
                </a:cubicBezTo>
                <a:lnTo>
                  <a:pt x="10668" y="266700"/>
                </a:lnTo>
                <a:close/>
              </a:path>
            </a:pathLst>
          </a:custGeom>
          <a:solidFill>
            <a:srgbClr val="1E4A6E"/>
          </a:solidFill>
          <a:ln/>
        </p:spPr>
      </p:sp>
      <p:sp>
        <p:nvSpPr>
          <p:cNvPr id="20" name="Text 18"/>
          <p:cNvSpPr/>
          <p:nvPr/>
        </p:nvSpPr>
        <p:spPr>
          <a:xfrm>
            <a:off x="1524000" y="5232400"/>
            <a:ext cx="61468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— Low-Level Portability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066800" y="5765800"/>
            <a:ext cx="660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GGUF → mmap → GGML Graph → Backend Abstraction (CPU/GPU)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Mixed-precision k-quants, SIMD intrinsics, zero dependencies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Runtime: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Static graph with rudimentary sequential scheduling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80400" y="5003800"/>
            <a:ext cx="7213600" cy="3683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23" name="Shape 21"/>
          <p:cNvSpPr/>
          <p:nvPr/>
        </p:nvSpPr>
        <p:spPr>
          <a:xfrm>
            <a:off x="8280400" y="5003800"/>
            <a:ext cx="72136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24" name="Shape 22"/>
          <p:cNvSpPr/>
          <p:nvPr/>
        </p:nvSpPr>
        <p:spPr>
          <a:xfrm>
            <a:off x="8585200" y="5257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88900" y="222250"/>
                </a:moveTo>
                <a:lnTo>
                  <a:pt x="17016" y="222250"/>
                </a:lnTo>
                <a:cubicBezTo>
                  <a:pt x="-278" y="222250"/>
                  <a:pt x="-10904" y="203428"/>
                  <a:pt x="-2014" y="188565"/>
                </a:cubicBezTo>
                <a:lnTo>
                  <a:pt x="34727" y="127308"/>
                </a:lnTo>
                <a:cubicBezTo>
                  <a:pt x="40769" y="117237"/>
                  <a:pt x="51604" y="111125"/>
                  <a:pt x="63341" y="111125"/>
                </a:cubicBezTo>
                <a:lnTo>
                  <a:pt x="129322" y="111125"/>
                </a:lnTo>
                <a:cubicBezTo>
                  <a:pt x="182176" y="21600"/>
                  <a:pt x="261005" y="17085"/>
                  <a:pt x="313720" y="24795"/>
                </a:cubicBezTo>
                <a:cubicBezTo>
                  <a:pt x="322610" y="26114"/>
                  <a:pt x="329555" y="33060"/>
                  <a:pt x="330805" y="41880"/>
                </a:cubicBezTo>
                <a:cubicBezTo>
                  <a:pt x="338515" y="94595"/>
                  <a:pt x="334000" y="173424"/>
                  <a:pt x="244475" y="226278"/>
                </a:cubicBezTo>
                <a:lnTo>
                  <a:pt x="244475" y="292259"/>
                </a:lnTo>
                <a:cubicBezTo>
                  <a:pt x="244475" y="303996"/>
                  <a:pt x="238363" y="314831"/>
                  <a:pt x="228292" y="320873"/>
                </a:cubicBezTo>
                <a:lnTo>
                  <a:pt x="167035" y="357614"/>
                </a:lnTo>
                <a:cubicBezTo>
                  <a:pt x="152241" y="366504"/>
                  <a:pt x="133350" y="355808"/>
                  <a:pt x="133350" y="338584"/>
                </a:cubicBezTo>
                <a:lnTo>
                  <a:pt x="133350" y="266700"/>
                </a:lnTo>
                <a:cubicBezTo>
                  <a:pt x="133350" y="242183"/>
                  <a:pt x="113417" y="222250"/>
                  <a:pt x="88900" y="222250"/>
                </a:cubicBezTo>
                <a:lnTo>
                  <a:pt x="88831" y="222250"/>
                </a:lnTo>
                <a:close/>
                <a:moveTo>
                  <a:pt x="277813" y="111125"/>
                </a:moveTo>
                <a:cubicBezTo>
                  <a:pt x="277813" y="92726"/>
                  <a:pt x="262874" y="77788"/>
                  <a:pt x="244475" y="77788"/>
                </a:cubicBezTo>
                <a:cubicBezTo>
                  <a:pt x="226076" y="77788"/>
                  <a:pt x="211138" y="92726"/>
                  <a:pt x="211138" y="111125"/>
                </a:cubicBezTo>
                <a:cubicBezTo>
                  <a:pt x="211138" y="129524"/>
                  <a:pt x="226076" y="144463"/>
                  <a:pt x="244475" y="144463"/>
                </a:cubicBezTo>
                <a:cubicBezTo>
                  <a:pt x="262874" y="144463"/>
                  <a:pt x="277813" y="129524"/>
                  <a:pt x="277813" y="111125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5" name="Text 23"/>
          <p:cNvSpPr/>
          <p:nvPr/>
        </p:nvSpPr>
        <p:spPr>
          <a:xfrm>
            <a:off x="9042400" y="5232400"/>
            <a:ext cx="61468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— Graph Compilation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585200" y="5765800"/>
            <a:ext cx="660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PyTorch/ONNX → MAX Graph Compiler (MLIR) → Mojo Kernel Layer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Automatic kernel fusion, topology-aware NVLink pinning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Runtime: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Runtime-compiled graph with cached subgraphs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Maximizing GPU Streaming Multiprocessor Occupancy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Batching &amp; Scheduling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From static batching to continuous in-flight batching — the evolution of GPU utilization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The exact moment a sequence hits EOS, a new request should take its place — without stalling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84547" y="4128"/>
                </a:moveTo>
                <a:cubicBezTo>
                  <a:pt x="196374" y="-1349"/>
                  <a:pt x="210026" y="-1349"/>
                  <a:pt x="221853" y="4128"/>
                </a:cubicBezTo>
                <a:lnTo>
                  <a:pt x="395367" y="84296"/>
                </a:lnTo>
                <a:cubicBezTo>
                  <a:pt x="402114" y="87392"/>
                  <a:pt x="406400" y="94139"/>
                  <a:pt x="406400" y="101600"/>
                </a:cubicBezTo>
                <a:cubicBezTo>
                  <a:pt x="406400" y="109061"/>
                  <a:pt x="402114" y="115808"/>
                  <a:pt x="395367" y="118904"/>
                </a:cubicBezTo>
                <a:lnTo>
                  <a:pt x="221853" y="199073"/>
                </a:lnTo>
                <a:cubicBezTo>
                  <a:pt x="210026" y="204549"/>
                  <a:pt x="196374" y="204549"/>
                  <a:pt x="184547" y="199073"/>
                </a:cubicBezTo>
                <a:lnTo>
                  <a:pt x="11033" y="118904"/>
                </a:lnTo>
                <a:cubicBezTo>
                  <a:pt x="4286" y="115729"/>
                  <a:pt x="0" y="108982"/>
                  <a:pt x="0" y="101600"/>
                </a:cubicBezTo>
                <a:cubicBezTo>
                  <a:pt x="0" y="94218"/>
                  <a:pt x="4286" y="87392"/>
                  <a:pt x="11033" y="84296"/>
                </a:cubicBezTo>
                <a:lnTo>
                  <a:pt x="184547" y="4128"/>
                </a:lnTo>
                <a:close/>
                <a:moveTo>
                  <a:pt x="38179" y="173355"/>
                </a:moveTo>
                <a:lnTo>
                  <a:pt x="168593" y="233601"/>
                </a:lnTo>
                <a:cubicBezTo>
                  <a:pt x="190579" y="243761"/>
                  <a:pt x="215900" y="243761"/>
                  <a:pt x="237887" y="233601"/>
                </a:cubicBezTo>
                <a:lnTo>
                  <a:pt x="368300" y="173355"/>
                </a:lnTo>
                <a:lnTo>
                  <a:pt x="395367" y="185896"/>
                </a:lnTo>
                <a:cubicBezTo>
                  <a:pt x="402114" y="188992"/>
                  <a:pt x="406400" y="195739"/>
                  <a:pt x="406400" y="203200"/>
                </a:cubicBezTo>
                <a:cubicBezTo>
                  <a:pt x="406400" y="210661"/>
                  <a:pt x="402114" y="217408"/>
                  <a:pt x="395367" y="220504"/>
                </a:cubicBezTo>
                <a:lnTo>
                  <a:pt x="221853" y="300673"/>
                </a:lnTo>
                <a:cubicBezTo>
                  <a:pt x="210026" y="306149"/>
                  <a:pt x="196374" y="306149"/>
                  <a:pt x="184547" y="300673"/>
                </a:cubicBezTo>
                <a:lnTo>
                  <a:pt x="11033" y="220504"/>
                </a:lnTo>
                <a:cubicBezTo>
                  <a:pt x="4286" y="217329"/>
                  <a:pt x="0" y="210582"/>
                  <a:pt x="0" y="203200"/>
                </a:cubicBezTo>
                <a:cubicBezTo>
                  <a:pt x="0" y="195818"/>
                  <a:pt x="4286" y="188992"/>
                  <a:pt x="11033" y="185896"/>
                </a:cubicBezTo>
                <a:lnTo>
                  <a:pt x="38100" y="173355"/>
                </a:lnTo>
                <a:close/>
                <a:moveTo>
                  <a:pt x="11033" y="287496"/>
                </a:moveTo>
                <a:lnTo>
                  <a:pt x="38100" y="274955"/>
                </a:lnTo>
                <a:lnTo>
                  <a:pt x="168513" y="335201"/>
                </a:lnTo>
                <a:cubicBezTo>
                  <a:pt x="190500" y="345361"/>
                  <a:pt x="215821" y="345361"/>
                  <a:pt x="237808" y="335201"/>
                </a:cubicBezTo>
                <a:lnTo>
                  <a:pt x="368221" y="274955"/>
                </a:lnTo>
                <a:lnTo>
                  <a:pt x="395288" y="287496"/>
                </a:lnTo>
                <a:cubicBezTo>
                  <a:pt x="402034" y="290592"/>
                  <a:pt x="406321" y="297339"/>
                  <a:pt x="406321" y="304800"/>
                </a:cubicBezTo>
                <a:cubicBezTo>
                  <a:pt x="406321" y="312261"/>
                  <a:pt x="402034" y="319008"/>
                  <a:pt x="395288" y="322104"/>
                </a:cubicBezTo>
                <a:lnTo>
                  <a:pt x="221774" y="402273"/>
                </a:lnTo>
                <a:cubicBezTo>
                  <a:pt x="209947" y="407749"/>
                  <a:pt x="196294" y="407749"/>
                  <a:pt x="184468" y="402273"/>
                </a:cubicBezTo>
                <a:lnTo>
                  <a:pt x="11033" y="322104"/>
                </a:lnTo>
                <a:cubicBezTo>
                  <a:pt x="4286" y="318929"/>
                  <a:pt x="0" y="312182"/>
                  <a:pt x="0" y="304800"/>
                </a:cubicBezTo>
                <a:cubicBezTo>
                  <a:pt x="0" y="297418"/>
                  <a:pt x="4286" y="290592"/>
                  <a:pt x="11033" y="28749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Continuous Batching — The Throughput Revolution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 — Batching &amp; Scheduling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9398000" y="2819400"/>
            <a:ext cx="6096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762000" y="3632200"/>
            <a:ext cx="1473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32" name="Text 30"/>
          <p:cNvSpPr/>
          <p:nvPr/>
        </p:nvSpPr>
        <p:spPr>
          <a:xfrm>
            <a:off x="762000" y="38608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Scheduler (V1 Engine)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762000" y="4318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Dual queues: waiting + running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Mixed decode + prefill steps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Decode requests prioritized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Token budget: decode first, residual to prefill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Large prefills chunked automatically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8382000" y="38608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 Scheduler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8382000" y="4318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Decoupled batching strategy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Async encoder vs. decoder phases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Slot management at microsecond granularity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Stop condition triggers instant swap</a:t>
            </a:r>
            <a:endParaRPr lang="en-US" sz="1700" dirty="0"/>
          </a:p>
          <a:p>
            <a:pPr algn="l">
              <a:lnSpc>
                <a:spcPct val="155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● C++ executor — no Python GIL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762000" y="6858000"/>
            <a:ext cx="14732000" cy="1778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37" name="Text 35"/>
          <p:cNvSpPr/>
          <p:nvPr/>
        </p:nvSpPr>
        <p:spPr>
          <a:xfrm>
            <a:off x="1016000" y="6959600"/>
            <a:ext cx="14224000" cy="1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Throughput optimization: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Maximize batch size within VRAM constraints</a:t>
            </a:r>
            <a:endParaRPr lang="en-US" sz="1700" dirty="0"/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Latency optimization (TTFT):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Prevent massive prefills from starving the decode queue</a:t>
            </a:r>
            <a:endParaRPr lang="en-US" sz="1700" dirty="0"/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exception: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Only engine without continuous batching — uses sequential/static scheduling</a:t>
            </a:r>
            <a:endParaRPr lang="en-US" sz="1700" dirty="0"/>
          </a:p>
        </p:txBody>
      </p:sp>
      <p:sp>
        <p:nvSpPr>
          <p:cNvPr id="38" name="Shape 36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71" name="Text 4">
            <a:extLst>
              <a:ext uri="{FF2B5EF4-FFF2-40B4-BE49-F238E27FC236}">
                <a16:creationId xmlns:a16="http://schemas.microsoft.com/office/drawing/2014/main" id="{2E7C361E-91DB-060D-7C77-A7E88A2E56DA}"/>
              </a:ext>
            </a:extLst>
          </p:cNvPr>
          <p:cNvSpPr/>
          <p:nvPr/>
        </p:nvSpPr>
        <p:spPr>
          <a:xfrm>
            <a:off x="762000" y="1016000"/>
            <a:ext cx="508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STATIC BATCHING (wasted GPU cycles)</a:t>
            </a:r>
            <a:endParaRPr lang="en-US" sz="1800" dirty="0"/>
          </a:p>
        </p:txBody>
      </p:sp>
      <p:sp>
        <p:nvSpPr>
          <p:cNvPr id="73" name="Shape 6">
            <a:extLst>
              <a:ext uri="{FF2B5EF4-FFF2-40B4-BE49-F238E27FC236}">
                <a16:creationId xmlns:a16="http://schemas.microsoft.com/office/drawing/2014/main" id="{1B1418C3-FFEF-CFF0-0695-4EC497A00EC5}"/>
              </a:ext>
            </a:extLst>
          </p:cNvPr>
          <p:cNvSpPr/>
          <p:nvPr/>
        </p:nvSpPr>
        <p:spPr>
          <a:xfrm>
            <a:off x="889000" y="1549400"/>
            <a:ext cx="2540000" cy="2794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74" name="Text 7">
            <a:extLst>
              <a:ext uri="{FF2B5EF4-FFF2-40B4-BE49-F238E27FC236}">
                <a16:creationId xmlns:a16="http://schemas.microsoft.com/office/drawing/2014/main" id="{4F8AF686-3BBD-17FA-0D57-06A4C0F83712}"/>
              </a:ext>
            </a:extLst>
          </p:cNvPr>
          <p:cNvSpPr/>
          <p:nvPr/>
        </p:nvSpPr>
        <p:spPr>
          <a:xfrm>
            <a:off x="889000" y="1549400"/>
            <a:ext cx="2540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1 (100 tok)</a:t>
            </a:r>
            <a:endParaRPr lang="en-US" sz="1200" dirty="0"/>
          </a:p>
        </p:txBody>
      </p:sp>
      <p:sp>
        <p:nvSpPr>
          <p:cNvPr id="75" name="Shape 8">
            <a:extLst>
              <a:ext uri="{FF2B5EF4-FFF2-40B4-BE49-F238E27FC236}">
                <a16:creationId xmlns:a16="http://schemas.microsoft.com/office/drawing/2014/main" id="{80FAF17F-6BD5-E8B2-942D-A380112DB4E1}"/>
              </a:ext>
            </a:extLst>
          </p:cNvPr>
          <p:cNvSpPr/>
          <p:nvPr/>
        </p:nvSpPr>
        <p:spPr>
          <a:xfrm>
            <a:off x="3492500" y="1549400"/>
            <a:ext cx="3810000" cy="2794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76" name="Text 9">
            <a:extLst>
              <a:ext uri="{FF2B5EF4-FFF2-40B4-BE49-F238E27FC236}">
                <a16:creationId xmlns:a16="http://schemas.microsoft.com/office/drawing/2014/main" id="{61C7BA40-2A49-723F-E1BF-7DFBEE6DE1AD}"/>
              </a:ext>
            </a:extLst>
          </p:cNvPr>
          <p:cNvSpPr/>
          <p:nvPr/>
        </p:nvSpPr>
        <p:spPr>
          <a:xfrm>
            <a:off x="3492500" y="1549400"/>
            <a:ext cx="3810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2 (200 tok)</a:t>
            </a:r>
            <a:endParaRPr lang="en-US" sz="1200" dirty="0"/>
          </a:p>
        </p:txBody>
      </p:sp>
      <p:sp>
        <p:nvSpPr>
          <p:cNvPr id="77" name="Shape 10">
            <a:extLst>
              <a:ext uri="{FF2B5EF4-FFF2-40B4-BE49-F238E27FC236}">
                <a16:creationId xmlns:a16="http://schemas.microsoft.com/office/drawing/2014/main" id="{AFA7393A-11F5-5862-E961-CFD68FB2F60F}"/>
              </a:ext>
            </a:extLst>
          </p:cNvPr>
          <p:cNvSpPr/>
          <p:nvPr/>
        </p:nvSpPr>
        <p:spPr>
          <a:xfrm>
            <a:off x="7366000" y="1549400"/>
            <a:ext cx="5588000" cy="2794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78" name="Text 11">
            <a:extLst>
              <a:ext uri="{FF2B5EF4-FFF2-40B4-BE49-F238E27FC236}">
                <a16:creationId xmlns:a16="http://schemas.microsoft.com/office/drawing/2014/main" id="{4A904363-F422-915B-CC13-A7766855976E}"/>
              </a:ext>
            </a:extLst>
          </p:cNvPr>
          <p:cNvSpPr/>
          <p:nvPr/>
        </p:nvSpPr>
        <p:spPr>
          <a:xfrm>
            <a:off x="7366000" y="1549400"/>
            <a:ext cx="5588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3 (300 tok) — all wait for longest</a:t>
            </a:r>
            <a:endParaRPr lang="en-US" sz="1200" dirty="0"/>
          </a:p>
        </p:txBody>
      </p:sp>
      <p:sp>
        <p:nvSpPr>
          <p:cNvPr id="79" name="Shape 12">
            <a:extLst>
              <a:ext uri="{FF2B5EF4-FFF2-40B4-BE49-F238E27FC236}">
                <a16:creationId xmlns:a16="http://schemas.microsoft.com/office/drawing/2014/main" id="{A22D024F-DD07-E253-A43F-6B116ABD12E8}"/>
              </a:ext>
            </a:extLst>
          </p:cNvPr>
          <p:cNvSpPr/>
          <p:nvPr/>
        </p:nvSpPr>
        <p:spPr>
          <a:xfrm>
            <a:off x="13017500" y="1549400"/>
            <a:ext cx="2349500" cy="27940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80" name="Text 13">
            <a:extLst>
              <a:ext uri="{FF2B5EF4-FFF2-40B4-BE49-F238E27FC236}">
                <a16:creationId xmlns:a16="http://schemas.microsoft.com/office/drawing/2014/main" id="{AD5855C9-29F3-4D2B-C041-7B7A940EC75A}"/>
              </a:ext>
            </a:extLst>
          </p:cNvPr>
          <p:cNvSpPr/>
          <p:nvPr/>
        </p:nvSpPr>
        <p:spPr>
          <a:xfrm>
            <a:off x="13017500" y="1549400"/>
            <a:ext cx="2349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rgbClr val="66666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 IDLE</a:t>
            </a:r>
            <a:endParaRPr lang="en-US" sz="1200" dirty="0"/>
          </a:p>
        </p:txBody>
      </p:sp>
      <p:sp>
        <p:nvSpPr>
          <p:cNvPr id="81" name="Shape 14">
            <a:extLst>
              <a:ext uri="{FF2B5EF4-FFF2-40B4-BE49-F238E27FC236}">
                <a16:creationId xmlns:a16="http://schemas.microsoft.com/office/drawing/2014/main" id="{D0BE6727-0AD9-0E7F-84E6-18DBC91ECE44}"/>
              </a:ext>
            </a:extLst>
          </p:cNvPr>
          <p:cNvSpPr/>
          <p:nvPr/>
        </p:nvSpPr>
        <p:spPr>
          <a:xfrm>
            <a:off x="889000" y="1905000"/>
            <a:ext cx="14478000" cy="0"/>
          </a:xfrm>
          <a:prstGeom prst="straightConnector1">
            <a:avLst/>
          </a:prstGeom>
          <a:noFill/>
          <a:ln w="12700">
            <a:solidFill>
              <a:srgbClr val="8D8D8D"/>
            </a:solidFill>
            <a:prstDash val="solid"/>
            <a:headEnd type="none"/>
            <a:tailEnd type="arrow"/>
          </a:ln>
        </p:spPr>
      </p:sp>
      <p:sp>
        <p:nvSpPr>
          <p:cNvPr id="82" name="Text 15">
            <a:extLst>
              <a:ext uri="{FF2B5EF4-FFF2-40B4-BE49-F238E27FC236}">
                <a16:creationId xmlns:a16="http://schemas.microsoft.com/office/drawing/2014/main" id="{94F163C7-4A13-8468-677A-D0C9E52B89D9}"/>
              </a:ext>
            </a:extLst>
          </p:cNvPr>
          <p:cNvSpPr/>
          <p:nvPr/>
        </p:nvSpPr>
        <p:spPr>
          <a:xfrm>
            <a:off x="889000" y="1930400"/>
            <a:ext cx="508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Time → — all requests blocked until longest sequence completes</a:t>
            </a:r>
            <a:endParaRPr lang="en-US" sz="1200" dirty="0"/>
          </a:p>
        </p:txBody>
      </p:sp>
      <p:sp>
        <p:nvSpPr>
          <p:cNvPr id="83" name="Text 16">
            <a:extLst>
              <a:ext uri="{FF2B5EF4-FFF2-40B4-BE49-F238E27FC236}">
                <a16:creationId xmlns:a16="http://schemas.microsoft.com/office/drawing/2014/main" id="{D01B9DAE-4343-A1EC-D1AC-26A4D1710B95}"/>
              </a:ext>
            </a:extLst>
          </p:cNvPr>
          <p:cNvSpPr/>
          <p:nvPr/>
        </p:nvSpPr>
        <p:spPr>
          <a:xfrm>
            <a:off x="762000" y="24130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CONTINUOUS BATCHING (vLLM / TRT / MAX)</a:t>
            </a:r>
            <a:endParaRPr lang="en-US" sz="1800" dirty="0"/>
          </a:p>
        </p:txBody>
      </p:sp>
      <p:sp>
        <p:nvSpPr>
          <p:cNvPr id="85" name="Shape 18">
            <a:extLst>
              <a:ext uri="{FF2B5EF4-FFF2-40B4-BE49-F238E27FC236}">
                <a16:creationId xmlns:a16="http://schemas.microsoft.com/office/drawing/2014/main" id="{D1B8AD7A-10D7-4D2F-8F7B-9A1ED5901A11}"/>
              </a:ext>
            </a:extLst>
          </p:cNvPr>
          <p:cNvSpPr/>
          <p:nvPr/>
        </p:nvSpPr>
        <p:spPr>
          <a:xfrm>
            <a:off x="889000" y="2946400"/>
            <a:ext cx="1651000" cy="2794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86" name="Text 19">
            <a:extLst>
              <a:ext uri="{FF2B5EF4-FFF2-40B4-BE49-F238E27FC236}">
                <a16:creationId xmlns:a16="http://schemas.microsoft.com/office/drawing/2014/main" id="{301A3704-4BC3-DEB7-0EA8-193F35134401}"/>
              </a:ext>
            </a:extLst>
          </p:cNvPr>
          <p:cNvSpPr/>
          <p:nvPr/>
        </p:nvSpPr>
        <p:spPr>
          <a:xfrm>
            <a:off x="8890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1 done</a:t>
            </a:r>
            <a:endParaRPr lang="en-US" sz="1100" dirty="0"/>
          </a:p>
        </p:txBody>
      </p:sp>
      <p:sp>
        <p:nvSpPr>
          <p:cNvPr id="87" name="Shape 20">
            <a:extLst>
              <a:ext uri="{FF2B5EF4-FFF2-40B4-BE49-F238E27FC236}">
                <a16:creationId xmlns:a16="http://schemas.microsoft.com/office/drawing/2014/main" id="{DD196187-8328-432C-90ED-9C321FAA1E13}"/>
              </a:ext>
            </a:extLst>
          </p:cNvPr>
          <p:cNvSpPr/>
          <p:nvPr/>
        </p:nvSpPr>
        <p:spPr>
          <a:xfrm>
            <a:off x="2603500" y="2946400"/>
            <a:ext cx="1651000" cy="2794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88" name="Text 21">
            <a:extLst>
              <a:ext uri="{FF2B5EF4-FFF2-40B4-BE49-F238E27FC236}">
                <a16:creationId xmlns:a16="http://schemas.microsoft.com/office/drawing/2014/main" id="{3F4E0C3B-02A8-5F75-CDEE-CDA62495F44D}"/>
              </a:ext>
            </a:extLst>
          </p:cNvPr>
          <p:cNvSpPr/>
          <p:nvPr/>
        </p:nvSpPr>
        <p:spPr>
          <a:xfrm>
            <a:off x="26035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4 new</a:t>
            </a:r>
            <a:endParaRPr lang="en-US" sz="1100" dirty="0"/>
          </a:p>
        </p:txBody>
      </p:sp>
      <p:sp>
        <p:nvSpPr>
          <p:cNvPr id="89" name="Shape 22">
            <a:extLst>
              <a:ext uri="{FF2B5EF4-FFF2-40B4-BE49-F238E27FC236}">
                <a16:creationId xmlns:a16="http://schemas.microsoft.com/office/drawing/2014/main" id="{CF2CAF1C-170D-D6A0-C6B5-FDB3A27D8697}"/>
              </a:ext>
            </a:extLst>
          </p:cNvPr>
          <p:cNvSpPr/>
          <p:nvPr/>
        </p:nvSpPr>
        <p:spPr>
          <a:xfrm>
            <a:off x="4318000" y="2946400"/>
            <a:ext cx="1651000" cy="2794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0" name="Text 23">
            <a:extLst>
              <a:ext uri="{FF2B5EF4-FFF2-40B4-BE49-F238E27FC236}">
                <a16:creationId xmlns:a16="http://schemas.microsoft.com/office/drawing/2014/main" id="{5F82D7E2-3AA1-02AD-B521-03CD36D80459}"/>
              </a:ext>
            </a:extLst>
          </p:cNvPr>
          <p:cNvSpPr/>
          <p:nvPr/>
        </p:nvSpPr>
        <p:spPr>
          <a:xfrm>
            <a:off x="43180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2 done</a:t>
            </a:r>
            <a:endParaRPr lang="en-US" sz="1100" dirty="0"/>
          </a:p>
        </p:txBody>
      </p:sp>
      <p:sp>
        <p:nvSpPr>
          <p:cNvPr id="91" name="Shape 24">
            <a:extLst>
              <a:ext uri="{FF2B5EF4-FFF2-40B4-BE49-F238E27FC236}">
                <a16:creationId xmlns:a16="http://schemas.microsoft.com/office/drawing/2014/main" id="{6BABDF53-DF15-1786-0E90-F9B1654D995F}"/>
              </a:ext>
            </a:extLst>
          </p:cNvPr>
          <p:cNvSpPr/>
          <p:nvPr/>
        </p:nvSpPr>
        <p:spPr>
          <a:xfrm>
            <a:off x="6032500" y="2946400"/>
            <a:ext cx="1651000" cy="2794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92" name="Text 25">
            <a:extLst>
              <a:ext uri="{FF2B5EF4-FFF2-40B4-BE49-F238E27FC236}">
                <a16:creationId xmlns:a16="http://schemas.microsoft.com/office/drawing/2014/main" id="{8867915F-4C24-C763-9F81-25C3D037ECFD}"/>
              </a:ext>
            </a:extLst>
          </p:cNvPr>
          <p:cNvSpPr/>
          <p:nvPr/>
        </p:nvSpPr>
        <p:spPr>
          <a:xfrm>
            <a:off x="60325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5 new</a:t>
            </a:r>
            <a:endParaRPr lang="en-US" sz="1100" dirty="0"/>
          </a:p>
        </p:txBody>
      </p:sp>
      <p:sp>
        <p:nvSpPr>
          <p:cNvPr id="93" name="Shape 26">
            <a:extLst>
              <a:ext uri="{FF2B5EF4-FFF2-40B4-BE49-F238E27FC236}">
                <a16:creationId xmlns:a16="http://schemas.microsoft.com/office/drawing/2014/main" id="{47C4A48E-0FF9-3AB5-7EE3-2725EC58A138}"/>
              </a:ext>
            </a:extLst>
          </p:cNvPr>
          <p:cNvSpPr/>
          <p:nvPr/>
        </p:nvSpPr>
        <p:spPr>
          <a:xfrm>
            <a:off x="7747000" y="2946400"/>
            <a:ext cx="1651000" cy="2794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94" name="Text 27">
            <a:extLst>
              <a:ext uri="{FF2B5EF4-FFF2-40B4-BE49-F238E27FC236}">
                <a16:creationId xmlns:a16="http://schemas.microsoft.com/office/drawing/2014/main" id="{B68C47F0-18A5-6C5B-D1D5-01B8D76904D4}"/>
              </a:ext>
            </a:extLst>
          </p:cNvPr>
          <p:cNvSpPr/>
          <p:nvPr/>
        </p:nvSpPr>
        <p:spPr>
          <a:xfrm>
            <a:off x="77470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3 cont</a:t>
            </a:r>
            <a:endParaRPr lang="en-US" sz="1100" dirty="0"/>
          </a:p>
        </p:txBody>
      </p:sp>
      <p:sp>
        <p:nvSpPr>
          <p:cNvPr id="95" name="Shape 28">
            <a:extLst>
              <a:ext uri="{FF2B5EF4-FFF2-40B4-BE49-F238E27FC236}">
                <a16:creationId xmlns:a16="http://schemas.microsoft.com/office/drawing/2014/main" id="{F5EF49AF-D860-D41B-84E6-127B3F0BD869}"/>
              </a:ext>
            </a:extLst>
          </p:cNvPr>
          <p:cNvSpPr/>
          <p:nvPr/>
        </p:nvSpPr>
        <p:spPr>
          <a:xfrm>
            <a:off x="9461500" y="2946400"/>
            <a:ext cx="1651000" cy="2794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96" name="Text 29">
            <a:extLst>
              <a:ext uri="{FF2B5EF4-FFF2-40B4-BE49-F238E27FC236}">
                <a16:creationId xmlns:a16="http://schemas.microsoft.com/office/drawing/2014/main" id="{B25EDF21-7948-641A-B47F-E36E573862D6}"/>
              </a:ext>
            </a:extLst>
          </p:cNvPr>
          <p:cNvSpPr/>
          <p:nvPr/>
        </p:nvSpPr>
        <p:spPr>
          <a:xfrm>
            <a:off x="94615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6 new</a:t>
            </a:r>
            <a:endParaRPr lang="en-US" sz="1100" dirty="0"/>
          </a:p>
        </p:txBody>
      </p:sp>
      <p:sp>
        <p:nvSpPr>
          <p:cNvPr id="97" name="Shape 30">
            <a:extLst>
              <a:ext uri="{FF2B5EF4-FFF2-40B4-BE49-F238E27FC236}">
                <a16:creationId xmlns:a16="http://schemas.microsoft.com/office/drawing/2014/main" id="{65323EA8-1B94-B25A-8652-7C89B45F8B83}"/>
              </a:ext>
            </a:extLst>
          </p:cNvPr>
          <p:cNvSpPr/>
          <p:nvPr/>
        </p:nvSpPr>
        <p:spPr>
          <a:xfrm>
            <a:off x="11176000" y="2946400"/>
            <a:ext cx="1651000" cy="2794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8" name="Text 31">
            <a:extLst>
              <a:ext uri="{FF2B5EF4-FFF2-40B4-BE49-F238E27FC236}">
                <a16:creationId xmlns:a16="http://schemas.microsoft.com/office/drawing/2014/main" id="{2319AD60-C85B-5EDC-5176-EB2CBB15BE51}"/>
              </a:ext>
            </a:extLst>
          </p:cNvPr>
          <p:cNvSpPr/>
          <p:nvPr/>
        </p:nvSpPr>
        <p:spPr>
          <a:xfrm>
            <a:off x="11176000" y="2946400"/>
            <a:ext cx="1651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Req 7 new</a:t>
            </a:r>
            <a:endParaRPr lang="en-US" sz="1100" dirty="0"/>
          </a:p>
        </p:txBody>
      </p:sp>
      <p:sp>
        <p:nvSpPr>
          <p:cNvPr id="99" name="Shape 32">
            <a:extLst>
              <a:ext uri="{FF2B5EF4-FFF2-40B4-BE49-F238E27FC236}">
                <a16:creationId xmlns:a16="http://schemas.microsoft.com/office/drawing/2014/main" id="{195135A3-1B8B-8A3B-38EA-52095D7E7223}"/>
              </a:ext>
            </a:extLst>
          </p:cNvPr>
          <p:cNvSpPr/>
          <p:nvPr/>
        </p:nvSpPr>
        <p:spPr>
          <a:xfrm>
            <a:off x="12890500" y="2946400"/>
            <a:ext cx="2476500" cy="279400"/>
          </a:xfrm>
          <a:prstGeom prst="rect">
            <a:avLst/>
          </a:prstGeom>
          <a:solidFill>
            <a:srgbClr val="4CAF50"/>
          </a:solidFill>
          <a:ln/>
        </p:spPr>
      </p:sp>
      <p:sp>
        <p:nvSpPr>
          <p:cNvPr id="100" name="Text 33">
            <a:extLst>
              <a:ext uri="{FF2B5EF4-FFF2-40B4-BE49-F238E27FC236}">
                <a16:creationId xmlns:a16="http://schemas.microsoft.com/office/drawing/2014/main" id="{5E78750A-DF20-ED56-42F5-4CA7F5E8B661}"/>
              </a:ext>
            </a:extLst>
          </p:cNvPr>
          <p:cNvSpPr/>
          <p:nvPr/>
        </p:nvSpPr>
        <p:spPr>
          <a:xfrm>
            <a:off x="12890500" y="2946400"/>
            <a:ext cx="2476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GPU 100% utilized</a:t>
            </a:r>
            <a:endParaRPr lang="en-US" sz="1100" dirty="0"/>
          </a:p>
        </p:txBody>
      </p:sp>
      <p:sp>
        <p:nvSpPr>
          <p:cNvPr id="101" name="Shape 34">
            <a:extLst>
              <a:ext uri="{FF2B5EF4-FFF2-40B4-BE49-F238E27FC236}">
                <a16:creationId xmlns:a16="http://schemas.microsoft.com/office/drawing/2014/main" id="{EACE9B69-B9DD-BAF3-3528-95FE8687BCD5}"/>
              </a:ext>
            </a:extLst>
          </p:cNvPr>
          <p:cNvSpPr/>
          <p:nvPr/>
        </p:nvSpPr>
        <p:spPr>
          <a:xfrm>
            <a:off x="889000" y="3302000"/>
            <a:ext cx="14478000" cy="0"/>
          </a:xfrm>
          <a:prstGeom prst="straightConnector1">
            <a:avLst/>
          </a:prstGeom>
          <a:noFill/>
          <a:ln w="12700">
            <a:solidFill>
              <a:srgbClr val="8D8D8D"/>
            </a:solidFill>
            <a:prstDash val="solid"/>
            <a:headEnd type="none"/>
            <a:tailEnd type="arrow"/>
          </a:ln>
        </p:spPr>
      </p:sp>
      <p:sp>
        <p:nvSpPr>
          <p:cNvPr id="102" name="Text 35">
            <a:extLst>
              <a:ext uri="{FF2B5EF4-FFF2-40B4-BE49-F238E27FC236}">
                <a16:creationId xmlns:a16="http://schemas.microsoft.com/office/drawing/2014/main" id="{07CE74F7-67E1-CC39-53DC-99B03BBDF12E}"/>
              </a:ext>
            </a:extLst>
          </p:cNvPr>
          <p:cNvSpPr/>
          <p:nvPr/>
        </p:nvSpPr>
        <p:spPr>
          <a:xfrm>
            <a:off x="889000" y="3327400"/>
            <a:ext cx="635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Time → — new requests inserted at EOS, zero GPU stall</a:t>
            </a:r>
            <a:endParaRPr lang="en-US" sz="12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Kernel Fusion, Memory Bandwidth, and Precision Trade-offs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GPU Optimization &amp; Quantization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Squeezing every FLOP from the silicon while compressing model weights to fit constrained memory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Kernel fusion is the ultimate throughput multiplier — preventing intermediate tensors from touching HBM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0" y="203200"/>
                </a:moveTo>
                <a:cubicBezTo>
                  <a:pt x="0" y="91051"/>
                  <a:pt x="91051" y="0"/>
                  <a:pt x="203200" y="0"/>
                </a:cubicBezTo>
                <a:cubicBezTo>
                  <a:pt x="315349" y="0"/>
                  <a:pt x="406400" y="91051"/>
                  <a:pt x="406400" y="203200"/>
                </a:cubicBezTo>
                <a:cubicBezTo>
                  <a:pt x="406400" y="315349"/>
                  <a:pt x="315349" y="406400"/>
                  <a:pt x="203200" y="406400"/>
                </a:cubicBezTo>
                <a:cubicBezTo>
                  <a:pt x="91051" y="406400"/>
                  <a:pt x="0" y="315349"/>
                  <a:pt x="0" y="203200"/>
                </a:cubicBezTo>
                <a:close/>
                <a:moveTo>
                  <a:pt x="228600" y="76200"/>
                </a:moveTo>
                <a:cubicBezTo>
                  <a:pt x="228600" y="62181"/>
                  <a:pt x="217219" y="50800"/>
                  <a:pt x="203200" y="50800"/>
                </a:cubicBezTo>
                <a:cubicBezTo>
                  <a:pt x="189181" y="50800"/>
                  <a:pt x="177800" y="62181"/>
                  <a:pt x="177800" y="76200"/>
                </a:cubicBezTo>
                <a:cubicBezTo>
                  <a:pt x="177800" y="90219"/>
                  <a:pt x="189181" y="101600"/>
                  <a:pt x="203200" y="101600"/>
                </a:cubicBezTo>
                <a:cubicBezTo>
                  <a:pt x="217219" y="101600"/>
                  <a:pt x="228600" y="90219"/>
                  <a:pt x="228600" y="76200"/>
                </a:cubicBezTo>
                <a:close/>
                <a:moveTo>
                  <a:pt x="203200" y="330200"/>
                </a:moveTo>
                <a:cubicBezTo>
                  <a:pt x="231219" y="330200"/>
                  <a:pt x="254000" y="307419"/>
                  <a:pt x="254000" y="279400"/>
                </a:cubicBezTo>
                <a:cubicBezTo>
                  <a:pt x="254000" y="266541"/>
                  <a:pt x="249237" y="254714"/>
                  <a:pt x="241300" y="245824"/>
                </a:cubicBezTo>
                <a:lnTo>
                  <a:pt x="296466" y="135572"/>
                </a:lnTo>
                <a:cubicBezTo>
                  <a:pt x="301149" y="126127"/>
                  <a:pt x="297339" y="114697"/>
                  <a:pt x="287973" y="110014"/>
                </a:cubicBezTo>
                <a:cubicBezTo>
                  <a:pt x="278606" y="105331"/>
                  <a:pt x="267097" y="109141"/>
                  <a:pt x="262414" y="118507"/>
                </a:cubicBezTo>
                <a:lnTo>
                  <a:pt x="207248" y="228759"/>
                </a:lnTo>
                <a:cubicBezTo>
                  <a:pt x="205899" y="228679"/>
                  <a:pt x="204549" y="228600"/>
                  <a:pt x="203200" y="228600"/>
                </a:cubicBezTo>
                <a:cubicBezTo>
                  <a:pt x="175181" y="228600"/>
                  <a:pt x="152400" y="251381"/>
                  <a:pt x="152400" y="279400"/>
                </a:cubicBezTo>
                <a:cubicBezTo>
                  <a:pt x="152400" y="307419"/>
                  <a:pt x="175181" y="330200"/>
                  <a:pt x="203200" y="330200"/>
                </a:cubicBezTo>
                <a:close/>
                <a:moveTo>
                  <a:pt x="139700" y="114300"/>
                </a:moveTo>
                <a:cubicBezTo>
                  <a:pt x="139700" y="100281"/>
                  <a:pt x="128319" y="88900"/>
                  <a:pt x="114300" y="88900"/>
                </a:cubicBezTo>
                <a:cubicBezTo>
                  <a:pt x="100281" y="88900"/>
                  <a:pt x="88900" y="100281"/>
                  <a:pt x="88900" y="114300"/>
                </a:cubicBezTo>
                <a:cubicBezTo>
                  <a:pt x="88900" y="128319"/>
                  <a:pt x="100281" y="139700"/>
                  <a:pt x="114300" y="139700"/>
                </a:cubicBezTo>
                <a:cubicBezTo>
                  <a:pt x="128319" y="139700"/>
                  <a:pt x="139700" y="128319"/>
                  <a:pt x="139700" y="114300"/>
                </a:cubicBezTo>
                <a:close/>
                <a:moveTo>
                  <a:pt x="76200" y="228600"/>
                </a:moveTo>
                <a:cubicBezTo>
                  <a:pt x="90219" y="228600"/>
                  <a:pt x="101600" y="217219"/>
                  <a:pt x="101600" y="203200"/>
                </a:cubicBezTo>
                <a:cubicBezTo>
                  <a:pt x="101600" y="189181"/>
                  <a:pt x="90219" y="177800"/>
                  <a:pt x="76200" y="177800"/>
                </a:cubicBezTo>
                <a:cubicBezTo>
                  <a:pt x="62181" y="177800"/>
                  <a:pt x="50800" y="189181"/>
                  <a:pt x="50800" y="203200"/>
                </a:cubicBezTo>
                <a:cubicBezTo>
                  <a:pt x="50800" y="217219"/>
                  <a:pt x="62181" y="228600"/>
                  <a:pt x="76200" y="228600"/>
                </a:cubicBezTo>
                <a:close/>
                <a:moveTo>
                  <a:pt x="355600" y="203200"/>
                </a:moveTo>
                <a:cubicBezTo>
                  <a:pt x="355600" y="189181"/>
                  <a:pt x="344219" y="177800"/>
                  <a:pt x="330200" y="177800"/>
                </a:cubicBezTo>
                <a:cubicBezTo>
                  <a:pt x="316181" y="177800"/>
                  <a:pt x="304800" y="189181"/>
                  <a:pt x="304800" y="203200"/>
                </a:cubicBezTo>
                <a:cubicBezTo>
                  <a:pt x="304800" y="217219"/>
                  <a:pt x="316181" y="228600"/>
                  <a:pt x="330200" y="228600"/>
                </a:cubicBezTo>
                <a:cubicBezTo>
                  <a:pt x="344219" y="228600"/>
                  <a:pt x="355600" y="217219"/>
                  <a:pt x="355600" y="2032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GPU Optimization — Squeezing Every FLOP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813800"/>
            <a:ext cx="355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 — GPU Optimization &amp; Quantization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16000"/>
            <a:ext cx="4699000" cy="355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16000"/>
            <a:ext cx="4699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Shape 7"/>
          <p:cNvSpPr/>
          <p:nvPr/>
        </p:nvSpPr>
        <p:spPr>
          <a:xfrm>
            <a:off x="1066800" y="1270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0" y="63500"/>
                </a:moveTo>
                <a:cubicBezTo>
                  <a:pt x="0" y="42466"/>
                  <a:pt x="17066" y="25400"/>
                  <a:pt x="38100" y="25400"/>
                </a:cubicBezTo>
                <a:lnTo>
                  <a:pt x="114300" y="25400"/>
                </a:lnTo>
                <a:cubicBezTo>
                  <a:pt x="135334" y="25400"/>
                  <a:pt x="152400" y="42466"/>
                  <a:pt x="152400" y="63500"/>
                </a:cubicBezTo>
                <a:lnTo>
                  <a:pt x="152400" y="76200"/>
                </a:lnTo>
                <a:lnTo>
                  <a:pt x="254000" y="76200"/>
                </a:lnTo>
                <a:lnTo>
                  <a:pt x="254000" y="63500"/>
                </a:lnTo>
                <a:cubicBezTo>
                  <a:pt x="254000" y="42466"/>
                  <a:pt x="271066" y="25400"/>
                  <a:pt x="292100" y="25400"/>
                </a:cubicBezTo>
                <a:lnTo>
                  <a:pt x="368300" y="25400"/>
                </a:lnTo>
                <a:cubicBezTo>
                  <a:pt x="389334" y="25400"/>
                  <a:pt x="406400" y="42466"/>
                  <a:pt x="406400" y="63500"/>
                </a:cubicBezTo>
                <a:lnTo>
                  <a:pt x="406400" y="139700"/>
                </a:lnTo>
                <a:cubicBezTo>
                  <a:pt x="406400" y="160734"/>
                  <a:pt x="389334" y="177800"/>
                  <a:pt x="368300" y="177800"/>
                </a:cubicBezTo>
                <a:lnTo>
                  <a:pt x="292100" y="177800"/>
                </a:lnTo>
                <a:cubicBezTo>
                  <a:pt x="271066" y="177800"/>
                  <a:pt x="254000" y="160734"/>
                  <a:pt x="254000" y="139700"/>
                </a:cubicBezTo>
                <a:lnTo>
                  <a:pt x="254000" y="127000"/>
                </a:lnTo>
                <a:lnTo>
                  <a:pt x="152400" y="127000"/>
                </a:lnTo>
                <a:lnTo>
                  <a:pt x="152400" y="139700"/>
                </a:lnTo>
                <a:cubicBezTo>
                  <a:pt x="152400" y="145494"/>
                  <a:pt x="151051" y="151051"/>
                  <a:pt x="148749" y="155972"/>
                </a:cubicBezTo>
                <a:lnTo>
                  <a:pt x="203200" y="228600"/>
                </a:lnTo>
                <a:lnTo>
                  <a:pt x="266700" y="228600"/>
                </a:lnTo>
                <a:cubicBezTo>
                  <a:pt x="287734" y="228600"/>
                  <a:pt x="304800" y="245666"/>
                  <a:pt x="304800" y="266700"/>
                </a:cubicBezTo>
                <a:lnTo>
                  <a:pt x="304800" y="342900"/>
                </a:lnTo>
                <a:cubicBezTo>
                  <a:pt x="304800" y="363934"/>
                  <a:pt x="287734" y="381000"/>
                  <a:pt x="266700" y="381000"/>
                </a:cubicBezTo>
                <a:lnTo>
                  <a:pt x="190500" y="381000"/>
                </a:lnTo>
                <a:cubicBezTo>
                  <a:pt x="169466" y="381000"/>
                  <a:pt x="152400" y="363934"/>
                  <a:pt x="152400" y="342900"/>
                </a:cubicBezTo>
                <a:lnTo>
                  <a:pt x="152400" y="266700"/>
                </a:lnTo>
                <a:cubicBezTo>
                  <a:pt x="152400" y="260906"/>
                  <a:pt x="153749" y="255349"/>
                  <a:pt x="156051" y="250428"/>
                </a:cubicBezTo>
                <a:lnTo>
                  <a:pt x="101600" y="177800"/>
                </a:lnTo>
                <a:lnTo>
                  <a:pt x="38100" y="177800"/>
                </a:lnTo>
                <a:cubicBezTo>
                  <a:pt x="17066" y="177800"/>
                  <a:pt x="0" y="160734"/>
                  <a:pt x="0" y="139700"/>
                </a:cubicBezTo>
                <a:lnTo>
                  <a:pt x="0" y="63500"/>
                </a:ln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" name="Text 8"/>
          <p:cNvSpPr/>
          <p:nvPr/>
        </p:nvSpPr>
        <p:spPr>
          <a:xfrm>
            <a:off x="1066800" y="1803400"/>
            <a:ext cx="408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CUDA Graphs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66800" y="2235200"/>
            <a:ext cx="4089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captures execution DAG during warmup</a:t>
            </a:r>
            <a:endParaRPr lang="en-US" sz="1600" dirty="0"/>
          </a:p>
          <a:p>
            <a:pPr algn="l">
              <a:lnSpc>
                <a:spcPct val="14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Single kernel launch replays entire decode step</a:t>
            </a:r>
            <a:endParaRPr lang="en-US" sz="1600" dirty="0"/>
          </a:p>
          <a:p>
            <a:pPr algn="l">
              <a:lnSpc>
                <a:spcPct val="14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Eliminates Python GIL + CPU scheduling latency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0" y="1016000"/>
            <a:ext cx="4699000" cy="355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715000" y="1016000"/>
            <a:ext cx="46990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4" name="Shape 12"/>
          <p:cNvSpPr/>
          <p:nvPr/>
        </p:nvSpPr>
        <p:spPr>
          <a:xfrm>
            <a:off x="6019800" y="1270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07340" y="-7858"/>
                </a:moveTo>
                <a:cubicBezTo>
                  <a:pt x="318135" y="-1032"/>
                  <a:pt x="322126" y="11351"/>
                  <a:pt x="317228" y="22146"/>
                </a:cubicBezTo>
                <a:lnTo>
                  <a:pt x="246108" y="177800"/>
                </a:lnTo>
                <a:lnTo>
                  <a:pt x="377371" y="177800"/>
                </a:lnTo>
                <a:cubicBezTo>
                  <a:pt x="389618" y="177800"/>
                  <a:pt x="400504" y="184468"/>
                  <a:pt x="404676" y="194548"/>
                </a:cubicBezTo>
                <a:cubicBezTo>
                  <a:pt x="408849" y="204629"/>
                  <a:pt x="405311" y="215900"/>
                  <a:pt x="395968" y="222726"/>
                </a:cubicBezTo>
                <a:lnTo>
                  <a:pt x="134711" y="413226"/>
                </a:lnTo>
                <a:cubicBezTo>
                  <a:pt x="124460" y="420688"/>
                  <a:pt x="109855" y="421084"/>
                  <a:pt x="99060" y="414258"/>
                </a:cubicBezTo>
                <a:cubicBezTo>
                  <a:pt x="88265" y="407432"/>
                  <a:pt x="84274" y="395049"/>
                  <a:pt x="89172" y="384254"/>
                </a:cubicBezTo>
                <a:lnTo>
                  <a:pt x="160292" y="228600"/>
                </a:lnTo>
                <a:lnTo>
                  <a:pt x="29029" y="228600"/>
                </a:lnTo>
                <a:cubicBezTo>
                  <a:pt x="16782" y="228600"/>
                  <a:pt x="5896" y="221933"/>
                  <a:pt x="1724" y="211852"/>
                </a:cubicBezTo>
                <a:cubicBezTo>
                  <a:pt x="-2449" y="201771"/>
                  <a:pt x="1089" y="190500"/>
                  <a:pt x="10432" y="183674"/>
                </a:cubicBezTo>
                <a:lnTo>
                  <a:pt x="271689" y="-6826"/>
                </a:lnTo>
                <a:cubicBezTo>
                  <a:pt x="281940" y="-14288"/>
                  <a:pt x="296545" y="-14684"/>
                  <a:pt x="307340" y="-7858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5" name="Text 13"/>
          <p:cNvSpPr/>
          <p:nvPr/>
        </p:nvSpPr>
        <p:spPr>
          <a:xfrm>
            <a:off x="6019800" y="1803400"/>
            <a:ext cx="408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FlashAttention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019800" y="2235200"/>
            <a:ext cx="40894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Tile Q/K/V blocks in GPU SRAM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Avoid HBM read/write for attention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All engines implement variants; TRT pushes further with 4th-gen Tensor Cores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0668000" y="1016000"/>
            <a:ext cx="4826000" cy="355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18" name="Shape 16"/>
          <p:cNvSpPr/>
          <p:nvPr/>
        </p:nvSpPr>
        <p:spPr>
          <a:xfrm>
            <a:off x="10668000" y="1016000"/>
            <a:ext cx="4826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9" name="Shape 17"/>
          <p:cNvSpPr/>
          <p:nvPr/>
        </p:nvSpPr>
        <p:spPr>
          <a:xfrm>
            <a:off x="10972800" y="1270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72571" y="44450"/>
                </a:moveTo>
                <a:cubicBezTo>
                  <a:pt x="84587" y="44450"/>
                  <a:pt x="94343" y="52986"/>
                  <a:pt x="94343" y="63500"/>
                </a:cubicBezTo>
                <a:cubicBezTo>
                  <a:pt x="94343" y="74014"/>
                  <a:pt x="84587" y="82550"/>
                  <a:pt x="72571" y="82550"/>
                </a:cubicBezTo>
                <a:cubicBezTo>
                  <a:pt x="60555" y="82550"/>
                  <a:pt x="50800" y="74014"/>
                  <a:pt x="50800" y="63500"/>
                </a:cubicBezTo>
                <a:cubicBezTo>
                  <a:pt x="50800" y="52986"/>
                  <a:pt x="60555" y="44450"/>
                  <a:pt x="72571" y="44450"/>
                </a:cubicBezTo>
                <a:close/>
                <a:moveTo>
                  <a:pt x="101963" y="121603"/>
                </a:moveTo>
                <a:cubicBezTo>
                  <a:pt x="127363" y="111760"/>
                  <a:pt x="145143" y="89456"/>
                  <a:pt x="145143" y="63500"/>
                </a:cubicBezTo>
                <a:cubicBezTo>
                  <a:pt x="145143" y="28416"/>
                  <a:pt x="112667" y="0"/>
                  <a:pt x="72571" y="0"/>
                </a:cubicBezTo>
                <a:cubicBezTo>
                  <a:pt x="32476" y="0"/>
                  <a:pt x="0" y="28416"/>
                  <a:pt x="0" y="63500"/>
                </a:cubicBezTo>
                <a:cubicBezTo>
                  <a:pt x="0" y="89535"/>
                  <a:pt x="17871" y="111919"/>
                  <a:pt x="43543" y="121682"/>
                </a:cubicBezTo>
                <a:lnTo>
                  <a:pt x="43543" y="284639"/>
                </a:lnTo>
                <a:cubicBezTo>
                  <a:pt x="17871" y="294481"/>
                  <a:pt x="0" y="316865"/>
                  <a:pt x="0" y="342900"/>
                </a:cubicBezTo>
                <a:cubicBezTo>
                  <a:pt x="0" y="377984"/>
                  <a:pt x="32476" y="406400"/>
                  <a:pt x="72571" y="406400"/>
                </a:cubicBezTo>
                <a:cubicBezTo>
                  <a:pt x="112667" y="406400"/>
                  <a:pt x="145143" y="377984"/>
                  <a:pt x="145143" y="342900"/>
                </a:cubicBezTo>
                <a:cubicBezTo>
                  <a:pt x="145143" y="316865"/>
                  <a:pt x="127272" y="294481"/>
                  <a:pt x="101600" y="284718"/>
                </a:cubicBezTo>
                <a:lnTo>
                  <a:pt x="101600" y="215979"/>
                </a:lnTo>
                <a:cubicBezTo>
                  <a:pt x="125821" y="231934"/>
                  <a:pt x="156029" y="241379"/>
                  <a:pt x="188686" y="241379"/>
                </a:cubicBezTo>
                <a:lnTo>
                  <a:pt x="267335" y="241379"/>
                </a:lnTo>
                <a:cubicBezTo>
                  <a:pt x="278493" y="263843"/>
                  <a:pt x="304074" y="279479"/>
                  <a:pt x="333829" y="279479"/>
                </a:cubicBezTo>
                <a:cubicBezTo>
                  <a:pt x="373924" y="279479"/>
                  <a:pt x="406400" y="251063"/>
                  <a:pt x="406400" y="215979"/>
                </a:cubicBezTo>
                <a:cubicBezTo>
                  <a:pt x="406400" y="180896"/>
                  <a:pt x="373924" y="152479"/>
                  <a:pt x="333829" y="152479"/>
                </a:cubicBezTo>
                <a:cubicBezTo>
                  <a:pt x="304074" y="152479"/>
                  <a:pt x="278493" y="168116"/>
                  <a:pt x="267335" y="190579"/>
                </a:cubicBezTo>
                <a:lnTo>
                  <a:pt x="188686" y="190500"/>
                </a:lnTo>
                <a:cubicBezTo>
                  <a:pt x="143419" y="190500"/>
                  <a:pt x="106136" y="160258"/>
                  <a:pt x="101963" y="121603"/>
                </a:cubicBezTo>
                <a:close/>
                <a:moveTo>
                  <a:pt x="72571" y="323850"/>
                </a:moveTo>
                <a:cubicBezTo>
                  <a:pt x="84587" y="323850"/>
                  <a:pt x="94343" y="332386"/>
                  <a:pt x="94343" y="342900"/>
                </a:cubicBezTo>
                <a:cubicBezTo>
                  <a:pt x="94343" y="353414"/>
                  <a:pt x="84587" y="361950"/>
                  <a:pt x="72571" y="361950"/>
                </a:cubicBezTo>
                <a:cubicBezTo>
                  <a:pt x="60555" y="361950"/>
                  <a:pt x="50800" y="353414"/>
                  <a:pt x="50800" y="342900"/>
                </a:cubicBezTo>
                <a:cubicBezTo>
                  <a:pt x="50800" y="332386"/>
                  <a:pt x="60555" y="323850"/>
                  <a:pt x="72571" y="323850"/>
                </a:cubicBezTo>
                <a:close/>
                <a:moveTo>
                  <a:pt x="312057" y="215900"/>
                </a:moveTo>
                <a:cubicBezTo>
                  <a:pt x="312057" y="205386"/>
                  <a:pt x="321813" y="196850"/>
                  <a:pt x="333829" y="196850"/>
                </a:cubicBezTo>
                <a:cubicBezTo>
                  <a:pt x="345845" y="196850"/>
                  <a:pt x="355600" y="205386"/>
                  <a:pt x="355600" y="215900"/>
                </a:cubicBezTo>
                <a:cubicBezTo>
                  <a:pt x="355600" y="226414"/>
                  <a:pt x="345845" y="234950"/>
                  <a:pt x="333829" y="234950"/>
                </a:cubicBezTo>
                <a:cubicBezTo>
                  <a:pt x="321813" y="234950"/>
                  <a:pt x="312057" y="226414"/>
                  <a:pt x="312057" y="2159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0" name="Text 18"/>
          <p:cNvSpPr/>
          <p:nvPr/>
        </p:nvSpPr>
        <p:spPr>
          <a:xfrm>
            <a:off x="10972800" y="1803400"/>
            <a:ext cx="4216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Kernel Fusion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972800" y="2235200"/>
            <a:ext cx="42164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TRT: MatMul + GeLU/SiLU + LayerNorm → single kernel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MAX: RoPE + Attention + Projection → one pass</a:t>
            </a:r>
            <a:endParaRPr lang="en-US" sz="16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intermediate tensors touch HBM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62000" y="4953000"/>
            <a:ext cx="14732000" cy="20320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23" name="Shape 21"/>
          <p:cNvSpPr/>
          <p:nvPr/>
        </p:nvSpPr>
        <p:spPr>
          <a:xfrm>
            <a:off x="1066800" y="5207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65314" y="28575"/>
                </a:moveTo>
                <a:cubicBezTo>
                  <a:pt x="29289" y="28575"/>
                  <a:pt x="0" y="54203"/>
                  <a:pt x="0" y="85725"/>
                </a:cubicBezTo>
                <a:lnTo>
                  <a:pt x="0" y="142875"/>
                </a:lnTo>
                <a:cubicBezTo>
                  <a:pt x="0" y="174397"/>
                  <a:pt x="29289" y="200025"/>
                  <a:pt x="65314" y="200025"/>
                </a:cubicBezTo>
                <a:lnTo>
                  <a:pt x="391886" y="200025"/>
                </a:lnTo>
                <a:cubicBezTo>
                  <a:pt x="427911" y="200025"/>
                  <a:pt x="457200" y="174397"/>
                  <a:pt x="457200" y="142875"/>
                </a:cubicBezTo>
                <a:lnTo>
                  <a:pt x="457200" y="85725"/>
                </a:lnTo>
                <a:cubicBezTo>
                  <a:pt x="457200" y="54203"/>
                  <a:pt x="427911" y="28575"/>
                  <a:pt x="391886" y="28575"/>
                </a:cubicBezTo>
                <a:lnTo>
                  <a:pt x="65314" y="28575"/>
                </a:lnTo>
                <a:close/>
                <a:moveTo>
                  <a:pt x="285750" y="92869"/>
                </a:moveTo>
                <a:cubicBezTo>
                  <a:pt x="299268" y="92869"/>
                  <a:pt x="310243" y="102472"/>
                  <a:pt x="310243" y="114300"/>
                </a:cubicBezTo>
                <a:cubicBezTo>
                  <a:pt x="310243" y="126128"/>
                  <a:pt x="299268" y="135731"/>
                  <a:pt x="285750" y="135731"/>
                </a:cubicBezTo>
                <a:cubicBezTo>
                  <a:pt x="272232" y="135731"/>
                  <a:pt x="261257" y="126128"/>
                  <a:pt x="261257" y="114300"/>
                </a:cubicBezTo>
                <a:cubicBezTo>
                  <a:pt x="261257" y="102472"/>
                  <a:pt x="272232" y="92869"/>
                  <a:pt x="285750" y="92869"/>
                </a:cubicBezTo>
                <a:close/>
                <a:moveTo>
                  <a:pt x="342900" y="114300"/>
                </a:moveTo>
                <a:cubicBezTo>
                  <a:pt x="342900" y="102472"/>
                  <a:pt x="353875" y="92869"/>
                  <a:pt x="367393" y="92869"/>
                </a:cubicBezTo>
                <a:cubicBezTo>
                  <a:pt x="380911" y="92869"/>
                  <a:pt x="391886" y="102472"/>
                  <a:pt x="391886" y="114300"/>
                </a:cubicBezTo>
                <a:cubicBezTo>
                  <a:pt x="391886" y="126128"/>
                  <a:pt x="380911" y="135731"/>
                  <a:pt x="367393" y="135731"/>
                </a:cubicBezTo>
                <a:cubicBezTo>
                  <a:pt x="353875" y="135731"/>
                  <a:pt x="342900" y="126128"/>
                  <a:pt x="342900" y="114300"/>
                </a:cubicBezTo>
                <a:close/>
                <a:moveTo>
                  <a:pt x="65314" y="257175"/>
                </a:moveTo>
                <a:cubicBezTo>
                  <a:pt x="29289" y="257175"/>
                  <a:pt x="0" y="282803"/>
                  <a:pt x="0" y="314325"/>
                </a:cubicBezTo>
                <a:lnTo>
                  <a:pt x="0" y="371475"/>
                </a:lnTo>
                <a:cubicBezTo>
                  <a:pt x="0" y="402997"/>
                  <a:pt x="29289" y="428625"/>
                  <a:pt x="65314" y="428625"/>
                </a:cubicBezTo>
                <a:lnTo>
                  <a:pt x="391886" y="428625"/>
                </a:lnTo>
                <a:cubicBezTo>
                  <a:pt x="427911" y="428625"/>
                  <a:pt x="457200" y="402997"/>
                  <a:pt x="457200" y="371475"/>
                </a:cubicBezTo>
                <a:lnTo>
                  <a:pt x="457200" y="314325"/>
                </a:lnTo>
                <a:cubicBezTo>
                  <a:pt x="457200" y="282803"/>
                  <a:pt x="427911" y="257175"/>
                  <a:pt x="391886" y="257175"/>
                </a:cubicBezTo>
                <a:lnTo>
                  <a:pt x="65314" y="257175"/>
                </a:lnTo>
                <a:close/>
                <a:moveTo>
                  <a:pt x="285750" y="321469"/>
                </a:moveTo>
                <a:cubicBezTo>
                  <a:pt x="299268" y="321469"/>
                  <a:pt x="310243" y="331072"/>
                  <a:pt x="310243" y="342900"/>
                </a:cubicBezTo>
                <a:cubicBezTo>
                  <a:pt x="310243" y="354728"/>
                  <a:pt x="299268" y="364331"/>
                  <a:pt x="285750" y="364331"/>
                </a:cubicBezTo>
                <a:cubicBezTo>
                  <a:pt x="272232" y="364331"/>
                  <a:pt x="261257" y="354728"/>
                  <a:pt x="261257" y="342900"/>
                </a:cubicBezTo>
                <a:cubicBezTo>
                  <a:pt x="261257" y="331072"/>
                  <a:pt x="272232" y="321469"/>
                  <a:pt x="285750" y="321469"/>
                </a:cubicBezTo>
                <a:close/>
                <a:moveTo>
                  <a:pt x="342900" y="342900"/>
                </a:moveTo>
                <a:cubicBezTo>
                  <a:pt x="342900" y="331072"/>
                  <a:pt x="353875" y="321469"/>
                  <a:pt x="367393" y="321469"/>
                </a:cubicBezTo>
                <a:cubicBezTo>
                  <a:pt x="380911" y="321469"/>
                  <a:pt x="391886" y="331072"/>
                  <a:pt x="391886" y="342900"/>
                </a:cubicBezTo>
                <a:cubicBezTo>
                  <a:pt x="391886" y="354728"/>
                  <a:pt x="380911" y="364331"/>
                  <a:pt x="367393" y="364331"/>
                </a:cubicBezTo>
                <a:cubicBezTo>
                  <a:pt x="353875" y="364331"/>
                  <a:pt x="342900" y="354728"/>
                  <a:pt x="342900" y="3429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1701800" y="51562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Bare-Metal Advantage: Modular MAX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066800" y="5715000"/>
            <a:ext cx="141224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Probes NVLink topology → pins operations to specific SMs and physical memory banks → bypasses generic Docker stream management → 15-18% throughput advantage over containerized vLLM at max load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762000" y="7086600"/>
            <a:ext cx="147320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66800" y="71374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Throughput Gap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066800" y="7620000"/>
            <a:ext cx="141224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Compiled engines (MAX / TRT) consistently outperform interpreted engines (vLLM) by </a:t>
            </a: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15-18%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at high concurrency. The gap narrows to ~8% at low load where GPU headroom is abundant.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45143" y="50800"/>
                </a:moveTo>
                <a:cubicBezTo>
                  <a:pt x="145143" y="36751"/>
                  <a:pt x="132171" y="25400"/>
                  <a:pt x="116114" y="25400"/>
                </a:cubicBezTo>
                <a:cubicBezTo>
                  <a:pt x="100058" y="25400"/>
                  <a:pt x="87086" y="36751"/>
                  <a:pt x="87086" y="50800"/>
                </a:cubicBezTo>
                <a:lnTo>
                  <a:pt x="87086" y="101600"/>
                </a:lnTo>
                <a:lnTo>
                  <a:pt x="29029" y="101600"/>
                </a:lnTo>
                <a:cubicBezTo>
                  <a:pt x="12972" y="101600"/>
                  <a:pt x="0" y="112951"/>
                  <a:pt x="0" y="127000"/>
                </a:cubicBezTo>
                <a:cubicBezTo>
                  <a:pt x="0" y="141049"/>
                  <a:pt x="12972" y="152400"/>
                  <a:pt x="29029" y="152400"/>
                </a:cubicBezTo>
                <a:lnTo>
                  <a:pt x="116114" y="152400"/>
                </a:lnTo>
                <a:cubicBezTo>
                  <a:pt x="132171" y="152400"/>
                  <a:pt x="145143" y="141049"/>
                  <a:pt x="145143" y="127000"/>
                </a:cubicBezTo>
                <a:lnTo>
                  <a:pt x="145143" y="50800"/>
                </a:lnTo>
                <a:close/>
                <a:moveTo>
                  <a:pt x="29029" y="254000"/>
                </a:moveTo>
                <a:cubicBezTo>
                  <a:pt x="12972" y="254000"/>
                  <a:pt x="0" y="265351"/>
                  <a:pt x="0" y="279400"/>
                </a:cubicBezTo>
                <a:cubicBezTo>
                  <a:pt x="0" y="293449"/>
                  <a:pt x="12972" y="304800"/>
                  <a:pt x="29029" y="304800"/>
                </a:cubicBezTo>
                <a:lnTo>
                  <a:pt x="87086" y="304800"/>
                </a:lnTo>
                <a:lnTo>
                  <a:pt x="87086" y="355600"/>
                </a:lnTo>
                <a:cubicBezTo>
                  <a:pt x="87086" y="369649"/>
                  <a:pt x="100058" y="381000"/>
                  <a:pt x="116114" y="381000"/>
                </a:cubicBezTo>
                <a:cubicBezTo>
                  <a:pt x="132171" y="381000"/>
                  <a:pt x="145143" y="369649"/>
                  <a:pt x="145143" y="355600"/>
                </a:cubicBezTo>
                <a:lnTo>
                  <a:pt x="145143" y="279400"/>
                </a:lnTo>
                <a:cubicBezTo>
                  <a:pt x="145143" y="265351"/>
                  <a:pt x="132171" y="254000"/>
                  <a:pt x="116114" y="254000"/>
                </a:cubicBezTo>
                <a:lnTo>
                  <a:pt x="29029" y="254000"/>
                </a:lnTo>
                <a:close/>
                <a:moveTo>
                  <a:pt x="319314" y="50800"/>
                </a:moveTo>
                <a:cubicBezTo>
                  <a:pt x="319314" y="36751"/>
                  <a:pt x="306342" y="25400"/>
                  <a:pt x="290286" y="25400"/>
                </a:cubicBezTo>
                <a:cubicBezTo>
                  <a:pt x="274229" y="25400"/>
                  <a:pt x="261257" y="36751"/>
                  <a:pt x="261257" y="50800"/>
                </a:cubicBezTo>
                <a:lnTo>
                  <a:pt x="261257" y="127000"/>
                </a:lnTo>
                <a:cubicBezTo>
                  <a:pt x="261257" y="141049"/>
                  <a:pt x="274229" y="152400"/>
                  <a:pt x="290286" y="152400"/>
                </a:cubicBezTo>
                <a:lnTo>
                  <a:pt x="377371" y="152400"/>
                </a:lnTo>
                <a:cubicBezTo>
                  <a:pt x="393428" y="152400"/>
                  <a:pt x="406400" y="141049"/>
                  <a:pt x="406400" y="127000"/>
                </a:cubicBezTo>
                <a:cubicBezTo>
                  <a:pt x="406400" y="112951"/>
                  <a:pt x="393428" y="101600"/>
                  <a:pt x="377371" y="101600"/>
                </a:cubicBezTo>
                <a:lnTo>
                  <a:pt x="319314" y="101600"/>
                </a:lnTo>
                <a:lnTo>
                  <a:pt x="319314" y="50800"/>
                </a:lnTo>
                <a:close/>
                <a:moveTo>
                  <a:pt x="290286" y="254000"/>
                </a:moveTo>
                <a:cubicBezTo>
                  <a:pt x="274229" y="254000"/>
                  <a:pt x="261257" y="265351"/>
                  <a:pt x="261257" y="279400"/>
                </a:cubicBezTo>
                <a:lnTo>
                  <a:pt x="261257" y="355600"/>
                </a:lnTo>
                <a:cubicBezTo>
                  <a:pt x="261257" y="369649"/>
                  <a:pt x="274229" y="381000"/>
                  <a:pt x="290286" y="381000"/>
                </a:cubicBezTo>
                <a:cubicBezTo>
                  <a:pt x="306342" y="381000"/>
                  <a:pt x="319314" y="369649"/>
                  <a:pt x="319314" y="355600"/>
                </a:cubicBezTo>
                <a:lnTo>
                  <a:pt x="319314" y="304800"/>
                </a:lnTo>
                <a:lnTo>
                  <a:pt x="377371" y="304800"/>
                </a:lnTo>
                <a:cubicBezTo>
                  <a:pt x="393428" y="304800"/>
                  <a:pt x="406400" y="293449"/>
                  <a:pt x="406400" y="279400"/>
                </a:cubicBezTo>
                <a:cubicBezTo>
                  <a:pt x="406400" y="265351"/>
                  <a:pt x="393428" y="254000"/>
                  <a:pt x="377371" y="254000"/>
                </a:cubicBezTo>
                <a:lnTo>
                  <a:pt x="290286" y="2540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Quantization Support Across Engines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 — GPU Optimization &amp; Quantization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62000" y="1066800"/>
          <a:ext cx="9398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762000" y="7239000"/>
            <a:ext cx="9398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Score: 10 = native/optimized, 7-9 = good support, 1-4 = limited/experimental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10414000" y="1066800"/>
            <a:ext cx="5080000" cy="6096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10" name="Text 7"/>
          <p:cNvSpPr/>
          <p:nvPr/>
        </p:nvSpPr>
        <p:spPr>
          <a:xfrm>
            <a:off x="10718800" y="1270000"/>
            <a:ext cx="4470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Insights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10718800" y="1752600"/>
            <a:ext cx="4470400" cy="0"/>
          </a:xfrm>
          <a:prstGeom prst="straightConnector1">
            <a:avLst/>
          </a:prstGeom>
          <a:noFill/>
          <a:ln w="12700">
            <a:solidFill>
              <a:srgbClr val="2C5F8A">
                <a:alpha val="26667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Text 9"/>
          <p:cNvSpPr/>
          <p:nvPr/>
        </p:nvSpPr>
        <p:spPr>
          <a:xfrm>
            <a:off x="10718800" y="1930400"/>
            <a:ext cx="44704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leads enterprise quantization with native FP8 and first-class Blackwell FP4 support via dedicated Tensor Cores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offers exceptional flexibility via Marlin, CUTLASS, AWQ kernels — no recompilation needed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dominates edge with GGUF k-quants but struggles to achieve hyperscale GPU Tensor Core throughput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integrates FP8/FP4 natively during MLIR graph lowering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62000" y="7747000"/>
            <a:ext cx="147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Accuracy impact: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BF16 → FP8 halves memory with negligible perplexity loss. 4-bit (AWQ/GPTQ) yields 75% reduction but measurable accuracy loss in complex reasoning.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Scaling Beyond Single-GPU Memory Boundaries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Multi-GPU &amp; Distributed Inference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Tensor, pipeline, and expert parallelism strategies across the four engines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The communication bottleneck between GPUs dictates throughput constraints at scale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74978" y="69850"/>
                </a:moveTo>
                <a:lnTo>
                  <a:pt x="231422" y="69850"/>
                </a:lnTo>
                <a:lnTo>
                  <a:pt x="231422" y="107950"/>
                </a:lnTo>
                <a:lnTo>
                  <a:pt x="174978" y="107950"/>
                </a:lnTo>
                <a:lnTo>
                  <a:pt x="174978" y="69850"/>
                </a:lnTo>
                <a:close/>
                <a:moveTo>
                  <a:pt x="169333" y="25400"/>
                </a:moveTo>
                <a:cubicBezTo>
                  <a:pt x="150636" y="25400"/>
                  <a:pt x="135467" y="42466"/>
                  <a:pt x="135467" y="63500"/>
                </a:cubicBezTo>
                <a:lnTo>
                  <a:pt x="135467" y="114300"/>
                </a:lnTo>
                <a:cubicBezTo>
                  <a:pt x="135467" y="135334"/>
                  <a:pt x="150636" y="152400"/>
                  <a:pt x="169333" y="152400"/>
                </a:cubicBezTo>
                <a:lnTo>
                  <a:pt x="180622" y="152400"/>
                </a:lnTo>
                <a:lnTo>
                  <a:pt x="180622" y="177800"/>
                </a:lnTo>
                <a:lnTo>
                  <a:pt x="22578" y="177800"/>
                </a:lnTo>
                <a:cubicBezTo>
                  <a:pt x="10089" y="177800"/>
                  <a:pt x="0" y="189151"/>
                  <a:pt x="0" y="203200"/>
                </a:cubicBezTo>
                <a:cubicBezTo>
                  <a:pt x="0" y="217249"/>
                  <a:pt x="10089" y="228600"/>
                  <a:pt x="22578" y="228600"/>
                </a:cubicBezTo>
                <a:lnTo>
                  <a:pt x="90311" y="228600"/>
                </a:lnTo>
                <a:lnTo>
                  <a:pt x="90311" y="254000"/>
                </a:lnTo>
                <a:lnTo>
                  <a:pt x="79022" y="254000"/>
                </a:lnTo>
                <a:cubicBezTo>
                  <a:pt x="60325" y="254000"/>
                  <a:pt x="45156" y="271066"/>
                  <a:pt x="45156" y="292100"/>
                </a:cubicBezTo>
                <a:lnTo>
                  <a:pt x="45156" y="342900"/>
                </a:lnTo>
                <a:cubicBezTo>
                  <a:pt x="45156" y="363934"/>
                  <a:pt x="60325" y="381000"/>
                  <a:pt x="79022" y="381000"/>
                </a:cubicBezTo>
                <a:lnTo>
                  <a:pt x="146756" y="381000"/>
                </a:lnTo>
                <a:cubicBezTo>
                  <a:pt x="165453" y="381000"/>
                  <a:pt x="180622" y="363934"/>
                  <a:pt x="180622" y="342900"/>
                </a:cubicBezTo>
                <a:lnTo>
                  <a:pt x="180622" y="292100"/>
                </a:lnTo>
                <a:cubicBezTo>
                  <a:pt x="180622" y="271066"/>
                  <a:pt x="165453" y="254000"/>
                  <a:pt x="146756" y="254000"/>
                </a:cubicBezTo>
                <a:lnTo>
                  <a:pt x="135467" y="254000"/>
                </a:lnTo>
                <a:lnTo>
                  <a:pt x="135467" y="228600"/>
                </a:lnTo>
                <a:lnTo>
                  <a:pt x="270933" y="228600"/>
                </a:lnTo>
                <a:lnTo>
                  <a:pt x="270933" y="254000"/>
                </a:lnTo>
                <a:lnTo>
                  <a:pt x="259644" y="254000"/>
                </a:lnTo>
                <a:cubicBezTo>
                  <a:pt x="240947" y="254000"/>
                  <a:pt x="225778" y="271066"/>
                  <a:pt x="225778" y="292100"/>
                </a:cubicBezTo>
                <a:lnTo>
                  <a:pt x="225778" y="342900"/>
                </a:lnTo>
                <a:cubicBezTo>
                  <a:pt x="225778" y="363934"/>
                  <a:pt x="240947" y="381000"/>
                  <a:pt x="259644" y="381000"/>
                </a:cubicBezTo>
                <a:lnTo>
                  <a:pt x="327378" y="381000"/>
                </a:lnTo>
                <a:cubicBezTo>
                  <a:pt x="346075" y="381000"/>
                  <a:pt x="361244" y="363934"/>
                  <a:pt x="361244" y="342900"/>
                </a:cubicBezTo>
                <a:lnTo>
                  <a:pt x="361244" y="292100"/>
                </a:lnTo>
                <a:cubicBezTo>
                  <a:pt x="361244" y="271066"/>
                  <a:pt x="346075" y="254000"/>
                  <a:pt x="327378" y="254000"/>
                </a:cubicBezTo>
                <a:lnTo>
                  <a:pt x="316089" y="254000"/>
                </a:lnTo>
                <a:lnTo>
                  <a:pt x="316089" y="228600"/>
                </a:lnTo>
                <a:lnTo>
                  <a:pt x="383822" y="228600"/>
                </a:lnTo>
                <a:cubicBezTo>
                  <a:pt x="396311" y="228600"/>
                  <a:pt x="406400" y="217249"/>
                  <a:pt x="406400" y="203200"/>
                </a:cubicBezTo>
                <a:cubicBezTo>
                  <a:pt x="406400" y="189151"/>
                  <a:pt x="396311" y="177800"/>
                  <a:pt x="383822" y="177800"/>
                </a:cubicBezTo>
                <a:lnTo>
                  <a:pt x="225778" y="177800"/>
                </a:lnTo>
                <a:lnTo>
                  <a:pt x="225778" y="152400"/>
                </a:lnTo>
                <a:lnTo>
                  <a:pt x="237067" y="152400"/>
                </a:lnTo>
                <a:cubicBezTo>
                  <a:pt x="255764" y="152400"/>
                  <a:pt x="270933" y="135334"/>
                  <a:pt x="270933" y="114300"/>
                </a:cubicBezTo>
                <a:lnTo>
                  <a:pt x="270933" y="63500"/>
                </a:lnTo>
                <a:cubicBezTo>
                  <a:pt x="270933" y="42466"/>
                  <a:pt x="255764" y="25400"/>
                  <a:pt x="237067" y="25400"/>
                </a:cubicBezTo>
                <a:lnTo>
                  <a:pt x="169333" y="25400"/>
                </a:lnTo>
                <a:close/>
                <a:moveTo>
                  <a:pt x="316089" y="298450"/>
                </a:moveTo>
                <a:lnTo>
                  <a:pt x="321733" y="298450"/>
                </a:lnTo>
                <a:lnTo>
                  <a:pt x="321733" y="336550"/>
                </a:lnTo>
                <a:lnTo>
                  <a:pt x="265289" y="336550"/>
                </a:lnTo>
                <a:lnTo>
                  <a:pt x="265289" y="298450"/>
                </a:lnTo>
                <a:lnTo>
                  <a:pt x="316089" y="298450"/>
                </a:lnTo>
                <a:close/>
                <a:moveTo>
                  <a:pt x="135467" y="298450"/>
                </a:moveTo>
                <a:lnTo>
                  <a:pt x="141111" y="298450"/>
                </a:lnTo>
                <a:lnTo>
                  <a:pt x="141111" y="336550"/>
                </a:lnTo>
                <a:lnTo>
                  <a:pt x="84667" y="336550"/>
                </a:lnTo>
                <a:lnTo>
                  <a:pt x="84667" y="298450"/>
                </a:lnTo>
                <a:lnTo>
                  <a:pt x="135467" y="29845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Parallelism Strategies — Four Approaches to Scale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 — Multi-GPU &amp; Distributed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66800"/>
            <a:ext cx="3429000" cy="3302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66800"/>
            <a:ext cx="3429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Shape 7"/>
          <p:cNvSpPr/>
          <p:nvPr/>
        </p:nvSpPr>
        <p:spPr>
          <a:xfrm>
            <a:off x="1066800" y="1320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52400" y="0"/>
                </a:moveTo>
                <a:cubicBezTo>
                  <a:pt x="124381" y="0"/>
                  <a:pt x="101600" y="19933"/>
                  <a:pt x="101600" y="44450"/>
                </a:cubicBezTo>
                <a:lnTo>
                  <a:pt x="101600" y="222250"/>
                </a:lnTo>
                <a:cubicBezTo>
                  <a:pt x="101600" y="246767"/>
                  <a:pt x="124381" y="266700"/>
                  <a:pt x="152400" y="266700"/>
                </a:cubicBezTo>
                <a:lnTo>
                  <a:pt x="304800" y="266700"/>
                </a:lnTo>
                <a:cubicBezTo>
                  <a:pt x="332819" y="266700"/>
                  <a:pt x="355600" y="246767"/>
                  <a:pt x="355600" y="222250"/>
                </a:cubicBezTo>
                <a:lnTo>
                  <a:pt x="355600" y="82927"/>
                </a:lnTo>
                <a:cubicBezTo>
                  <a:pt x="355600" y="70842"/>
                  <a:pt x="349964" y="59244"/>
                  <a:pt x="339963" y="50840"/>
                </a:cubicBezTo>
                <a:lnTo>
                  <a:pt x="294164" y="12363"/>
                </a:lnTo>
                <a:cubicBezTo>
                  <a:pt x="284718" y="4445"/>
                  <a:pt x="272098" y="0"/>
                  <a:pt x="259001" y="0"/>
                </a:cubicBezTo>
                <a:lnTo>
                  <a:pt x="152400" y="0"/>
                </a:lnTo>
                <a:close/>
                <a:moveTo>
                  <a:pt x="50800" y="88900"/>
                </a:moveTo>
                <a:cubicBezTo>
                  <a:pt x="22781" y="88900"/>
                  <a:pt x="0" y="108833"/>
                  <a:pt x="0" y="133350"/>
                </a:cubicBezTo>
                <a:lnTo>
                  <a:pt x="0" y="311150"/>
                </a:lnTo>
                <a:cubicBezTo>
                  <a:pt x="0" y="335667"/>
                  <a:pt x="22781" y="355600"/>
                  <a:pt x="50800" y="355600"/>
                </a:cubicBezTo>
                <a:lnTo>
                  <a:pt x="203200" y="355600"/>
                </a:lnTo>
                <a:cubicBezTo>
                  <a:pt x="231219" y="355600"/>
                  <a:pt x="254000" y="335667"/>
                  <a:pt x="254000" y="311150"/>
                </a:cubicBezTo>
                <a:lnTo>
                  <a:pt x="254000" y="300038"/>
                </a:lnTo>
                <a:lnTo>
                  <a:pt x="203200" y="300038"/>
                </a:lnTo>
                <a:lnTo>
                  <a:pt x="203200" y="311150"/>
                </a:lnTo>
                <a:lnTo>
                  <a:pt x="50800" y="311150"/>
                </a:lnTo>
                <a:lnTo>
                  <a:pt x="50800" y="133350"/>
                </a:lnTo>
                <a:lnTo>
                  <a:pt x="63500" y="133350"/>
                </a:lnTo>
                <a:lnTo>
                  <a:pt x="63500" y="88900"/>
                </a:lnTo>
                <a:lnTo>
                  <a:pt x="50800" y="88900"/>
                </a:ln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" name="Text 8"/>
          <p:cNvSpPr/>
          <p:nvPr/>
        </p:nvSpPr>
        <p:spPr>
          <a:xfrm>
            <a:off x="1066800" y="17780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Data Parallelism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66800" y="2209800"/>
            <a:ext cx="281940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fully replicated across independent GPUs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Handled by load balancers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specialized engine logic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45000" y="1066800"/>
            <a:ext cx="3429000" cy="330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45000" y="1066800"/>
            <a:ext cx="34290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4" name="Shape 12"/>
          <p:cNvSpPr/>
          <p:nvPr/>
        </p:nvSpPr>
        <p:spPr>
          <a:xfrm>
            <a:off x="4749800" y="1320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349071" y="282396"/>
                </a:moveTo>
                <a:lnTo>
                  <a:pt x="282396" y="349071"/>
                </a:lnTo>
                <a:cubicBezTo>
                  <a:pt x="276007" y="355461"/>
                  <a:pt x="266492" y="357336"/>
                  <a:pt x="258157" y="353864"/>
                </a:cubicBezTo>
                <a:cubicBezTo>
                  <a:pt x="249823" y="350391"/>
                  <a:pt x="244475" y="342334"/>
                  <a:pt x="244475" y="333375"/>
                </a:cubicBezTo>
                <a:lnTo>
                  <a:pt x="244475" y="288925"/>
                </a:lnTo>
                <a:lnTo>
                  <a:pt x="22225" y="288925"/>
                </a:lnTo>
                <a:cubicBezTo>
                  <a:pt x="9932" y="288925"/>
                  <a:pt x="0" y="278993"/>
                  <a:pt x="0" y="266700"/>
                </a:cubicBezTo>
                <a:cubicBezTo>
                  <a:pt x="0" y="254407"/>
                  <a:pt x="9932" y="244475"/>
                  <a:pt x="22225" y="244475"/>
                </a:cubicBezTo>
                <a:lnTo>
                  <a:pt x="244475" y="244475"/>
                </a:lnTo>
                <a:lnTo>
                  <a:pt x="244475" y="200025"/>
                </a:lnTo>
                <a:cubicBezTo>
                  <a:pt x="244475" y="191066"/>
                  <a:pt x="249892" y="182940"/>
                  <a:pt x="258227" y="179467"/>
                </a:cubicBezTo>
                <a:cubicBezTo>
                  <a:pt x="266561" y="175994"/>
                  <a:pt x="276076" y="177939"/>
                  <a:pt x="282466" y="184259"/>
                </a:cubicBezTo>
                <a:lnTo>
                  <a:pt x="349141" y="250934"/>
                </a:lnTo>
                <a:cubicBezTo>
                  <a:pt x="357823" y="259616"/>
                  <a:pt x="357823" y="273715"/>
                  <a:pt x="349141" y="282396"/>
                </a:cubicBezTo>
                <a:close/>
                <a:moveTo>
                  <a:pt x="6529" y="104596"/>
                </a:moveTo>
                <a:cubicBezTo>
                  <a:pt x="-2153" y="95915"/>
                  <a:pt x="-2153" y="81816"/>
                  <a:pt x="6529" y="73134"/>
                </a:cubicBezTo>
                <a:lnTo>
                  <a:pt x="73204" y="6459"/>
                </a:lnTo>
                <a:cubicBezTo>
                  <a:pt x="79593" y="69"/>
                  <a:pt x="89108" y="-1806"/>
                  <a:pt x="97443" y="1667"/>
                </a:cubicBezTo>
                <a:cubicBezTo>
                  <a:pt x="105777" y="5140"/>
                  <a:pt x="111125" y="13266"/>
                  <a:pt x="111125" y="22225"/>
                </a:cubicBezTo>
                <a:lnTo>
                  <a:pt x="111125" y="66675"/>
                </a:lnTo>
                <a:lnTo>
                  <a:pt x="333375" y="66675"/>
                </a:lnTo>
                <a:cubicBezTo>
                  <a:pt x="345668" y="66675"/>
                  <a:pt x="355600" y="76607"/>
                  <a:pt x="355600" y="88900"/>
                </a:cubicBezTo>
                <a:cubicBezTo>
                  <a:pt x="355600" y="101193"/>
                  <a:pt x="345668" y="111125"/>
                  <a:pt x="333375" y="111125"/>
                </a:cubicBezTo>
                <a:lnTo>
                  <a:pt x="111125" y="111125"/>
                </a:lnTo>
                <a:lnTo>
                  <a:pt x="111125" y="155575"/>
                </a:lnTo>
                <a:cubicBezTo>
                  <a:pt x="111125" y="164534"/>
                  <a:pt x="105708" y="172660"/>
                  <a:pt x="97373" y="176133"/>
                </a:cubicBezTo>
                <a:cubicBezTo>
                  <a:pt x="89039" y="179606"/>
                  <a:pt x="79524" y="177661"/>
                  <a:pt x="73134" y="171341"/>
                </a:cubicBezTo>
                <a:lnTo>
                  <a:pt x="6459" y="104666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5" name="Text 13"/>
          <p:cNvSpPr/>
          <p:nvPr/>
        </p:nvSpPr>
        <p:spPr>
          <a:xfrm>
            <a:off x="4749800" y="17780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 Parallelism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749800" y="2209800"/>
            <a:ext cx="281940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Attention heads sharded across GPUs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Requires NVLink/NVSwitch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 Ray + custom comms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TRT/MAX: tuned NCCL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128000" y="1066800"/>
            <a:ext cx="3429000" cy="3302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18" name="Shape 16"/>
          <p:cNvSpPr/>
          <p:nvPr/>
        </p:nvSpPr>
        <p:spPr>
          <a:xfrm>
            <a:off x="8128000" y="1066800"/>
            <a:ext cx="3429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9" name="Shape 17"/>
          <p:cNvSpPr/>
          <p:nvPr/>
        </p:nvSpPr>
        <p:spPr>
          <a:xfrm>
            <a:off x="8432800" y="1320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61479" y="3612"/>
                </a:moveTo>
                <a:cubicBezTo>
                  <a:pt x="171827" y="-1181"/>
                  <a:pt x="183773" y="-1181"/>
                  <a:pt x="194121" y="3612"/>
                </a:cubicBezTo>
                <a:lnTo>
                  <a:pt x="345946" y="73759"/>
                </a:lnTo>
                <a:cubicBezTo>
                  <a:pt x="351850" y="76468"/>
                  <a:pt x="355600" y="82371"/>
                  <a:pt x="355600" y="88900"/>
                </a:cubicBezTo>
                <a:cubicBezTo>
                  <a:pt x="355600" y="95429"/>
                  <a:pt x="351850" y="101332"/>
                  <a:pt x="345946" y="104041"/>
                </a:cubicBezTo>
                <a:lnTo>
                  <a:pt x="194121" y="174188"/>
                </a:lnTo>
                <a:cubicBezTo>
                  <a:pt x="183773" y="178981"/>
                  <a:pt x="171827" y="178981"/>
                  <a:pt x="161479" y="174188"/>
                </a:cubicBezTo>
                <a:lnTo>
                  <a:pt x="9654" y="104041"/>
                </a:lnTo>
                <a:cubicBezTo>
                  <a:pt x="3750" y="101263"/>
                  <a:pt x="0" y="95359"/>
                  <a:pt x="0" y="88900"/>
                </a:cubicBezTo>
                <a:cubicBezTo>
                  <a:pt x="0" y="82441"/>
                  <a:pt x="3750" y="76468"/>
                  <a:pt x="9654" y="73759"/>
                </a:cubicBezTo>
                <a:lnTo>
                  <a:pt x="161479" y="3612"/>
                </a:lnTo>
                <a:close/>
                <a:moveTo>
                  <a:pt x="33407" y="151686"/>
                </a:moveTo>
                <a:lnTo>
                  <a:pt x="147518" y="204401"/>
                </a:lnTo>
                <a:cubicBezTo>
                  <a:pt x="166757" y="213291"/>
                  <a:pt x="188913" y="213291"/>
                  <a:pt x="208151" y="204401"/>
                </a:cubicBezTo>
                <a:lnTo>
                  <a:pt x="322263" y="151686"/>
                </a:lnTo>
                <a:lnTo>
                  <a:pt x="345946" y="162659"/>
                </a:lnTo>
                <a:cubicBezTo>
                  <a:pt x="351850" y="165368"/>
                  <a:pt x="355600" y="171271"/>
                  <a:pt x="355600" y="177800"/>
                </a:cubicBezTo>
                <a:cubicBezTo>
                  <a:pt x="355600" y="184329"/>
                  <a:pt x="351850" y="190232"/>
                  <a:pt x="345946" y="192941"/>
                </a:cubicBezTo>
                <a:lnTo>
                  <a:pt x="194121" y="263088"/>
                </a:lnTo>
                <a:cubicBezTo>
                  <a:pt x="183773" y="267881"/>
                  <a:pt x="171827" y="267881"/>
                  <a:pt x="161479" y="263088"/>
                </a:cubicBezTo>
                <a:lnTo>
                  <a:pt x="9654" y="192941"/>
                </a:lnTo>
                <a:cubicBezTo>
                  <a:pt x="3750" y="190163"/>
                  <a:pt x="0" y="184259"/>
                  <a:pt x="0" y="177800"/>
                </a:cubicBezTo>
                <a:cubicBezTo>
                  <a:pt x="0" y="171341"/>
                  <a:pt x="3750" y="165368"/>
                  <a:pt x="9654" y="162659"/>
                </a:cubicBezTo>
                <a:lnTo>
                  <a:pt x="33337" y="151686"/>
                </a:lnTo>
                <a:close/>
                <a:moveTo>
                  <a:pt x="9654" y="251559"/>
                </a:moveTo>
                <a:lnTo>
                  <a:pt x="33337" y="240586"/>
                </a:lnTo>
                <a:lnTo>
                  <a:pt x="147449" y="293301"/>
                </a:lnTo>
                <a:cubicBezTo>
                  <a:pt x="166688" y="302191"/>
                  <a:pt x="188843" y="302191"/>
                  <a:pt x="208082" y="293301"/>
                </a:cubicBezTo>
                <a:lnTo>
                  <a:pt x="322193" y="240586"/>
                </a:lnTo>
                <a:lnTo>
                  <a:pt x="345877" y="251559"/>
                </a:lnTo>
                <a:cubicBezTo>
                  <a:pt x="351780" y="254268"/>
                  <a:pt x="355531" y="260171"/>
                  <a:pt x="355531" y="266700"/>
                </a:cubicBezTo>
                <a:cubicBezTo>
                  <a:pt x="355531" y="273229"/>
                  <a:pt x="351780" y="279132"/>
                  <a:pt x="345877" y="281841"/>
                </a:cubicBezTo>
                <a:lnTo>
                  <a:pt x="194052" y="351988"/>
                </a:lnTo>
                <a:cubicBezTo>
                  <a:pt x="183704" y="356781"/>
                  <a:pt x="171758" y="356781"/>
                  <a:pt x="161409" y="351988"/>
                </a:cubicBezTo>
                <a:lnTo>
                  <a:pt x="9654" y="281841"/>
                </a:lnTo>
                <a:cubicBezTo>
                  <a:pt x="3750" y="279063"/>
                  <a:pt x="0" y="273159"/>
                  <a:pt x="0" y="266700"/>
                </a:cubicBezTo>
                <a:cubicBezTo>
                  <a:pt x="0" y="260241"/>
                  <a:pt x="3750" y="254268"/>
                  <a:pt x="9654" y="251559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0" name="Text 18"/>
          <p:cNvSpPr/>
          <p:nvPr/>
        </p:nvSpPr>
        <p:spPr>
          <a:xfrm>
            <a:off x="8432800" y="17780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Pipeline Parallelism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432800" y="2209800"/>
            <a:ext cx="281940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Layers mapped across GPUs/nodes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 models exceeding 8x GPU VRAM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 + vLLM: multi-node mesh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1811000" y="1066800"/>
            <a:ext cx="3683000" cy="330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811000" y="1066800"/>
            <a:ext cx="36830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4" name="Shape 22"/>
          <p:cNvSpPr/>
          <p:nvPr/>
        </p:nvSpPr>
        <p:spPr>
          <a:xfrm>
            <a:off x="12115800" y="13208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280452" y="23892"/>
                </a:moveTo>
                <a:cubicBezTo>
                  <a:pt x="288786" y="20419"/>
                  <a:pt x="298301" y="22364"/>
                  <a:pt x="304691" y="28684"/>
                </a:cubicBezTo>
                <a:lnTo>
                  <a:pt x="349141" y="73134"/>
                </a:lnTo>
                <a:cubicBezTo>
                  <a:pt x="353308" y="77301"/>
                  <a:pt x="355669" y="82927"/>
                  <a:pt x="355669" y="88831"/>
                </a:cubicBezTo>
                <a:cubicBezTo>
                  <a:pt x="355669" y="94734"/>
                  <a:pt x="353308" y="100360"/>
                  <a:pt x="349141" y="104527"/>
                </a:cubicBezTo>
                <a:lnTo>
                  <a:pt x="304691" y="148977"/>
                </a:lnTo>
                <a:cubicBezTo>
                  <a:pt x="298301" y="155367"/>
                  <a:pt x="288786" y="157242"/>
                  <a:pt x="280452" y="153769"/>
                </a:cubicBezTo>
                <a:cubicBezTo>
                  <a:pt x="272117" y="150297"/>
                  <a:pt x="266700" y="142309"/>
                  <a:pt x="266700" y="133350"/>
                </a:cubicBezTo>
                <a:lnTo>
                  <a:pt x="266700" y="111125"/>
                </a:lnTo>
                <a:lnTo>
                  <a:pt x="244475" y="111125"/>
                </a:lnTo>
                <a:cubicBezTo>
                  <a:pt x="237460" y="111125"/>
                  <a:pt x="230862" y="114389"/>
                  <a:pt x="226695" y="120015"/>
                </a:cubicBezTo>
                <a:lnTo>
                  <a:pt x="204192" y="150019"/>
                </a:lnTo>
                <a:lnTo>
                  <a:pt x="176411" y="113000"/>
                </a:lnTo>
                <a:lnTo>
                  <a:pt x="191135" y="93345"/>
                </a:lnTo>
                <a:cubicBezTo>
                  <a:pt x="203706" y="76537"/>
                  <a:pt x="223500" y="66675"/>
                  <a:pt x="244475" y="66675"/>
                </a:cubicBezTo>
                <a:lnTo>
                  <a:pt x="266700" y="66675"/>
                </a:lnTo>
                <a:lnTo>
                  <a:pt x="266700" y="44450"/>
                </a:lnTo>
                <a:cubicBezTo>
                  <a:pt x="266700" y="35491"/>
                  <a:pt x="272117" y="27365"/>
                  <a:pt x="280452" y="23892"/>
                </a:cubicBezTo>
                <a:close/>
                <a:moveTo>
                  <a:pt x="106958" y="205581"/>
                </a:moveTo>
                <a:lnTo>
                  <a:pt x="134739" y="242600"/>
                </a:lnTo>
                <a:lnTo>
                  <a:pt x="120015" y="262255"/>
                </a:lnTo>
                <a:cubicBezTo>
                  <a:pt x="107444" y="279063"/>
                  <a:pt x="87650" y="288925"/>
                  <a:pt x="66675" y="288925"/>
                </a:cubicBezTo>
                <a:lnTo>
                  <a:pt x="22225" y="288925"/>
                </a:lnTo>
                <a:cubicBezTo>
                  <a:pt x="9932" y="288925"/>
                  <a:pt x="0" y="278993"/>
                  <a:pt x="0" y="266700"/>
                </a:cubicBezTo>
                <a:cubicBezTo>
                  <a:pt x="0" y="254407"/>
                  <a:pt x="9932" y="244475"/>
                  <a:pt x="22225" y="244475"/>
                </a:cubicBezTo>
                <a:lnTo>
                  <a:pt x="66675" y="244475"/>
                </a:lnTo>
                <a:cubicBezTo>
                  <a:pt x="73690" y="244475"/>
                  <a:pt x="80288" y="241211"/>
                  <a:pt x="84455" y="235585"/>
                </a:cubicBezTo>
                <a:lnTo>
                  <a:pt x="106958" y="205581"/>
                </a:lnTo>
                <a:close/>
                <a:moveTo>
                  <a:pt x="304621" y="326846"/>
                </a:moveTo>
                <a:cubicBezTo>
                  <a:pt x="298232" y="333236"/>
                  <a:pt x="288717" y="335111"/>
                  <a:pt x="280382" y="331639"/>
                </a:cubicBezTo>
                <a:cubicBezTo>
                  <a:pt x="272048" y="328166"/>
                  <a:pt x="266700" y="320109"/>
                  <a:pt x="266700" y="311150"/>
                </a:cubicBezTo>
                <a:lnTo>
                  <a:pt x="266700" y="288925"/>
                </a:lnTo>
                <a:lnTo>
                  <a:pt x="244475" y="288925"/>
                </a:lnTo>
                <a:cubicBezTo>
                  <a:pt x="223500" y="288925"/>
                  <a:pt x="203706" y="279063"/>
                  <a:pt x="191135" y="262255"/>
                </a:cubicBezTo>
                <a:lnTo>
                  <a:pt x="84455" y="120015"/>
                </a:lnTo>
                <a:cubicBezTo>
                  <a:pt x="80288" y="114389"/>
                  <a:pt x="73690" y="111125"/>
                  <a:pt x="66675" y="111125"/>
                </a:cubicBezTo>
                <a:lnTo>
                  <a:pt x="22225" y="111125"/>
                </a:lnTo>
                <a:cubicBezTo>
                  <a:pt x="9932" y="111125"/>
                  <a:pt x="0" y="101193"/>
                  <a:pt x="0" y="88900"/>
                </a:cubicBezTo>
                <a:cubicBezTo>
                  <a:pt x="0" y="76607"/>
                  <a:pt x="9932" y="66675"/>
                  <a:pt x="22225" y="66675"/>
                </a:cubicBezTo>
                <a:lnTo>
                  <a:pt x="66675" y="66675"/>
                </a:lnTo>
                <a:cubicBezTo>
                  <a:pt x="87650" y="66675"/>
                  <a:pt x="107444" y="76537"/>
                  <a:pt x="120015" y="93345"/>
                </a:cubicBezTo>
                <a:lnTo>
                  <a:pt x="226695" y="235585"/>
                </a:lnTo>
                <a:cubicBezTo>
                  <a:pt x="230862" y="241211"/>
                  <a:pt x="237460" y="244475"/>
                  <a:pt x="244475" y="244475"/>
                </a:cubicBezTo>
                <a:lnTo>
                  <a:pt x="266700" y="244475"/>
                </a:lnTo>
                <a:lnTo>
                  <a:pt x="266700" y="222250"/>
                </a:lnTo>
                <a:cubicBezTo>
                  <a:pt x="266700" y="213291"/>
                  <a:pt x="272117" y="205165"/>
                  <a:pt x="280452" y="201692"/>
                </a:cubicBezTo>
                <a:cubicBezTo>
                  <a:pt x="288786" y="198219"/>
                  <a:pt x="298301" y="200164"/>
                  <a:pt x="304691" y="206484"/>
                </a:cubicBezTo>
                <a:lnTo>
                  <a:pt x="349141" y="250934"/>
                </a:lnTo>
                <a:cubicBezTo>
                  <a:pt x="353308" y="255101"/>
                  <a:pt x="355669" y="260727"/>
                  <a:pt x="355669" y="266631"/>
                </a:cubicBezTo>
                <a:cubicBezTo>
                  <a:pt x="355669" y="272534"/>
                  <a:pt x="353308" y="278160"/>
                  <a:pt x="349141" y="282327"/>
                </a:cubicBezTo>
                <a:lnTo>
                  <a:pt x="304691" y="326777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5" name="Text 23"/>
          <p:cNvSpPr/>
          <p:nvPr/>
        </p:nvSpPr>
        <p:spPr>
          <a:xfrm>
            <a:off x="12115800" y="1778000"/>
            <a:ext cx="3073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Expert Parallelism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2115800" y="2209800"/>
            <a:ext cx="307340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MoE token routing to distributed experts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 dominates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via proprietary NVLink scheduling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Critical for 400B+ MoE models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62000" y="4749800"/>
            <a:ext cx="7112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Scaling Limitations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762000" y="5207000"/>
            <a:ext cx="1473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29" name="Shape 27"/>
          <p:cNvSpPr/>
          <p:nvPr/>
        </p:nvSpPr>
        <p:spPr>
          <a:xfrm>
            <a:off x="762000" y="5435600"/>
            <a:ext cx="7112000" cy="1524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30" name="Shape 28"/>
          <p:cNvSpPr/>
          <p:nvPr/>
        </p:nvSpPr>
        <p:spPr>
          <a:xfrm>
            <a:off x="1066800" y="56896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50800" y="22225"/>
                </a:moveTo>
                <a:cubicBezTo>
                  <a:pt x="22781" y="22225"/>
                  <a:pt x="0" y="42158"/>
                  <a:pt x="0" y="66675"/>
                </a:cubicBezTo>
                <a:lnTo>
                  <a:pt x="0" y="111125"/>
                </a:lnTo>
                <a:cubicBezTo>
                  <a:pt x="0" y="135642"/>
                  <a:pt x="22781" y="155575"/>
                  <a:pt x="50800" y="155575"/>
                </a:cubicBezTo>
                <a:lnTo>
                  <a:pt x="304800" y="155575"/>
                </a:lnTo>
                <a:cubicBezTo>
                  <a:pt x="332819" y="155575"/>
                  <a:pt x="355600" y="135642"/>
                  <a:pt x="355600" y="111125"/>
                </a:cubicBezTo>
                <a:lnTo>
                  <a:pt x="355600" y="66675"/>
                </a:lnTo>
                <a:cubicBezTo>
                  <a:pt x="355600" y="42158"/>
                  <a:pt x="332819" y="22225"/>
                  <a:pt x="304800" y="22225"/>
                </a:cubicBezTo>
                <a:lnTo>
                  <a:pt x="50800" y="22225"/>
                </a:lnTo>
                <a:close/>
                <a:moveTo>
                  <a:pt x="222250" y="72231"/>
                </a:moveTo>
                <a:cubicBezTo>
                  <a:pt x="232764" y="72231"/>
                  <a:pt x="241300" y="79700"/>
                  <a:pt x="241300" y="88900"/>
                </a:cubicBezTo>
                <a:cubicBezTo>
                  <a:pt x="241300" y="98100"/>
                  <a:pt x="232764" y="105569"/>
                  <a:pt x="222250" y="105569"/>
                </a:cubicBezTo>
                <a:cubicBezTo>
                  <a:pt x="211736" y="105569"/>
                  <a:pt x="203200" y="98100"/>
                  <a:pt x="203200" y="88900"/>
                </a:cubicBezTo>
                <a:cubicBezTo>
                  <a:pt x="203200" y="79700"/>
                  <a:pt x="211736" y="72231"/>
                  <a:pt x="222250" y="72231"/>
                </a:cubicBezTo>
                <a:close/>
                <a:moveTo>
                  <a:pt x="266700" y="88900"/>
                </a:moveTo>
                <a:cubicBezTo>
                  <a:pt x="266700" y="79700"/>
                  <a:pt x="275236" y="72231"/>
                  <a:pt x="285750" y="72231"/>
                </a:cubicBezTo>
                <a:cubicBezTo>
                  <a:pt x="296264" y="72231"/>
                  <a:pt x="304800" y="79700"/>
                  <a:pt x="304800" y="88900"/>
                </a:cubicBezTo>
                <a:cubicBezTo>
                  <a:pt x="304800" y="98100"/>
                  <a:pt x="296264" y="105569"/>
                  <a:pt x="285750" y="105569"/>
                </a:cubicBezTo>
                <a:cubicBezTo>
                  <a:pt x="275236" y="105569"/>
                  <a:pt x="266700" y="98100"/>
                  <a:pt x="266700" y="88900"/>
                </a:cubicBezTo>
                <a:close/>
                <a:moveTo>
                  <a:pt x="50800" y="200025"/>
                </a:moveTo>
                <a:cubicBezTo>
                  <a:pt x="22781" y="200025"/>
                  <a:pt x="0" y="219958"/>
                  <a:pt x="0" y="244475"/>
                </a:cubicBezTo>
                <a:lnTo>
                  <a:pt x="0" y="288925"/>
                </a:lnTo>
                <a:cubicBezTo>
                  <a:pt x="0" y="313442"/>
                  <a:pt x="22781" y="333375"/>
                  <a:pt x="50800" y="333375"/>
                </a:cubicBezTo>
                <a:lnTo>
                  <a:pt x="304800" y="333375"/>
                </a:lnTo>
                <a:cubicBezTo>
                  <a:pt x="332819" y="333375"/>
                  <a:pt x="355600" y="313442"/>
                  <a:pt x="355600" y="288925"/>
                </a:cubicBezTo>
                <a:lnTo>
                  <a:pt x="355600" y="244475"/>
                </a:lnTo>
                <a:cubicBezTo>
                  <a:pt x="355600" y="219958"/>
                  <a:pt x="332819" y="200025"/>
                  <a:pt x="304800" y="200025"/>
                </a:cubicBezTo>
                <a:lnTo>
                  <a:pt x="50800" y="200025"/>
                </a:lnTo>
                <a:close/>
                <a:moveTo>
                  <a:pt x="222250" y="250031"/>
                </a:moveTo>
                <a:cubicBezTo>
                  <a:pt x="232764" y="250031"/>
                  <a:pt x="241300" y="257500"/>
                  <a:pt x="241300" y="266700"/>
                </a:cubicBezTo>
                <a:cubicBezTo>
                  <a:pt x="241300" y="275900"/>
                  <a:pt x="232764" y="283369"/>
                  <a:pt x="222250" y="283369"/>
                </a:cubicBezTo>
                <a:cubicBezTo>
                  <a:pt x="211736" y="283369"/>
                  <a:pt x="203200" y="275900"/>
                  <a:pt x="203200" y="266700"/>
                </a:cubicBezTo>
                <a:cubicBezTo>
                  <a:pt x="203200" y="257500"/>
                  <a:pt x="211736" y="250031"/>
                  <a:pt x="222250" y="250031"/>
                </a:cubicBezTo>
                <a:close/>
                <a:moveTo>
                  <a:pt x="266700" y="266700"/>
                </a:moveTo>
                <a:cubicBezTo>
                  <a:pt x="266700" y="257500"/>
                  <a:pt x="275236" y="250031"/>
                  <a:pt x="285750" y="250031"/>
                </a:cubicBezTo>
                <a:cubicBezTo>
                  <a:pt x="296264" y="250031"/>
                  <a:pt x="304800" y="257500"/>
                  <a:pt x="304800" y="266700"/>
                </a:cubicBezTo>
                <a:cubicBezTo>
                  <a:pt x="304800" y="275900"/>
                  <a:pt x="296264" y="283369"/>
                  <a:pt x="285750" y="283369"/>
                </a:cubicBezTo>
                <a:cubicBezTo>
                  <a:pt x="275236" y="283369"/>
                  <a:pt x="266700" y="275900"/>
                  <a:pt x="266700" y="2667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31" name="Text 29"/>
          <p:cNvSpPr/>
          <p:nvPr/>
        </p:nvSpPr>
        <p:spPr>
          <a:xfrm>
            <a:off x="1549400" y="5664200"/>
            <a:ext cx="254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1066800" y="6121400"/>
            <a:ext cx="6502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Ray distributed process management introduces minor serialization overheads at multi-node scale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382000" y="5435600"/>
            <a:ext cx="7112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686800" y="56896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22238" y="16669"/>
                </a:moveTo>
                <a:cubicBezTo>
                  <a:pt x="122238" y="7431"/>
                  <a:pt x="114806" y="0"/>
                  <a:pt x="105569" y="0"/>
                </a:cubicBezTo>
                <a:cubicBezTo>
                  <a:pt x="96331" y="0"/>
                  <a:pt x="88900" y="7431"/>
                  <a:pt x="88900" y="16669"/>
                </a:cubicBezTo>
                <a:lnTo>
                  <a:pt x="88900" y="44450"/>
                </a:lnTo>
                <a:cubicBezTo>
                  <a:pt x="64383" y="44450"/>
                  <a:pt x="44450" y="64383"/>
                  <a:pt x="44450" y="88900"/>
                </a:cubicBezTo>
                <a:lnTo>
                  <a:pt x="16669" y="88900"/>
                </a:lnTo>
                <a:cubicBezTo>
                  <a:pt x="7431" y="88900"/>
                  <a:pt x="0" y="96331"/>
                  <a:pt x="0" y="105569"/>
                </a:cubicBezTo>
                <a:cubicBezTo>
                  <a:pt x="0" y="114806"/>
                  <a:pt x="7431" y="122238"/>
                  <a:pt x="16669" y="122238"/>
                </a:cubicBezTo>
                <a:lnTo>
                  <a:pt x="44450" y="122238"/>
                </a:lnTo>
                <a:lnTo>
                  <a:pt x="44450" y="161131"/>
                </a:lnTo>
                <a:lnTo>
                  <a:pt x="16669" y="161131"/>
                </a:lnTo>
                <a:cubicBezTo>
                  <a:pt x="7431" y="161131"/>
                  <a:pt x="0" y="168563"/>
                  <a:pt x="0" y="177800"/>
                </a:cubicBezTo>
                <a:cubicBezTo>
                  <a:pt x="0" y="187037"/>
                  <a:pt x="7431" y="194469"/>
                  <a:pt x="16669" y="194469"/>
                </a:cubicBezTo>
                <a:lnTo>
                  <a:pt x="44450" y="194469"/>
                </a:lnTo>
                <a:lnTo>
                  <a:pt x="44450" y="233363"/>
                </a:lnTo>
                <a:lnTo>
                  <a:pt x="16669" y="233363"/>
                </a:lnTo>
                <a:cubicBezTo>
                  <a:pt x="7431" y="233363"/>
                  <a:pt x="0" y="240794"/>
                  <a:pt x="0" y="250031"/>
                </a:cubicBezTo>
                <a:cubicBezTo>
                  <a:pt x="0" y="259269"/>
                  <a:pt x="7431" y="266700"/>
                  <a:pt x="16669" y="266700"/>
                </a:cubicBezTo>
                <a:lnTo>
                  <a:pt x="44450" y="266700"/>
                </a:lnTo>
                <a:cubicBezTo>
                  <a:pt x="44450" y="291217"/>
                  <a:pt x="64383" y="311150"/>
                  <a:pt x="88900" y="311150"/>
                </a:cubicBezTo>
                <a:lnTo>
                  <a:pt x="88900" y="338931"/>
                </a:lnTo>
                <a:cubicBezTo>
                  <a:pt x="88900" y="348169"/>
                  <a:pt x="96331" y="355600"/>
                  <a:pt x="105569" y="355600"/>
                </a:cubicBezTo>
                <a:cubicBezTo>
                  <a:pt x="114806" y="355600"/>
                  <a:pt x="122238" y="348169"/>
                  <a:pt x="122238" y="338931"/>
                </a:cubicBezTo>
                <a:lnTo>
                  <a:pt x="122238" y="311150"/>
                </a:lnTo>
                <a:lnTo>
                  <a:pt x="161131" y="311150"/>
                </a:lnTo>
                <a:lnTo>
                  <a:pt x="161131" y="338931"/>
                </a:lnTo>
                <a:cubicBezTo>
                  <a:pt x="161131" y="348169"/>
                  <a:pt x="168563" y="355600"/>
                  <a:pt x="177800" y="355600"/>
                </a:cubicBezTo>
                <a:cubicBezTo>
                  <a:pt x="187037" y="355600"/>
                  <a:pt x="194469" y="348169"/>
                  <a:pt x="194469" y="338931"/>
                </a:cubicBezTo>
                <a:lnTo>
                  <a:pt x="194469" y="311150"/>
                </a:lnTo>
                <a:lnTo>
                  <a:pt x="233363" y="311150"/>
                </a:lnTo>
                <a:lnTo>
                  <a:pt x="233363" y="338931"/>
                </a:lnTo>
                <a:cubicBezTo>
                  <a:pt x="233363" y="348169"/>
                  <a:pt x="240794" y="355600"/>
                  <a:pt x="250031" y="355600"/>
                </a:cubicBezTo>
                <a:cubicBezTo>
                  <a:pt x="259269" y="355600"/>
                  <a:pt x="266700" y="348169"/>
                  <a:pt x="266700" y="338931"/>
                </a:cubicBezTo>
                <a:lnTo>
                  <a:pt x="266700" y="311150"/>
                </a:lnTo>
                <a:cubicBezTo>
                  <a:pt x="291217" y="311150"/>
                  <a:pt x="311150" y="291217"/>
                  <a:pt x="311150" y="266700"/>
                </a:cubicBezTo>
                <a:lnTo>
                  <a:pt x="338931" y="266700"/>
                </a:lnTo>
                <a:cubicBezTo>
                  <a:pt x="348169" y="266700"/>
                  <a:pt x="355600" y="259269"/>
                  <a:pt x="355600" y="250031"/>
                </a:cubicBezTo>
                <a:cubicBezTo>
                  <a:pt x="355600" y="240794"/>
                  <a:pt x="348169" y="233363"/>
                  <a:pt x="338931" y="233363"/>
                </a:cubicBezTo>
                <a:lnTo>
                  <a:pt x="311150" y="233363"/>
                </a:lnTo>
                <a:lnTo>
                  <a:pt x="311150" y="194469"/>
                </a:lnTo>
                <a:lnTo>
                  <a:pt x="338931" y="194469"/>
                </a:lnTo>
                <a:cubicBezTo>
                  <a:pt x="348169" y="194469"/>
                  <a:pt x="355600" y="187037"/>
                  <a:pt x="355600" y="177800"/>
                </a:cubicBezTo>
                <a:cubicBezTo>
                  <a:pt x="355600" y="168563"/>
                  <a:pt x="348169" y="161131"/>
                  <a:pt x="338931" y="161131"/>
                </a:cubicBezTo>
                <a:lnTo>
                  <a:pt x="311150" y="161131"/>
                </a:lnTo>
                <a:lnTo>
                  <a:pt x="311150" y="122238"/>
                </a:lnTo>
                <a:lnTo>
                  <a:pt x="338931" y="122238"/>
                </a:lnTo>
                <a:cubicBezTo>
                  <a:pt x="348169" y="122238"/>
                  <a:pt x="355600" y="114806"/>
                  <a:pt x="355600" y="105569"/>
                </a:cubicBezTo>
                <a:cubicBezTo>
                  <a:pt x="355600" y="96331"/>
                  <a:pt x="348169" y="88900"/>
                  <a:pt x="338931" y="88900"/>
                </a:cubicBezTo>
                <a:lnTo>
                  <a:pt x="311150" y="88900"/>
                </a:lnTo>
                <a:cubicBezTo>
                  <a:pt x="311150" y="64383"/>
                  <a:pt x="291217" y="44450"/>
                  <a:pt x="266700" y="44450"/>
                </a:cubicBezTo>
                <a:lnTo>
                  <a:pt x="266700" y="16669"/>
                </a:lnTo>
                <a:cubicBezTo>
                  <a:pt x="266700" y="7431"/>
                  <a:pt x="259269" y="0"/>
                  <a:pt x="250031" y="0"/>
                </a:cubicBezTo>
                <a:cubicBezTo>
                  <a:pt x="240794" y="0"/>
                  <a:pt x="233363" y="7431"/>
                  <a:pt x="233363" y="16669"/>
                </a:cubicBezTo>
                <a:lnTo>
                  <a:pt x="233363" y="44450"/>
                </a:lnTo>
                <a:lnTo>
                  <a:pt x="194469" y="44450"/>
                </a:lnTo>
                <a:lnTo>
                  <a:pt x="194469" y="16669"/>
                </a:lnTo>
                <a:cubicBezTo>
                  <a:pt x="194469" y="7431"/>
                  <a:pt x="187037" y="0"/>
                  <a:pt x="177800" y="0"/>
                </a:cubicBezTo>
                <a:cubicBezTo>
                  <a:pt x="168563" y="0"/>
                  <a:pt x="161131" y="7431"/>
                  <a:pt x="161131" y="16669"/>
                </a:cubicBezTo>
                <a:lnTo>
                  <a:pt x="161131" y="44450"/>
                </a:lnTo>
                <a:lnTo>
                  <a:pt x="122238" y="44450"/>
                </a:lnTo>
                <a:lnTo>
                  <a:pt x="122238" y="16669"/>
                </a:lnTo>
                <a:close/>
                <a:moveTo>
                  <a:pt x="111125" y="88900"/>
                </a:moveTo>
                <a:lnTo>
                  <a:pt x="244475" y="88900"/>
                </a:lnTo>
                <a:cubicBezTo>
                  <a:pt x="256768" y="88900"/>
                  <a:pt x="266700" y="98832"/>
                  <a:pt x="266700" y="111125"/>
                </a:cubicBezTo>
                <a:lnTo>
                  <a:pt x="266700" y="244475"/>
                </a:lnTo>
                <a:cubicBezTo>
                  <a:pt x="266700" y="256768"/>
                  <a:pt x="256768" y="266700"/>
                  <a:pt x="244475" y="266700"/>
                </a:cubicBezTo>
                <a:lnTo>
                  <a:pt x="111125" y="266700"/>
                </a:lnTo>
                <a:cubicBezTo>
                  <a:pt x="98832" y="266700"/>
                  <a:pt x="88900" y="256768"/>
                  <a:pt x="88900" y="244475"/>
                </a:cubicBezTo>
                <a:lnTo>
                  <a:pt x="88900" y="111125"/>
                </a:lnTo>
                <a:cubicBezTo>
                  <a:pt x="88900" y="98832"/>
                  <a:pt x="98832" y="88900"/>
                  <a:pt x="111125" y="88900"/>
                </a:cubicBezTo>
                <a:close/>
                <a:moveTo>
                  <a:pt x="122238" y="122238"/>
                </a:moveTo>
                <a:lnTo>
                  <a:pt x="122238" y="233363"/>
                </a:lnTo>
                <a:lnTo>
                  <a:pt x="233363" y="233363"/>
                </a:lnTo>
                <a:lnTo>
                  <a:pt x="233363" y="122238"/>
                </a:lnTo>
                <a:lnTo>
                  <a:pt x="122238" y="122238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35" name="Text 33"/>
          <p:cNvSpPr/>
          <p:nvPr/>
        </p:nvSpPr>
        <p:spPr>
          <a:xfrm>
            <a:off x="9169400" y="5664200"/>
            <a:ext cx="254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8686800" y="6121400"/>
            <a:ext cx="6502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Requires rigid manual topology configuration prior to compilation — cannot adapt dynamically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62000" y="7289800"/>
            <a:ext cx="14732000" cy="11684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38" name="Shape 36"/>
          <p:cNvSpPr/>
          <p:nvPr/>
        </p:nvSpPr>
        <p:spPr>
          <a:xfrm>
            <a:off x="1066800" y="749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254000"/>
                </a:moveTo>
                <a:lnTo>
                  <a:pt x="19447" y="254000"/>
                </a:lnTo>
                <a:cubicBezTo>
                  <a:pt x="-317" y="254000"/>
                  <a:pt x="-12462" y="232489"/>
                  <a:pt x="-2302" y="215503"/>
                </a:cubicBezTo>
                <a:lnTo>
                  <a:pt x="39688" y="145494"/>
                </a:lnTo>
                <a:cubicBezTo>
                  <a:pt x="46593" y="133985"/>
                  <a:pt x="58976" y="127000"/>
                  <a:pt x="72390" y="127000"/>
                </a:cubicBezTo>
                <a:lnTo>
                  <a:pt x="147796" y="127000"/>
                </a:lnTo>
                <a:cubicBezTo>
                  <a:pt x="208201" y="24686"/>
                  <a:pt x="298291" y="19526"/>
                  <a:pt x="358537" y="28337"/>
                </a:cubicBezTo>
                <a:cubicBezTo>
                  <a:pt x="368697" y="29845"/>
                  <a:pt x="376634" y="37783"/>
                  <a:pt x="378063" y="47863"/>
                </a:cubicBezTo>
                <a:cubicBezTo>
                  <a:pt x="386874" y="108109"/>
                  <a:pt x="381714" y="198199"/>
                  <a:pt x="279400" y="258604"/>
                </a:cubicBezTo>
                <a:lnTo>
                  <a:pt x="279400" y="334010"/>
                </a:lnTo>
                <a:cubicBezTo>
                  <a:pt x="279400" y="347424"/>
                  <a:pt x="272415" y="359807"/>
                  <a:pt x="260906" y="366713"/>
                </a:cubicBezTo>
                <a:lnTo>
                  <a:pt x="190897" y="408702"/>
                </a:lnTo>
                <a:cubicBezTo>
                  <a:pt x="173990" y="418862"/>
                  <a:pt x="152400" y="406638"/>
                  <a:pt x="152400" y="386953"/>
                </a:cubicBezTo>
                <a:lnTo>
                  <a:pt x="152400" y="304800"/>
                </a:lnTo>
                <a:cubicBezTo>
                  <a:pt x="152400" y="276781"/>
                  <a:pt x="129619" y="254000"/>
                  <a:pt x="101600" y="254000"/>
                </a:cubicBezTo>
                <a:lnTo>
                  <a:pt x="101521" y="254000"/>
                </a:lnTo>
                <a:close/>
                <a:moveTo>
                  <a:pt x="317500" y="127000"/>
                </a:moveTo>
                <a:cubicBezTo>
                  <a:pt x="317500" y="105972"/>
                  <a:pt x="300428" y="88900"/>
                  <a:pt x="279400" y="88900"/>
                </a:cubicBezTo>
                <a:cubicBezTo>
                  <a:pt x="258372" y="88900"/>
                  <a:pt x="241300" y="105972"/>
                  <a:pt x="241300" y="127000"/>
                </a:cubicBezTo>
                <a:cubicBezTo>
                  <a:pt x="241300" y="148028"/>
                  <a:pt x="258372" y="165100"/>
                  <a:pt x="279400" y="165100"/>
                </a:cubicBezTo>
                <a:cubicBezTo>
                  <a:pt x="300428" y="165100"/>
                  <a:pt x="317500" y="148028"/>
                  <a:pt x="317500" y="127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1651000" y="7442200"/>
            <a:ext cx="135382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7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advantage:</a:t>
            </a:r>
            <a:r>
              <a:rPr lang="en-US" sz="17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Explicitly probes bare-metal NVLink topology to map TP communication over lowest-latency hardware bridges — bypassing containerized NCCL overhead</a:t>
            </a:r>
            <a:endParaRPr lang="en-US" sz="1700" dirty="0"/>
          </a:p>
        </p:txBody>
      </p:sp>
      <p:sp>
        <p:nvSpPr>
          <p:cNvPr id="40" name="Shape 38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Original Performance Measurements on H100 Hardware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 Study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Independent comparative measurements on bare-metal NVIDIA H100 SXM5 80GB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All benchmarks executed on bare-metal NVIDIA H100 SXM5 80GB and Apple Mac M5 chip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61257" y="0"/>
                </a:moveTo>
                <a:lnTo>
                  <a:pt x="116114" y="0"/>
                </a:lnTo>
                <a:cubicBezTo>
                  <a:pt x="100058" y="0"/>
                  <a:pt x="87086" y="11351"/>
                  <a:pt x="87086" y="25400"/>
                </a:cubicBezTo>
                <a:cubicBezTo>
                  <a:pt x="87086" y="39449"/>
                  <a:pt x="100058" y="50800"/>
                  <a:pt x="116114" y="50800"/>
                </a:cubicBezTo>
                <a:lnTo>
                  <a:pt x="116114" y="171053"/>
                </a:lnTo>
                <a:lnTo>
                  <a:pt x="6804" y="338376"/>
                </a:lnTo>
                <a:cubicBezTo>
                  <a:pt x="2359" y="345281"/>
                  <a:pt x="0" y="352981"/>
                  <a:pt x="0" y="360918"/>
                </a:cubicBezTo>
                <a:cubicBezTo>
                  <a:pt x="0" y="386080"/>
                  <a:pt x="23223" y="406400"/>
                  <a:pt x="51979" y="406400"/>
                </a:cubicBezTo>
                <a:lnTo>
                  <a:pt x="354421" y="406400"/>
                </a:lnTo>
                <a:cubicBezTo>
                  <a:pt x="383086" y="406400"/>
                  <a:pt x="406400" y="386080"/>
                  <a:pt x="406400" y="360918"/>
                </a:cubicBezTo>
                <a:cubicBezTo>
                  <a:pt x="406400" y="352981"/>
                  <a:pt x="404041" y="345202"/>
                  <a:pt x="399596" y="338376"/>
                </a:cubicBezTo>
                <a:lnTo>
                  <a:pt x="290286" y="171053"/>
                </a:lnTo>
                <a:lnTo>
                  <a:pt x="290286" y="50800"/>
                </a:lnTo>
                <a:cubicBezTo>
                  <a:pt x="306342" y="50800"/>
                  <a:pt x="319314" y="39449"/>
                  <a:pt x="319314" y="25400"/>
                </a:cubicBezTo>
                <a:cubicBezTo>
                  <a:pt x="319314" y="11351"/>
                  <a:pt x="306342" y="0"/>
                  <a:pt x="290286" y="0"/>
                </a:cubicBezTo>
                <a:lnTo>
                  <a:pt x="261257" y="0"/>
                </a:lnTo>
                <a:close/>
                <a:moveTo>
                  <a:pt x="174171" y="171053"/>
                </a:moveTo>
                <a:lnTo>
                  <a:pt x="174171" y="50800"/>
                </a:lnTo>
                <a:lnTo>
                  <a:pt x="232229" y="50800"/>
                </a:lnTo>
                <a:lnTo>
                  <a:pt x="232229" y="171053"/>
                </a:lnTo>
                <a:cubicBezTo>
                  <a:pt x="232229" y="179864"/>
                  <a:pt x="234859" y="188595"/>
                  <a:pt x="239849" y="196294"/>
                </a:cubicBezTo>
                <a:lnTo>
                  <a:pt x="277586" y="254000"/>
                </a:lnTo>
                <a:lnTo>
                  <a:pt x="128814" y="254000"/>
                </a:lnTo>
                <a:lnTo>
                  <a:pt x="166551" y="196294"/>
                </a:lnTo>
                <a:cubicBezTo>
                  <a:pt x="171541" y="188595"/>
                  <a:pt x="174171" y="179943"/>
                  <a:pt x="174171" y="17105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My Benchmark Setup — Hardware &amp; Configuration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 — Benchmark Study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62000" y="1016000"/>
            <a:ext cx="254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6397E91D-8026-C895-24B0-0890B609CF23}"/>
              </a:ext>
            </a:extLst>
          </p:cNvPr>
          <p:cNvSpPr/>
          <p:nvPr/>
        </p:nvSpPr>
        <p:spPr>
          <a:xfrm>
            <a:off x="762000" y="1946812"/>
            <a:ext cx="7112000" cy="590296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BF742D5-9E94-066A-0601-F1CCB4560638}"/>
              </a:ext>
            </a:extLst>
          </p:cNvPr>
          <p:cNvSpPr/>
          <p:nvPr/>
        </p:nvSpPr>
        <p:spPr>
          <a:xfrm>
            <a:off x="762000" y="1946811"/>
            <a:ext cx="7112000" cy="124273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CFF4AA89-8593-C8FB-957B-A7FE7F33BC43}"/>
              </a:ext>
            </a:extLst>
          </p:cNvPr>
          <p:cNvSpPr/>
          <p:nvPr/>
        </p:nvSpPr>
        <p:spPr>
          <a:xfrm>
            <a:off x="1066800" y="2251612"/>
            <a:ext cx="457200" cy="559228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65314" y="28575"/>
                </a:moveTo>
                <a:cubicBezTo>
                  <a:pt x="29289" y="28575"/>
                  <a:pt x="0" y="54203"/>
                  <a:pt x="0" y="85725"/>
                </a:cubicBezTo>
                <a:lnTo>
                  <a:pt x="0" y="142875"/>
                </a:lnTo>
                <a:cubicBezTo>
                  <a:pt x="0" y="174397"/>
                  <a:pt x="29289" y="200025"/>
                  <a:pt x="65314" y="200025"/>
                </a:cubicBezTo>
                <a:lnTo>
                  <a:pt x="391886" y="200025"/>
                </a:lnTo>
                <a:cubicBezTo>
                  <a:pt x="427911" y="200025"/>
                  <a:pt x="457200" y="174397"/>
                  <a:pt x="457200" y="142875"/>
                </a:cubicBezTo>
                <a:lnTo>
                  <a:pt x="457200" y="85725"/>
                </a:lnTo>
                <a:cubicBezTo>
                  <a:pt x="457200" y="54203"/>
                  <a:pt x="427911" y="28575"/>
                  <a:pt x="391886" y="28575"/>
                </a:cubicBezTo>
                <a:lnTo>
                  <a:pt x="65314" y="28575"/>
                </a:lnTo>
                <a:close/>
                <a:moveTo>
                  <a:pt x="285750" y="92869"/>
                </a:moveTo>
                <a:cubicBezTo>
                  <a:pt x="299268" y="92869"/>
                  <a:pt x="310243" y="102472"/>
                  <a:pt x="310243" y="114300"/>
                </a:cubicBezTo>
                <a:cubicBezTo>
                  <a:pt x="310243" y="126128"/>
                  <a:pt x="299268" y="135731"/>
                  <a:pt x="285750" y="135731"/>
                </a:cubicBezTo>
                <a:cubicBezTo>
                  <a:pt x="272232" y="135731"/>
                  <a:pt x="261257" y="126128"/>
                  <a:pt x="261257" y="114300"/>
                </a:cubicBezTo>
                <a:cubicBezTo>
                  <a:pt x="261257" y="102472"/>
                  <a:pt x="272232" y="92869"/>
                  <a:pt x="285750" y="92869"/>
                </a:cubicBezTo>
                <a:close/>
                <a:moveTo>
                  <a:pt x="342900" y="114300"/>
                </a:moveTo>
                <a:cubicBezTo>
                  <a:pt x="342900" y="102472"/>
                  <a:pt x="353875" y="92869"/>
                  <a:pt x="367393" y="92869"/>
                </a:cubicBezTo>
                <a:cubicBezTo>
                  <a:pt x="380911" y="92869"/>
                  <a:pt x="391886" y="102472"/>
                  <a:pt x="391886" y="114300"/>
                </a:cubicBezTo>
                <a:cubicBezTo>
                  <a:pt x="391886" y="126128"/>
                  <a:pt x="380911" y="135731"/>
                  <a:pt x="367393" y="135731"/>
                </a:cubicBezTo>
                <a:cubicBezTo>
                  <a:pt x="353875" y="135731"/>
                  <a:pt x="342900" y="126128"/>
                  <a:pt x="342900" y="114300"/>
                </a:cubicBezTo>
                <a:close/>
                <a:moveTo>
                  <a:pt x="65314" y="257175"/>
                </a:moveTo>
                <a:cubicBezTo>
                  <a:pt x="29289" y="257175"/>
                  <a:pt x="0" y="282803"/>
                  <a:pt x="0" y="314325"/>
                </a:cubicBezTo>
                <a:lnTo>
                  <a:pt x="0" y="371475"/>
                </a:lnTo>
                <a:cubicBezTo>
                  <a:pt x="0" y="402997"/>
                  <a:pt x="29289" y="428625"/>
                  <a:pt x="65314" y="428625"/>
                </a:cubicBezTo>
                <a:lnTo>
                  <a:pt x="391886" y="428625"/>
                </a:lnTo>
                <a:cubicBezTo>
                  <a:pt x="427911" y="428625"/>
                  <a:pt x="457200" y="402997"/>
                  <a:pt x="457200" y="371475"/>
                </a:cubicBezTo>
                <a:lnTo>
                  <a:pt x="457200" y="314325"/>
                </a:lnTo>
                <a:cubicBezTo>
                  <a:pt x="457200" y="282803"/>
                  <a:pt x="427911" y="257175"/>
                  <a:pt x="391886" y="257175"/>
                </a:cubicBezTo>
                <a:lnTo>
                  <a:pt x="65314" y="257175"/>
                </a:lnTo>
                <a:close/>
                <a:moveTo>
                  <a:pt x="285750" y="321469"/>
                </a:moveTo>
                <a:cubicBezTo>
                  <a:pt x="299268" y="321469"/>
                  <a:pt x="310243" y="331072"/>
                  <a:pt x="310243" y="342900"/>
                </a:cubicBezTo>
                <a:cubicBezTo>
                  <a:pt x="310243" y="354728"/>
                  <a:pt x="299268" y="364331"/>
                  <a:pt x="285750" y="364331"/>
                </a:cubicBezTo>
                <a:cubicBezTo>
                  <a:pt x="272232" y="364331"/>
                  <a:pt x="261257" y="354728"/>
                  <a:pt x="261257" y="342900"/>
                </a:cubicBezTo>
                <a:cubicBezTo>
                  <a:pt x="261257" y="331072"/>
                  <a:pt x="272232" y="321469"/>
                  <a:pt x="285750" y="321469"/>
                </a:cubicBezTo>
                <a:close/>
                <a:moveTo>
                  <a:pt x="342900" y="342900"/>
                </a:moveTo>
                <a:cubicBezTo>
                  <a:pt x="342900" y="331072"/>
                  <a:pt x="353875" y="321469"/>
                  <a:pt x="367393" y="321469"/>
                </a:cubicBezTo>
                <a:cubicBezTo>
                  <a:pt x="380911" y="321469"/>
                  <a:pt x="391886" y="331072"/>
                  <a:pt x="391886" y="342900"/>
                </a:cubicBezTo>
                <a:cubicBezTo>
                  <a:pt x="391886" y="354728"/>
                  <a:pt x="380911" y="364331"/>
                  <a:pt x="367393" y="364331"/>
                </a:cubicBezTo>
                <a:cubicBezTo>
                  <a:pt x="353875" y="364331"/>
                  <a:pt x="342900" y="354728"/>
                  <a:pt x="342900" y="3429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9892010E-C2D8-D2AA-0034-3B6BD9BB7102}"/>
              </a:ext>
            </a:extLst>
          </p:cNvPr>
          <p:cNvSpPr/>
          <p:nvPr/>
        </p:nvSpPr>
        <p:spPr>
          <a:xfrm>
            <a:off x="1676400" y="2251612"/>
            <a:ext cx="5892800" cy="559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Primary: HPC Cluster</a:t>
            </a:r>
            <a:endParaRPr lang="en-US" sz="240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09207900-1406-80F7-17C6-4AE75751F967}"/>
              </a:ext>
            </a:extLst>
          </p:cNvPr>
          <p:cNvSpPr/>
          <p:nvPr/>
        </p:nvSpPr>
        <p:spPr>
          <a:xfrm>
            <a:off x="1066800" y="2912012"/>
            <a:ext cx="6502400" cy="44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GPU: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NVIDIA H100 SXM5 80GB (bare-metal)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CPU: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Intel Xeon Platinum (high-core-count)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RAM: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512 GB DDR5 system memory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Interconnect: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NVLink 4.0 + NVSwitch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Network: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InfiniBand NDR400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OS: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Rocky Linux 8.9 (HPC environment)</a:t>
            </a:r>
            <a:endParaRPr lang="en-US" sz="2000" dirty="0"/>
          </a:p>
          <a:p>
            <a:pPr algn="l">
              <a:lnSpc>
                <a:spcPct val="160000"/>
              </a:lnSpc>
            </a:pPr>
            <a:r>
              <a:rPr lang="en-US" sz="20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Scheduler:</a:t>
            </a:r>
            <a:r>
              <a:rPr lang="en-US" sz="20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Slurm workload manager</a:t>
            </a:r>
            <a:endParaRPr lang="en-US" sz="2000" dirty="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18A9B49F-6037-526C-1F16-BD53433BCBA6}"/>
              </a:ext>
            </a:extLst>
          </p:cNvPr>
          <p:cNvSpPr/>
          <p:nvPr/>
        </p:nvSpPr>
        <p:spPr>
          <a:xfrm>
            <a:off x="8382000" y="1946812"/>
            <a:ext cx="7112000" cy="590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n-DE" dirty="0"/>
          </a:p>
        </p:txBody>
      </p:sp>
      <p:sp>
        <p:nvSpPr>
          <p:cNvPr id="30" name="Shape 13">
            <a:extLst>
              <a:ext uri="{FF2B5EF4-FFF2-40B4-BE49-F238E27FC236}">
                <a16:creationId xmlns:a16="http://schemas.microsoft.com/office/drawing/2014/main" id="{19B6CED5-B63F-1B1B-7C4C-605A003FA777}"/>
              </a:ext>
            </a:extLst>
          </p:cNvPr>
          <p:cNvSpPr/>
          <p:nvPr/>
        </p:nvSpPr>
        <p:spPr>
          <a:xfrm>
            <a:off x="8382000" y="1946811"/>
            <a:ext cx="7112000" cy="124273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92536CEC-B4CC-3126-6453-574BEB6C492A}"/>
              </a:ext>
            </a:extLst>
          </p:cNvPr>
          <p:cNvSpPr/>
          <p:nvPr/>
        </p:nvSpPr>
        <p:spPr>
          <a:xfrm>
            <a:off x="8686800" y="2251612"/>
            <a:ext cx="457200" cy="559228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91440" y="28575"/>
                </a:moveTo>
                <a:cubicBezTo>
                  <a:pt x="66223" y="28575"/>
                  <a:pt x="45720" y="54203"/>
                  <a:pt x="45720" y="85725"/>
                </a:cubicBezTo>
                <a:lnTo>
                  <a:pt x="45720" y="300038"/>
                </a:lnTo>
                <a:lnTo>
                  <a:pt x="91440" y="300038"/>
                </a:lnTo>
                <a:lnTo>
                  <a:pt x="91440" y="85725"/>
                </a:lnTo>
                <a:lnTo>
                  <a:pt x="365760" y="85725"/>
                </a:lnTo>
                <a:lnTo>
                  <a:pt x="365760" y="300038"/>
                </a:lnTo>
                <a:lnTo>
                  <a:pt x="411480" y="300038"/>
                </a:lnTo>
                <a:lnTo>
                  <a:pt x="411480" y="85725"/>
                </a:lnTo>
                <a:cubicBezTo>
                  <a:pt x="411480" y="54203"/>
                  <a:pt x="390977" y="28575"/>
                  <a:pt x="365760" y="28575"/>
                </a:cubicBezTo>
                <a:lnTo>
                  <a:pt x="91440" y="28575"/>
                </a:lnTo>
                <a:close/>
                <a:moveTo>
                  <a:pt x="13716" y="342900"/>
                </a:moveTo>
                <a:cubicBezTo>
                  <a:pt x="6144" y="342900"/>
                  <a:pt x="0" y="350580"/>
                  <a:pt x="0" y="360045"/>
                </a:cubicBezTo>
                <a:cubicBezTo>
                  <a:pt x="0" y="397907"/>
                  <a:pt x="24575" y="428625"/>
                  <a:pt x="54864" y="428625"/>
                </a:cubicBezTo>
                <a:lnTo>
                  <a:pt x="402336" y="428625"/>
                </a:lnTo>
                <a:cubicBezTo>
                  <a:pt x="432625" y="428625"/>
                  <a:pt x="457200" y="397907"/>
                  <a:pt x="457200" y="360045"/>
                </a:cubicBezTo>
                <a:cubicBezTo>
                  <a:pt x="457200" y="350580"/>
                  <a:pt x="451056" y="342900"/>
                  <a:pt x="443484" y="342900"/>
                </a:cubicBezTo>
                <a:lnTo>
                  <a:pt x="13716" y="342900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81731118-DBCC-4482-AE59-97A88AA14739}"/>
              </a:ext>
            </a:extLst>
          </p:cNvPr>
          <p:cNvSpPr/>
          <p:nvPr/>
        </p:nvSpPr>
        <p:spPr>
          <a:xfrm>
            <a:off x="9296400" y="2251612"/>
            <a:ext cx="5892800" cy="559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Test Conditions</a:t>
            </a:r>
            <a:endParaRPr lang="en-US" sz="2400" dirty="0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1B20A92A-E685-5623-C95F-5BBBB7A06BB0}"/>
              </a:ext>
            </a:extLst>
          </p:cNvPr>
          <p:cNvSpPr/>
          <p:nvPr/>
        </p:nvSpPr>
        <p:spPr>
          <a:xfrm>
            <a:off x="8686800" y="2912012"/>
            <a:ext cx="6502400" cy="44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20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Model: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 Llama 3.1 8B (FP8)</a:t>
            </a:r>
            <a:endParaRPr lang="en-US" sz="2000" dirty="0"/>
          </a:p>
          <a:p>
            <a:pPr algn="l">
              <a:lnSpc>
                <a:spcPct val="170000"/>
              </a:lnSpc>
            </a:pPr>
            <a:r>
              <a:rPr lang="en-US" sz="20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Concurrency: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 1, 10, 50, 100 concurrent requests</a:t>
            </a:r>
            <a:endParaRPr lang="en-US" sz="2000" dirty="0"/>
          </a:p>
          <a:p>
            <a:pPr algn="l">
              <a:lnSpc>
                <a:spcPct val="170000"/>
              </a:lnSpc>
            </a:pPr>
            <a:r>
              <a:rPr lang="en-US" sz="20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Metrics: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 TTFT latency (p50, p95), sustained throughput (</a:t>
            </a:r>
            <a:r>
              <a:rPr lang="en-US" sz="2000" dirty="0" err="1">
                <a:latin typeface="Liter" pitchFamily="34" charset="0"/>
                <a:ea typeface="Liter" pitchFamily="34" charset="-122"/>
                <a:cs typeface="Liter" pitchFamily="34" charset="-120"/>
              </a:rPr>
              <a:t>tok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/sec)</a:t>
            </a:r>
            <a:endParaRPr lang="en-US" sz="2000" dirty="0"/>
          </a:p>
          <a:p>
            <a:pPr algn="l">
              <a:lnSpc>
                <a:spcPct val="170000"/>
              </a:lnSpc>
            </a:pPr>
            <a:r>
              <a:rPr lang="en-US" sz="20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Engines: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2000" dirty="0" err="1"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, </a:t>
            </a:r>
            <a:r>
              <a:rPr lang="en-US" sz="2000" dirty="0" err="1">
                <a:latin typeface="Liter" pitchFamily="34" charset="0"/>
                <a:ea typeface="Liter" pitchFamily="34" charset="-122"/>
                <a:cs typeface="Liter" pitchFamily="34" charset="-120"/>
              </a:rPr>
              <a:t>TensorRT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-LLM, Modular MAX (HPC); </a:t>
            </a:r>
            <a:r>
              <a:rPr lang="en-US" sz="2000" dirty="0" err="1"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r>
              <a:rPr lang="en-US" sz="2000" dirty="0"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endParaRPr lang="en-US" sz="2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DB4AD1-97EC-E70C-4055-A9CCC59E9024}"/>
              </a:ext>
            </a:extLst>
          </p:cNvPr>
          <p:cNvSpPr txBox="1"/>
          <p:nvPr/>
        </p:nvSpPr>
        <p:spPr>
          <a:xfrm>
            <a:off x="8159262" y="152243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DE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5400" y="25400"/>
                </a:moveTo>
                <a:cubicBezTo>
                  <a:pt x="39449" y="25400"/>
                  <a:pt x="50800" y="36751"/>
                  <a:pt x="50800" y="50800"/>
                </a:cubicBezTo>
                <a:lnTo>
                  <a:pt x="50800" y="317500"/>
                </a:lnTo>
                <a:cubicBezTo>
                  <a:pt x="50800" y="324485"/>
                  <a:pt x="56515" y="330200"/>
                  <a:pt x="63500" y="330200"/>
                </a:cubicBezTo>
                <a:lnTo>
                  <a:pt x="381000" y="330200"/>
                </a:lnTo>
                <a:cubicBezTo>
                  <a:pt x="395049" y="330200"/>
                  <a:pt x="406400" y="341551"/>
                  <a:pt x="406400" y="355600"/>
                </a:cubicBezTo>
                <a:cubicBezTo>
                  <a:pt x="406400" y="369649"/>
                  <a:pt x="395049" y="381000"/>
                  <a:pt x="381000" y="381000"/>
                </a:cubicBezTo>
                <a:lnTo>
                  <a:pt x="63500" y="381000"/>
                </a:lnTo>
                <a:cubicBezTo>
                  <a:pt x="28416" y="381000"/>
                  <a:pt x="0" y="352584"/>
                  <a:pt x="0" y="317500"/>
                </a:cubicBezTo>
                <a:lnTo>
                  <a:pt x="0" y="50800"/>
                </a:lnTo>
                <a:cubicBezTo>
                  <a:pt x="0" y="36751"/>
                  <a:pt x="11351" y="25400"/>
                  <a:pt x="25400" y="25400"/>
                </a:cubicBezTo>
                <a:close/>
                <a:moveTo>
                  <a:pt x="114300" y="177800"/>
                </a:moveTo>
                <a:cubicBezTo>
                  <a:pt x="128349" y="177800"/>
                  <a:pt x="139700" y="189151"/>
                  <a:pt x="139700" y="203200"/>
                </a:cubicBezTo>
                <a:lnTo>
                  <a:pt x="139700" y="254000"/>
                </a:lnTo>
                <a:cubicBezTo>
                  <a:pt x="139700" y="268049"/>
                  <a:pt x="128349" y="279400"/>
                  <a:pt x="114300" y="279400"/>
                </a:cubicBezTo>
                <a:cubicBezTo>
                  <a:pt x="100251" y="279400"/>
                  <a:pt x="88900" y="268049"/>
                  <a:pt x="88900" y="254000"/>
                </a:cubicBezTo>
                <a:lnTo>
                  <a:pt x="88900" y="203200"/>
                </a:lnTo>
                <a:cubicBezTo>
                  <a:pt x="88900" y="189151"/>
                  <a:pt x="100251" y="177800"/>
                  <a:pt x="114300" y="177800"/>
                </a:cubicBezTo>
                <a:close/>
                <a:moveTo>
                  <a:pt x="228600" y="127000"/>
                </a:moveTo>
                <a:lnTo>
                  <a:pt x="228600" y="254000"/>
                </a:lnTo>
                <a:cubicBezTo>
                  <a:pt x="228600" y="268049"/>
                  <a:pt x="217249" y="279400"/>
                  <a:pt x="203200" y="279400"/>
                </a:cubicBezTo>
                <a:cubicBezTo>
                  <a:pt x="189151" y="279400"/>
                  <a:pt x="177800" y="268049"/>
                  <a:pt x="177800" y="254000"/>
                </a:cubicBezTo>
                <a:lnTo>
                  <a:pt x="177800" y="127000"/>
                </a:lnTo>
                <a:cubicBezTo>
                  <a:pt x="177800" y="112951"/>
                  <a:pt x="189151" y="101600"/>
                  <a:pt x="203200" y="101600"/>
                </a:cubicBezTo>
                <a:cubicBezTo>
                  <a:pt x="217249" y="101600"/>
                  <a:pt x="228600" y="112951"/>
                  <a:pt x="228600" y="127000"/>
                </a:cubicBezTo>
                <a:close/>
                <a:moveTo>
                  <a:pt x="292100" y="152400"/>
                </a:moveTo>
                <a:cubicBezTo>
                  <a:pt x="306149" y="152400"/>
                  <a:pt x="317500" y="163751"/>
                  <a:pt x="317500" y="177800"/>
                </a:cubicBezTo>
                <a:lnTo>
                  <a:pt x="317500" y="254000"/>
                </a:lnTo>
                <a:cubicBezTo>
                  <a:pt x="317500" y="268049"/>
                  <a:pt x="306149" y="279400"/>
                  <a:pt x="292100" y="279400"/>
                </a:cubicBezTo>
                <a:cubicBezTo>
                  <a:pt x="278051" y="279400"/>
                  <a:pt x="266700" y="268049"/>
                  <a:pt x="266700" y="254000"/>
                </a:cubicBezTo>
                <a:lnTo>
                  <a:pt x="266700" y="177800"/>
                </a:lnTo>
                <a:cubicBezTo>
                  <a:pt x="266700" y="163751"/>
                  <a:pt x="278051" y="152400"/>
                  <a:pt x="292100" y="152400"/>
                </a:cubicBezTo>
                <a:close/>
                <a:moveTo>
                  <a:pt x="406400" y="76200"/>
                </a:moveTo>
                <a:lnTo>
                  <a:pt x="406400" y="254000"/>
                </a:lnTo>
                <a:cubicBezTo>
                  <a:pt x="406400" y="268049"/>
                  <a:pt x="395049" y="279400"/>
                  <a:pt x="381000" y="279400"/>
                </a:cubicBezTo>
                <a:cubicBezTo>
                  <a:pt x="366951" y="279400"/>
                  <a:pt x="355600" y="268049"/>
                  <a:pt x="355600" y="254000"/>
                </a:cubicBezTo>
                <a:lnTo>
                  <a:pt x="355600" y="76200"/>
                </a:lnTo>
                <a:cubicBezTo>
                  <a:pt x="355600" y="62151"/>
                  <a:pt x="366951" y="50800"/>
                  <a:pt x="381000" y="50800"/>
                </a:cubicBezTo>
                <a:cubicBezTo>
                  <a:pt x="395049" y="50800"/>
                  <a:pt x="406400" y="62151"/>
                  <a:pt x="406400" y="762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 Results — TTFT &amp; Throughput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 — Benchmark Study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62000" y="1016000"/>
            <a:ext cx="254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40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762000" y="1651000"/>
          <a:ext cx="73660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1"/>
          <p:cNvGraphicFramePr/>
          <p:nvPr/>
        </p:nvGraphicFramePr>
        <p:xfrm>
          <a:off x="8382000" y="1651000"/>
          <a:ext cx="71120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Shape 7"/>
          <p:cNvSpPr/>
          <p:nvPr/>
        </p:nvSpPr>
        <p:spPr>
          <a:xfrm>
            <a:off x="762000" y="5918200"/>
            <a:ext cx="4826000" cy="13716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12" name="Text 8"/>
          <p:cNvSpPr/>
          <p:nvPr/>
        </p:nvSpPr>
        <p:spPr>
          <a:xfrm>
            <a:off x="965200" y="6019800"/>
            <a:ext cx="44196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15-18%</a:t>
            </a:r>
            <a:endParaRPr lang="en-US" sz="2800" dirty="0"/>
          </a:p>
        </p:txBody>
      </p:sp>
      <p:sp>
        <p:nvSpPr>
          <p:cNvPr id="13" name="Text 9"/>
          <p:cNvSpPr/>
          <p:nvPr/>
        </p:nvSpPr>
        <p:spPr>
          <a:xfrm>
            <a:off x="965200" y="6477000"/>
            <a:ext cx="4419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Throughput improvement of MAX over vLLM at 50 concurrent requests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842000" y="5918200"/>
            <a:ext cx="4826000" cy="13716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15" name="Text 11"/>
          <p:cNvSpPr/>
          <p:nvPr/>
        </p:nvSpPr>
        <p:spPr>
          <a:xfrm>
            <a:off x="6045200" y="6019800"/>
            <a:ext cx="44196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8% gap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6045200" y="6477000"/>
            <a:ext cx="4419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Variance at low load — differences only emerge under massive concurrency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10922000" y="5918200"/>
            <a:ext cx="4572000" cy="13716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18" name="Text 14"/>
          <p:cNvSpPr/>
          <p:nvPr/>
        </p:nvSpPr>
        <p:spPr>
          <a:xfrm>
            <a:off x="11125200" y="6019800"/>
            <a:ext cx="41656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1,280 ms</a:t>
            </a:r>
            <a:endParaRPr lang="en-US" sz="2800" dirty="0"/>
          </a:p>
        </p:txBody>
      </p:sp>
      <p:sp>
        <p:nvSpPr>
          <p:cNvPr id="19" name="Text 15"/>
          <p:cNvSpPr/>
          <p:nvPr/>
        </p:nvSpPr>
        <p:spPr>
          <a:xfrm>
            <a:off x="11125200" y="6477000"/>
            <a:ext cx="4165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 p95 TTFT at 100 req — outperforms vLLM's 1,450 ms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07B53D87-36C5-F158-F61F-EE4C66754828}"/>
              </a:ext>
            </a:extLst>
          </p:cNvPr>
          <p:cNvSpPr/>
          <p:nvPr/>
        </p:nvSpPr>
        <p:spPr>
          <a:xfrm>
            <a:off x="762000" y="7289800"/>
            <a:ext cx="14732000" cy="127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1B4D016C-1355-4C73-8E41-3FBA32A5A69F}"/>
              </a:ext>
            </a:extLst>
          </p:cNvPr>
          <p:cNvSpPr/>
          <p:nvPr/>
        </p:nvSpPr>
        <p:spPr>
          <a:xfrm>
            <a:off x="889000" y="7594600"/>
            <a:ext cx="1422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Qwen 3 32B / Llama 3 70B: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Memory-bandwidth bound — vLLM's 71 GB VRAM profile allows higher batching ceilings</a:t>
            </a:r>
            <a:endParaRPr lang="en-US" sz="1700" dirty="0"/>
          </a:p>
          <a:p>
            <a:pPr algn="l">
              <a:lnSpc>
                <a:spcPct val="160000"/>
              </a:lnSpc>
            </a:pP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DeepSeek MoE: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TRT's Expert Parallelism dominates | </a:t>
            </a:r>
            <a:r>
              <a:rPr lang="en-US" sz="17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Mistral 7B (Edge):</a:t>
            </a:r>
            <a:r>
              <a:rPr lang="en-US" sz="17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llama.cpp with GGUF 4-bit outperforms on CPU fallback</a:t>
            </a:r>
            <a:endParaRPr lang="en-US" sz="17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BC4094-799C-9666-6A25-8F7CF9E85305}"/>
              </a:ext>
            </a:extLst>
          </p:cNvPr>
          <p:cNvSpPr txBox="1"/>
          <p:nvPr/>
        </p:nvSpPr>
        <p:spPr>
          <a:xfrm>
            <a:off x="829603" y="7291727"/>
            <a:ext cx="8131126" cy="402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Extrapolated Behavior for Larger Models</a:t>
            </a:r>
            <a:endParaRPr lang="en-US" sz="18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Clusters, Production Deployments, and Cost Modeling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Deployment &amp; Cost Analysis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Real-world operational considerations from Slurm clusters to Kubernetes production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Security vulnerabilities in 2025 remind us: distributed AI infrastructure is a critical attack surface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64097" y="167084"/>
                </a:moveTo>
                <a:cubicBezTo>
                  <a:pt x="271844" y="164465"/>
                  <a:pt x="279972" y="169069"/>
                  <a:pt x="283464" y="178038"/>
                </a:cubicBezTo>
                <a:lnTo>
                  <a:pt x="295275" y="207883"/>
                </a:lnTo>
                <a:cubicBezTo>
                  <a:pt x="301816" y="208994"/>
                  <a:pt x="308229" y="211217"/>
                  <a:pt x="314262" y="214313"/>
                </a:cubicBezTo>
                <a:lnTo>
                  <a:pt x="336487" y="195818"/>
                </a:lnTo>
                <a:cubicBezTo>
                  <a:pt x="343154" y="190262"/>
                  <a:pt x="351981" y="191373"/>
                  <a:pt x="357632" y="198438"/>
                </a:cubicBezTo>
                <a:lnTo>
                  <a:pt x="369824" y="213678"/>
                </a:lnTo>
                <a:cubicBezTo>
                  <a:pt x="375475" y="220742"/>
                  <a:pt x="376365" y="231854"/>
                  <a:pt x="371919" y="240109"/>
                </a:cubicBezTo>
                <a:lnTo>
                  <a:pt x="357124" y="267811"/>
                </a:lnTo>
                <a:cubicBezTo>
                  <a:pt x="358331" y="271542"/>
                  <a:pt x="359410" y="275431"/>
                  <a:pt x="360299" y="279479"/>
                </a:cubicBezTo>
                <a:cubicBezTo>
                  <a:pt x="361188" y="283528"/>
                  <a:pt x="361759" y="287496"/>
                  <a:pt x="362204" y="291544"/>
                </a:cubicBezTo>
                <a:lnTo>
                  <a:pt x="386144" y="306308"/>
                </a:lnTo>
                <a:cubicBezTo>
                  <a:pt x="393319" y="310753"/>
                  <a:pt x="397002" y="320913"/>
                  <a:pt x="394907" y="330518"/>
                </a:cubicBezTo>
                <a:lnTo>
                  <a:pt x="390462" y="351314"/>
                </a:lnTo>
                <a:cubicBezTo>
                  <a:pt x="388366" y="360918"/>
                  <a:pt x="381190" y="367427"/>
                  <a:pt x="373190" y="366792"/>
                </a:cubicBezTo>
                <a:lnTo>
                  <a:pt x="346519" y="364649"/>
                </a:lnTo>
                <a:cubicBezTo>
                  <a:pt x="342519" y="371078"/>
                  <a:pt x="337884" y="377031"/>
                  <a:pt x="332613" y="382111"/>
                </a:cubicBezTo>
                <a:lnTo>
                  <a:pt x="334328" y="415369"/>
                </a:lnTo>
                <a:cubicBezTo>
                  <a:pt x="334835" y="425371"/>
                  <a:pt x="329629" y="434419"/>
                  <a:pt x="321945" y="436959"/>
                </a:cubicBezTo>
                <a:lnTo>
                  <a:pt x="305308" y="442516"/>
                </a:lnTo>
                <a:cubicBezTo>
                  <a:pt x="297561" y="445135"/>
                  <a:pt x="289497" y="440531"/>
                  <a:pt x="285941" y="431562"/>
                </a:cubicBezTo>
                <a:lnTo>
                  <a:pt x="274130" y="401717"/>
                </a:lnTo>
                <a:cubicBezTo>
                  <a:pt x="267589" y="400606"/>
                  <a:pt x="261176" y="398383"/>
                  <a:pt x="255143" y="395288"/>
                </a:cubicBezTo>
                <a:lnTo>
                  <a:pt x="232918" y="413782"/>
                </a:lnTo>
                <a:cubicBezTo>
                  <a:pt x="226251" y="419338"/>
                  <a:pt x="217424" y="418227"/>
                  <a:pt x="211773" y="411163"/>
                </a:cubicBezTo>
                <a:lnTo>
                  <a:pt x="199581" y="395923"/>
                </a:lnTo>
                <a:cubicBezTo>
                  <a:pt x="193929" y="388858"/>
                  <a:pt x="193040" y="377825"/>
                  <a:pt x="197485" y="369491"/>
                </a:cubicBezTo>
                <a:lnTo>
                  <a:pt x="212281" y="341709"/>
                </a:lnTo>
                <a:cubicBezTo>
                  <a:pt x="211074" y="337979"/>
                  <a:pt x="209994" y="334089"/>
                  <a:pt x="209106" y="330041"/>
                </a:cubicBezTo>
                <a:cubicBezTo>
                  <a:pt x="208217" y="325993"/>
                  <a:pt x="207645" y="321945"/>
                  <a:pt x="207201" y="317976"/>
                </a:cubicBezTo>
                <a:lnTo>
                  <a:pt x="183261" y="303213"/>
                </a:lnTo>
                <a:cubicBezTo>
                  <a:pt x="176086" y="298768"/>
                  <a:pt x="172466" y="288608"/>
                  <a:pt x="174498" y="279003"/>
                </a:cubicBezTo>
                <a:lnTo>
                  <a:pt x="178943" y="258207"/>
                </a:lnTo>
                <a:cubicBezTo>
                  <a:pt x="181039" y="248602"/>
                  <a:pt x="188214" y="242094"/>
                  <a:pt x="196215" y="242729"/>
                </a:cubicBezTo>
                <a:lnTo>
                  <a:pt x="222822" y="244872"/>
                </a:lnTo>
                <a:cubicBezTo>
                  <a:pt x="226822" y="238442"/>
                  <a:pt x="231458" y="232489"/>
                  <a:pt x="236728" y="227409"/>
                </a:cubicBezTo>
                <a:lnTo>
                  <a:pt x="235014" y="194231"/>
                </a:lnTo>
                <a:cubicBezTo>
                  <a:pt x="234506" y="184229"/>
                  <a:pt x="239712" y="175181"/>
                  <a:pt x="247396" y="172641"/>
                </a:cubicBezTo>
                <a:lnTo>
                  <a:pt x="264033" y="167084"/>
                </a:lnTo>
                <a:close/>
                <a:moveTo>
                  <a:pt x="284734" y="269875"/>
                </a:moveTo>
                <a:cubicBezTo>
                  <a:pt x="269313" y="269897"/>
                  <a:pt x="256808" y="285564"/>
                  <a:pt x="256826" y="304840"/>
                </a:cubicBezTo>
                <a:cubicBezTo>
                  <a:pt x="256843" y="324115"/>
                  <a:pt x="269377" y="339747"/>
                  <a:pt x="284798" y="339725"/>
                </a:cubicBezTo>
                <a:cubicBezTo>
                  <a:pt x="300218" y="339703"/>
                  <a:pt x="312723" y="324036"/>
                  <a:pt x="312706" y="304760"/>
                </a:cubicBezTo>
                <a:cubicBezTo>
                  <a:pt x="312688" y="285485"/>
                  <a:pt x="300155" y="269853"/>
                  <a:pt x="284734" y="269875"/>
                </a:cubicBezTo>
                <a:close/>
                <a:moveTo>
                  <a:pt x="142812" y="-36116"/>
                </a:moveTo>
                <a:lnTo>
                  <a:pt x="159449" y="-30559"/>
                </a:lnTo>
                <a:cubicBezTo>
                  <a:pt x="167132" y="-27940"/>
                  <a:pt x="172339" y="-18891"/>
                  <a:pt x="171831" y="-8969"/>
                </a:cubicBezTo>
                <a:lnTo>
                  <a:pt x="170117" y="24209"/>
                </a:lnTo>
                <a:cubicBezTo>
                  <a:pt x="175387" y="29289"/>
                  <a:pt x="180023" y="35163"/>
                  <a:pt x="184023" y="41672"/>
                </a:cubicBezTo>
                <a:lnTo>
                  <a:pt x="210693" y="39529"/>
                </a:lnTo>
                <a:cubicBezTo>
                  <a:pt x="218631" y="38894"/>
                  <a:pt x="225869" y="45403"/>
                  <a:pt x="227965" y="55007"/>
                </a:cubicBezTo>
                <a:lnTo>
                  <a:pt x="232410" y="75803"/>
                </a:lnTo>
                <a:cubicBezTo>
                  <a:pt x="234442" y="85408"/>
                  <a:pt x="230823" y="95568"/>
                  <a:pt x="223647" y="100013"/>
                </a:cubicBezTo>
                <a:lnTo>
                  <a:pt x="199708" y="114776"/>
                </a:lnTo>
                <a:cubicBezTo>
                  <a:pt x="199263" y="118824"/>
                  <a:pt x="198628" y="122873"/>
                  <a:pt x="197803" y="126841"/>
                </a:cubicBezTo>
                <a:cubicBezTo>
                  <a:pt x="196977" y="130810"/>
                  <a:pt x="195834" y="134779"/>
                  <a:pt x="194628" y="138509"/>
                </a:cubicBezTo>
                <a:lnTo>
                  <a:pt x="209423" y="166291"/>
                </a:lnTo>
                <a:cubicBezTo>
                  <a:pt x="213868" y="174625"/>
                  <a:pt x="212979" y="185658"/>
                  <a:pt x="207328" y="192722"/>
                </a:cubicBezTo>
                <a:lnTo>
                  <a:pt x="195136" y="207963"/>
                </a:lnTo>
                <a:cubicBezTo>
                  <a:pt x="189484" y="215027"/>
                  <a:pt x="180658" y="216138"/>
                  <a:pt x="173990" y="210582"/>
                </a:cubicBezTo>
                <a:lnTo>
                  <a:pt x="151765" y="192088"/>
                </a:lnTo>
                <a:cubicBezTo>
                  <a:pt x="145733" y="195183"/>
                  <a:pt x="139319" y="197406"/>
                  <a:pt x="132779" y="198517"/>
                </a:cubicBezTo>
                <a:lnTo>
                  <a:pt x="120968" y="228362"/>
                </a:lnTo>
                <a:cubicBezTo>
                  <a:pt x="117412" y="237331"/>
                  <a:pt x="109283" y="241856"/>
                  <a:pt x="101600" y="239316"/>
                </a:cubicBezTo>
                <a:lnTo>
                  <a:pt x="84963" y="233759"/>
                </a:lnTo>
                <a:cubicBezTo>
                  <a:pt x="77216" y="231140"/>
                  <a:pt x="72073" y="222091"/>
                  <a:pt x="72581" y="212169"/>
                </a:cubicBezTo>
                <a:lnTo>
                  <a:pt x="74295" y="178911"/>
                </a:lnTo>
                <a:cubicBezTo>
                  <a:pt x="69025" y="173831"/>
                  <a:pt x="64389" y="167958"/>
                  <a:pt x="60389" y="161449"/>
                </a:cubicBezTo>
                <a:lnTo>
                  <a:pt x="33719" y="163592"/>
                </a:lnTo>
                <a:cubicBezTo>
                  <a:pt x="25781" y="164227"/>
                  <a:pt x="18542" y="157718"/>
                  <a:pt x="16447" y="148114"/>
                </a:cubicBezTo>
                <a:lnTo>
                  <a:pt x="12002" y="127318"/>
                </a:lnTo>
                <a:cubicBezTo>
                  <a:pt x="9970" y="117713"/>
                  <a:pt x="13589" y="107553"/>
                  <a:pt x="20765" y="103108"/>
                </a:cubicBezTo>
                <a:lnTo>
                  <a:pt x="44704" y="88344"/>
                </a:lnTo>
                <a:cubicBezTo>
                  <a:pt x="45149" y="84296"/>
                  <a:pt x="45784" y="80328"/>
                  <a:pt x="46609" y="76279"/>
                </a:cubicBezTo>
                <a:cubicBezTo>
                  <a:pt x="47498" y="72231"/>
                  <a:pt x="48514" y="68342"/>
                  <a:pt x="49784" y="64611"/>
                </a:cubicBezTo>
                <a:lnTo>
                  <a:pt x="34989" y="36909"/>
                </a:lnTo>
                <a:cubicBezTo>
                  <a:pt x="30544" y="28575"/>
                  <a:pt x="31433" y="17542"/>
                  <a:pt x="37084" y="10478"/>
                </a:cubicBezTo>
                <a:lnTo>
                  <a:pt x="49276" y="-4762"/>
                </a:lnTo>
                <a:cubicBezTo>
                  <a:pt x="54928" y="-11827"/>
                  <a:pt x="63754" y="-12938"/>
                  <a:pt x="70422" y="-7382"/>
                </a:cubicBezTo>
                <a:lnTo>
                  <a:pt x="92646" y="11113"/>
                </a:lnTo>
                <a:cubicBezTo>
                  <a:pt x="98679" y="8017"/>
                  <a:pt x="105092" y="5794"/>
                  <a:pt x="111633" y="4683"/>
                </a:cubicBezTo>
                <a:lnTo>
                  <a:pt x="123444" y="-25162"/>
                </a:lnTo>
                <a:cubicBezTo>
                  <a:pt x="127000" y="-34131"/>
                  <a:pt x="135065" y="-38656"/>
                  <a:pt x="142812" y="-36116"/>
                </a:cubicBezTo>
                <a:close/>
                <a:moveTo>
                  <a:pt x="122174" y="66675"/>
                </a:moveTo>
                <a:cubicBezTo>
                  <a:pt x="106753" y="66675"/>
                  <a:pt x="94234" y="82324"/>
                  <a:pt x="94234" y="101600"/>
                </a:cubicBezTo>
                <a:cubicBezTo>
                  <a:pt x="94234" y="120876"/>
                  <a:pt x="106753" y="136525"/>
                  <a:pt x="122174" y="136525"/>
                </a:cubicBezTo>
                <a:cubicBezTo>
                  <a:pt x="137595" y="136525"/>
                  <a:pt x="150114" y="120876"/>
                  <a:pt x="150114" y="101600"/>
                </a:cubicBezTo>
                <a:cubicBezTo>
                  <a:pt x="150114" y="82324"/>
                  <a:pt x="137595" y="66675"/>
                  <a:pt x="122174" y="666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&amp; Production Deployment Realities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07 — Deployment &amp; Cost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62000" y="1066800"/>
            <a:ext cx="711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Installation Complexity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2000" y="1473200"/>
            <a:ext cx="711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9" name="Text 7"/>
          <p:cNvSpPr/>
          <p:nvPr/>
        </p:nvSpPr>
        <p:spPr>
          <a:xfrm>
            <a:off x="762000" y="1600200"/>
            <a:ext cx="7112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pip install vllm — straightforward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make LLAMA_CUDA=1 — zero deps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Compile for SM90, NGC containers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Pre-packaged image, 8-min cold start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Apptainer: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vLLM/llama.cpp flawless; MAX/TRT need --nv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82000" y="1066800"/>
            <a:ext cx="711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Kubernetes &amp; Monitoring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82000" y="1473200"/>
            <a:ext cx="711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12" name="Text 10"/>
          <p:cNvSpPr/>
          <p:nvPr/>
        </p:nvSpPr>
        <p:spPr>
          <a:xfrm>
            <a:off x="8382000" y="1600200"/>
            <a:ext cx="7112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KubeRay, Prometheus, HPA — supreme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TRT-LLM: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NVIDIA Triton Inference Server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OpenAI-compatible API, trailing K8s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Not designed for K8s orchestration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Slurm: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TRT's MPI backend outperforms vLLM's Ray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2000" y="4572000"/>
            <a:ext cx="711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Security Vulnerabilities (2025)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2000" y="4978400"/>
            <a:ext cx="1473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15" name="Shape 13"/>
          <p:cNvSpPr/>
          <p:nvPr/>
        </p:nvSpPr>
        <p:spPr>
          <a:xfrm>
            <a:off x="762000" y="5181600"/>
            <a:ext cx="4699000" cy="1778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62000" y="5181600"/>
            <a:ext cx="4699000" cy="508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5384800"/>
            <a:ext cx="4191000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RCE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CVE-2025-30165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Unsafe serialization → remote code execution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Patched in V1 engine defaults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715000" y="5181600"/>
            <a:ext cx="4699000" cy="1778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15000" y="5181600"/>
            <a:ext cx="4699000" cy="508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0" name="Text 18"/>
          <p:cNvSpPr/>
          <p:nvPr/>
        </p:nvSpPr>
        <p:spPr>
          <a:xfrm>
            <a:off x="5969000" y="5384800"/>
            <a:ext cx="4191000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 ZeroMQ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CVE-2025-23254 (CVSS 9.3)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Unprotected sockets → data interception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Patched with HMAC validation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668000" y="5181600"/>
            <a:ext cx="4826000" cy="1778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668000" y="5181600"/>
            <a:ext cx="4826000" cy="50800"/>
          </a:xfrm>
          <a:prstGeom prst="rect">
            <a:avLst/>
          </a:prstGeom>
          <a:solidFill>
            <a:srgbClr val="6A9BC7"/>
          </a:solidFill>
          <a:ln/>
        </p:spPr>
      </p:sp>
      <p:sp>
        <p:nvSpPr>
          <p:cNvPr id="23" name="Text 21"/>
          <p:cNvSpPr/>
          <p:nvPr/>
        </p:nvSpPr>
        <p:spPr>
          <a:xfrm>
            <a:off x="10922000" y="5384800"/>
            <a:ext cx="4318000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Pickle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CVE-2025-60455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Vulnerable pickle serialization</a:t>
            </a:r>
            <a:endParaRPr lang="en-US" sz="1400" dirty="0"/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Replaced with secure msgpack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62000" y="7213600"/>
            <a:ext cx="14732000" cy="1016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25" name="Text 23"/>
          <p:cNvSpPr/>
          <p:nvPr/>
        </p:nvSpPr>
        <p:spPr>
          <a:xfrm>
            <a:off x="1016000" y="7340600"/>
            <a:ext cx="142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Takeaway: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All engines face distributed communication risks. TensorRT-LLM is most "enterprise-hardened" via NVIDIA ecosystem, but no engine is immune to protocol-level vulnerabilities.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76200"/>
                </a:moveTo>
                <a:lnTo>
                  <a:pt x="101600" y="63500"/>
                </a:lnTo>
                <a:cubicBezTo>
                  <a:pt x="101600" y="28416"/>
                  <a:pt x="169863" y="0"/>
                  <a:pt x="254000" y="0"/>
                </a:cubicBezTo>
                <a:cubicBezTo>
                  <a:pt x="338138" y="0"/>
                  <a:pt x="406400" y="28416"/>
                  <a:pt x="406400" y="63500"/>
                </a:cubicBezTo>
                <a:lnTo>
                  <a:pt x="406400" y="76200"/>
                </a:lnTo>
                <a:cubicBezTo>
                  <a:pt x="406400" y="100489"/>
                  <a:pt x="373618" y="121603"/>
                  <a:pt x="325438" y="132318"/>
                </a:cubicBezTo>
                <a:cubicBezTo>
                  <a:pt x="323533" y="130096"/>
                  <a:pt x="321548" y="127953"/>
                  <a:pt x="319564" y="125968"/>
                </a:cubicBezTo>
                <a:cubicBezTo>
                  <a:pt x="307261" y="113824"/>
                  <a:pt x="291386" y="104616"/>
                  <a:pt x="274796" y="97790"/>
                </a:cubicBezTo>
                <a:cubicBezTo>
                  <a:pt x="241538" y="83899"/>
                  <a:pt x="198199" y="76279"/>
                  <a:pt x="152400" y="76279"/>
                </a:cubicBezTo>
                <a:cubicBezTo>
                  <a:pt x="135017" y="76279"/>
                  <a:pt x="118031" y="77391"/>
                  <a:pt x="101759" y="79534"/>
                </a:cubicBezTo>
                <a:cubicBezTo>
                  <a:pt x="101600" y="78502"/>
                  <a:pt x="101600" y="77391"/>
                  <a:pt x="101600" y="76279"/>
                </a:cubicBezTo>
                <a:close/>
                <a:moveTo>
                  <a:pt x="342900" y="280194"/>
                </a:moveTo>
                <a:lnTo>
                  <a:pt x="342900" y="243523"/>
                </a:lnTo>
                <a:cubicBezTo>
                  <a:pt x="354886" y="240427"/>
                  <a:pt x="366157" y="236776"/>
                  <a:pt x="376396" y="232489"/>
                </a:cubicBezTo>
                <a:cubicBezTo>
                  <a:pt x="386874" y="228124"/>
                  <a:pt x="397113" y="222806"/>
                  <a:pt x="406400" y="216376"/>
                </a:cubicBezTo>
                <a:lnTo>
                  <a:pt x="406400" y="228600"/>
                </a:lnTo>
                <a:cubicBezTo>
                  <a:pt x="406400" y="249873"/>
                  <a:pt x="381397" y="268684"/>
                  <a:pt x="342900" y="280194"/>
                </a:cubicBezTo>
                <a:close/>
                <a:moveTo>
                  <a:pt x="342900" y="203994"/>
                </a:moveTo>
                <a:lnTo>
                  <a:pt x="342900" y="177800"/>
                </a:lnTo>
                <a:cubicBezTo>
                  <a:pt x="342900" y="174228"/>
                  <a:pt x="342583" y="170815"/>
                  <a:pt x="342106" y="167481"/>
                </a:cubicBezTo>
                <a:cubicBezTo>
                  <a:pt x="354409" y="164386"/>
                  <a:pt x="365919" y="160655"/>
                  <a:pt x="376396" y="156210"/>
                </a:cubicBezTo>
                <a:cubicBezTo>
                  <a:pt x="386874" y="151765"/>
                  <a:pt x="397113" y="146526"/>
                  <a:pt x="406400" y="140097"/>
                </a:cubicBezTo>
                <a:lnTo>
                  <a:pt x="406400" y="152321"/>
                </a:lnTo>
                <a:cubicBezTo>
                  <a:pt x="406400" y="173593"/>
                  <a:pt x="381397" y="192405"/>
                  <a:pt x="342900" y="203914"/>
                </a:cubicBezTo>
                <a:close/>
                <a:moveTo>
                  <a:pt x="0" y="190500"/>
                </a:moveTo>
                <a:lnTo>
                  <a:pt x="0" y="177800"/>
                </a:lnTo>
                <a:cubicBezTo>
                  <a:pt x="0" y="142716"/>
                  <a:pt x="68263" y="114300"/>
                  <a:pt x="152400" y="114300"/>
                </a:cubicBezTo>
                <a:cubicBezTo>
                  <a:pt x="236538" y="114300"/>
                  <a:pt x="304800" y="142716"/>
                  <a:pt x="304800" y="177800"/>
                </a:cubicBezTo>
                <a:lnTo>
                  <a:pt x="304800" y="190500"/>
                </a:lnTo>
                <a:cubicBezTo>
                  <a:pt x="304800" y="225584"/>
                  <a:pt x="236538" y="254000"/>
                  <a:pt x="152400" y="254000"/>
                </a:cubicBezTo>
                <a:cubicBezTo>
                  <a:pt x="68263" y="254000"/>
                  <a:pt x="0" y="225584"/>
                  <a:pt x="0" y="190500"/>
                </a:cubicBezTo>
                <a:close/>
                <a:moveTo>
                  <a:pt x="304800" y="266700"/>
                </a:moveTo>
                <a:cubicBezTo>
                  <a:pt x="304800" y="301784"/>
                  <a:pt x="236538" y="330200"/>
                  <a:pt x="152400" y="330200"/>
                </a:cubicBezTo>
                <a:cubicBezTo>
                  <a:pt x="68263" y="330200"/>
                  <a:pt x="0" y="301784"/>
                  <a:pt x="0" y="266700"/>
                </a:cubicBezTo>
                <a:lnTo>
                  <a:pt x="0" y="254476"/>
                </a:lnTo>
                <a:cubicBezTo>
                  <a:pt x="9207" y="260906"/>
                  <a:pt x="19447" y="266144"/>
                  <a:pt x="30004" y="270589"/>
                </a:cubicBezTo>
                <a:cubicBezTo>
                  <a:pt x="63262" y="284480"/>
                  <a:pt x="106601" y="292100"/>
                  <a:pt x="152400" y="292100"/>
                </a:cubicBezTo>
                <a:cubicBezTo>
                  <a:pt x="198199" y="292100"/>
                  <a:pt x="241538" y="284401"/>
                  <a:pt x="274796" y="270589"/>
                </a:cubicBezTo>
                <a:cubicBezTo>
                  <a:pt x="285274" y="266224"/>
                  <a:pt x="295513" y="260906"/>
                  <a:pt x="304800" y="254476"/>
                </a:cubicBezTo>
                <a:lnTo>
                  <a:pt x="304800" y="266700"/>
                </a:lnTo>
                <a:close/>
                <a:moveTo>
                  <a:pt x="304800" y="330676"/>
                </a:moveTo>
                <a:lnTo>
                  <a:pt x="304800" y="342900"/>
                </a:lnTo>
                <a:cubicBezTo>
                  <a:pt x="304800" y="377984"/>
                  <a:pt x="236538" y="406400"/>
                  <a:pt x="152400" y="406400"/>
                </a:cubicBezTo>
                <a:cubicBezTo>
                  <a:pt x="68263" y="406400"/>
                  <a:pt x="0" y="377984"/>
                  <a:pt x="0" y="342900"/>
                </a:cubicBezTo>
                <a:lnTo>
                  <a:pt x="0" y="330676"/>
                </a:lnTo>
                <a:cubicBezTo>
                  <a:pt x="9207" y="337106"/>
                  <a:pt x="19447" y="342344"/>
                  <a:pt x="30004" y="346789"/>
                </a:cubicBezTo>
                <a:cubicBezTo>
                  <a:pt x="63262" y="360680"/>
                  <a:pt x="106601" y="368300"/>
                  <a:pt x="152400" y="368300"/>
                </a:cubicBezTo>
                <a:cubicBezTo>
                  <a:pt x="198199" y="368300"/>
                  <a:pt x="241538" y="360601"/>
                  <a:pt x="274796" y="346789"/>
                </a:cubicBezTo>
                <a:cubicBezTo>
                  <a:pt x="285274" y="342424"/>
                  <a:pt x="295513" y="337106"/>
                  <a:pt x="304800" y="33067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Cost Efficiency — Tokens Per Dollar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07 — Deployment &amp; Cost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3607879433"/>
              </p:ext>
            </p:extLst>
          </p:nvPr>
        </p:nvGraphicFramePr>
        <p:xfrm>
          <a:off x="762000" y="1066800"/>
          <a:ext cx="8128000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762000" y="6146800"/>
            <a:ext cx="8128000" cy="10160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9" name="Shape 6"/>
          <p:cNvSpPr/>
          <p:nvPr/>
        </p:nvSpPr>
        <p:spPr>
          <a:xfrm>
            <a:off x="1016000" y="6350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-25400"/>
                </a:moveTo>
                <a:cubicBezTo>
                  <a:pt x="240583" y="-25400"/>
                  <a:pt x="270933" y="8744"/>
                  <a:pt x="270933" y="50800"/>
                </a:cubicBezTo>
                <a:cubicBezTo>
                  <a:pt x="270933" y="92856"/>
                  <a:pt x="240583" y="127000"/>
                  <a:pt x="203200" y="127000"/>
                </a:cubicBezTo>
                <a:cubicBezTo>
                  <a:pt x="165817" y="127000"/>
                  <a:pt x="135467" y="92856"/>
                  <a:pt x="135467" y="50800"/>
                </a:cubicBezTo>
                <a:cubicBezTo>
                  <a:pt x="135467" y="8744"/>
                  <a:pt x="165817" y="-25400"/>
                  <a:pt x="203200" y="-25400"/>
                </a:cubicBezTo>
                <a:close/>
                <a:moveTo>
                  <a:pt x="33867" y="241300"/>
                </a:moveTo>
                <a:cubicBezTo>
                  <a:pt x="33867" y="185658"/>
                  <a:pt x="67028" y="137001"/>
                  <a:pt x="116487" y="110411"/>
                </a:cubicBezTo>
                <a:cubicBezTo>
                  <a:pt x="134338" y="143192"/>
                  <a:pt x="166511" y="165100"/>
                  <a:pt x="203200" y="165100"/>
                </a:cubicBezTo>
                <a:cubicBezTo>
                  <a:pt x="242499" y="165100"/>
                  <a:pt x="276648" y="139938"/>
                  <a:pt x="293511" y="103188"/>
                </a:cubicBezTo>
                <a:cubicBezTo>
                  <a:pt x="304659" y="94218"/>
                  <a:pt x="318276" y="88900"/>
                  <a:pt x="333022" y="88900"/>
                </a:cubicBezTo>
                <a:lnTo>
                  <a:pt x="346781" y="88900"/>
                </a:lnTo>
                <a:cubicBezTo>
                  <a:pt x="354118" y="88900"/>
                  <a:pt x="359481" y="96679"/>
                  <a:pt x="357717" y="104696"/>
                </a:cubicBezTo>
                <a:lnTo>
                  <a:pt x="345652" y="158909"/>
                </a:lnTo>
                <a:cubicBezTo>
                  <a:pt x="352637" y="168751"/>
                  <a:pt x="358493" y="179308"/>
                  <a:pt x="362867" y="190500"/>
                </a:cubicBezTo>
                <a:lnTo>
                  <a:pt x="378178" y="190500"/>
                </a:lnTo>
                <a:cubicBezTo>
                  <a:pt x="387562" y="190500"/>
                  <a:pt x="395111" y="198993"/>
                  <a:pt x="395111" y="209550"/>
                </a:cubicBezTo>
                <a:lnTo>
                  <a:pt x="395111" y="298450"/>
                </a:lnTo>
                <a:cubicBezTo>
                  <a:pt x="395111" y="309007"/>
                  <a:pt x="387562" y="317500"/>
                  <a:pt x="378178" y="317500"/>
                </a:cubicBezTo>
                <a:lnTo>
                  <a:pt x="349956" y="317500"/>
                </a:lnTo>
                <a:cubicBezTo>
                  <a:pt x="338314" y="334963"/>
                  <a:pt x="322792" y="348933"/>
                  <a:pt x="304800" y="357743"/>
                </a:cubicBezTo>
                <a:lnTo>
                  <a:pt x="304800" y="381000"/>
                </a:lnTo>
                <a:cubicBezTo>
                  <a:pt x="304800" y="395049"/>
                  <a:pt x="294711" y="406400"/>
                  <a:pt x="282222" y="406400"/>
                </a:cubicBezTo>
                <a:lnTo>
                  <a:pt x="258939" y="406400"/>
                </a:lnTo>
                <a:cubicBezTo>
                  <a:pt x="248849" y="406400"/>
                  <a:pt x="240030" y="398859"/>
                  <a:pt x="237208" y="387985"/>
                </a:cubicBezTo>
                <a:lnTo>
                  <a:pt x="232198" y="368300"/>
                </a:lnTo>
                <a:lnTo>
                  <a:pt x="174131" y="368300"/>
                </a:lnTo>
                <a:lnTo>
                  <a:pt x="169122" y="387985"/>
                </a:lnTo>
                <a:cubicBezTo>
                  <a:pt x="166370" y="398859"/>
                  <a:pt x="157551" y="406400"/>
                  <a:pt x="147461" y="406400"/>
                </a:cubicBezTo>
                <a:lnTo>
                  <a:pt x="124178" y="406400"/>
                </a:lnTo>
                <a:cubicBezTo>
                  <a:pt x="111689" y="406400"/>
                  <a:pt x="101600" y="395049"/>
                  <a:pt x="101600" y="381000"/>
                </a:cubicBezTo>
                <a:lnTo>
                  <a:pt x="101600" y="357743"/>
                </a:lnTo>
                <a:cubicBezTo>
                  <a:pt x="61736" y="338138"/>
                  <a:pt x="33867" y="293370"/>
                  <a:pt x="33867" y="241300"/>
                </a:cubicBezTo>
                <a:close/>
                <a:moveTo>
                  <a:pt x="299156" y="254000"/>
                </a:moveTo>
                <a:cubicBezTo>
                  <a:pt x="308501" y="254000"/>
                  <a:pt x="316089" y="245464"/>
                  <a:pt x="316089" y="234950"/>
                </a:cubicBezTo>
                <a:cubicBezTo>
                  <a:pt x="316089" y="224436"/>
                  <a:pt x="308501" y="215900"/>
                  <a:pt x="299156" y="215900"/>
                </a:cubicBezTo>
                <a:cubicBezTo>
                  <a:pt x="289810" y="215900"/>
                  <a:pt x="282222" y="224436"/>
                  <a:pt x="282222" y="234950"/>
                </a:cubicBezTo>
                <a:cubicBezTo>
                  <a:pt x="282222" y="245464"/>
                  <a:pt x="289810" y="254000"/>
                  <a:pt x="299156" y="254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7"/>
          <p:cNvSpPr/>
          <p:nvPr/>
        </p:nvSpPr>
        <p:spPr>
          <a:xfrm>
            <a:off x="1574800" y="6273800"/>
            <a:ext cx="7061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Migrating vLLM → MAX yields </a:t>
            </a: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12-15%</a:t>
            </a:r>
            <a:r>
              <a:rPr lang="en-US" sz="16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compute cost reduction. At 10B tokens/month, savings = thousands of dollars.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144000" y="1066800"/>
            <a:ext cx="6350000" cy="62992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12" name="Text 9"/>
          <p:cNvSpPr/>
          <p:nvPr/>
        </p:nvSpPr>
        <p:spPr>
          <a:xfrm>
            <a:off x="9448800" y="1270000"/>
            <a:ext cx="5740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Operational Complexity Trade-offs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448800" y="1752600"/>
            <a:ext cx="5740400" cy="0"/>
          </a:xfrm>
          <a:prstGeom prst="straightConnector1">
            <a:avLst/>
          </a:prstGeom>
          <a:noFill/>
          <a:ln w="12700">
            <a:solidFill>
              <a:srgbClr val="2C5F8A">
                <a:alpha val="26667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Text 11"/>
          <p:cNvSpPr/>
          <p:nvPr/>
        </p:nvSpPr>
        <p:spPr>
          <a:xfrm>
            <a:off x="9448800" y="1930400"/>
            <a:ext cx="5740400" cy="14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— Low Complexity</a:t>
            </a:r>
            <a:endParaRPr lang="en-US" sz="1600" dirty="0"/>
          </a:p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Minimal engineering hours, agile deployment, instant model swaps</a:t>
            </a:r>
            <a:endParaRPr lang="en-US" sz="1600" dirty="0"/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Best for: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R&amp;D, startups, dynamic environments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448800" y="3454400"/>
            <a:ext cx="5740400" cy="14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 — High Complexity</a:t>
            </a:r>
            <a:endParaRPr lang="en-US" sz="1600" dirty="0"/>
          </a:p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Extensive compilation steps, rigid topology config, recompilation on change</a:t>
            </a:r>
            <a:endParaRPr lang="en-US" sz="1600" dirty="0"/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Best for: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Fixed hyperscale production on NVIDIA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448800" y="4978400"/>
            <a:ext cx="5740400" cy="14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— Medium Complexity</a:t>
            </a:r>
            <a:endParaRPr lang="en-US" sz="1600" dirty="0"/>
          </a:p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8-min cold-start (65s cached), runtime compilation, bare-metal optimization</a:t>
            </a:r>
            <a:endParaRPr lang="en-US" sz="1600" dirty="0"/>
          </a:p>
          <a:p>
            <a:pPr algn="l">
              <a:lnSpc>
                <a:spcPct val="140000"/>
              </a:lnSpc>
              <a:spcBef>
                <a:spcPts val="4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Best for: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HPC clusters, dense model serving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9448800" y="6553200"/>
            <a:ext cx="57404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500" b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llama.cpp:</a:t>
            </a:r>
            <a:r>
              <a:rPr lang="en-US" sz="15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N/A for datacenter cost comparison — operates on consumer hardware with fundamentally different economics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2743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1016000" y="762000"/>
            <a:ext cx="508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kern="0" spc="4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 08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16000" y="1397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Deep-Dive, Strategic Recommendations, and 2026-2030 Predictions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016000" y="3429000"/>
            <a:ext cx="50800" cy="15240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6" name="Text 4"/>
          <p:cNvSpPr/>
          <p:nvPr/>
        </p:nvSpPr>
        <p:spPr>
          <a:xfrm>
            <a:off x="1320800" y="3403600"/>
            <a:ext cx="1371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Special Analysis &amp; Future Outlook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20800" y="5334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Can Modular MAX disrupt the inference engine landscape by 2027?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6000" y="8001000"/>
            <a:ext cx="14224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* The strongest architecture does not always win — ecosystem maturity and feature parity matter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01600" y="254000"/>
                </a:moveTo>
                <a:lnTo>
                  <a:pt x="19447" y="254000"/>
                </a:lnTo>
                <a:cubicBezTo>
                  <a:pt x="-317" y="254000"/>
                  <a:pt x="-12462" y="232489"/>
                  <a:pt x="-2302" y="215503"/>
                </a:cubicBezTo>
                <a:lnTo>
                  <a:pt x="39688" y="145494"/>
                </a:lnTo>
                <a:cubicBezTo>
                  <a:pt x="46593" y="133985"/>
                  <a:pt x="58976" y="127000"/>
                  <a:pt x="72390" y="127000"/>
                </a:cubicBezTo>
                <a:lnTo>
                  <a:pt x="147796" y="127000"/>
                </a:lnTo>
                <a:cubicBezTo>
                  <a:pt x="208201" y="24686"/>
                  <a:pt x="298291" y="19526"/>
                  <a:pt x="358537" y="28337"/>
                </a:cubicBezTo>
                <a:cubicBezTo>
                  <a:pt x="368697" y="29845"/>
                  <a:pt x="376634" y="37783"/>
                  <a:pt x="378063" y="47863"/>
                </a:cubicBezTo>
                <a:cubicBezTo>
                  <a:pt x="386874" y="108109"/>
                  <a:pt x="381714" y="198199"/>
                  <a:pt x="279400" y="258604"/>
                </a:cubicBezTo>
                <a:lnTo>
                  <a:pt x="279400" y="334010"/>
                </a:lnTo>
                <a:cubicBezTo>
                  <a:pt x="279400" y="347424"/>
                  <a:pt x="272415" y="359807"/>
                  <a:pt x="260906" y="366713"/>
                </a:cubicBezTo>
                <a:lnTo>
                  <a:pt x="190897" y="408702"/>
                </a:lnTo>
                <a:cubicBezTo>
                  <a:pt x="173990" y="418862"/>
                  <a:pt x="152400" y="406638"/>
                  <a:pt x="152400" y="386953"/>
                </a:cubicBezTo>
                <a:lnTo>
                  <a:pt x="152400" y="304800"/>
                </a:lnTo>
                <a:cubicBezTo>
                  <a:pt x="152400" y="276781"/>
                  <a:pt x="129619" y="254000"/>
                  <a:pt x="101600" y="254000"/>
                </a:cubicBezTo>
                <a:lnTo>
                  <a:pt x="101521" y="254000"/>
                </a:lnTo>
                <a:close/>
                <a:moveTo>
                  <a:pt x="317500" y="127000"/>
                </a:moveTo>
                <a:cubicBezTo>
                  <a:pt x="317500" y="105972"/>
                  <a:pt x="300428" y="88900"/>
                  <a:pt x="279400" y="88900"/>
                </a:cubicBezTo>
                <a:cubicBezTo>
                  <a:pt x="258372" y="88900"/>
                  <a:pt x="241300" y="105972"/>
                  <a:pt x="241300" y="127000"/>
                </a:cubicBezTo>
                <a:cubicBezTo>
                  <a:pt x="241300" y="148028"/>
                  <a:pt x="258372" y="165100"/>
                  <a:pt x="279400" y="165100"/>
                </a:cubicBezTo>
                <a:cubicBezTo>
                  <a:pt x="300428" y="165100"/>
                  <a:pt x="317500" y="148028"/>
                  <a:pt x="317500" y="1270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 — Can It Disrupt by 2027?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08 — Special Analysis &amp; Future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66800"/>
            <a:ext cx="4699000" cy="3175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66800"/>
            <a:ext cx="4699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Text 7"/>
          <p:cNvSpPr/>
          <p:nvPr/>
        </p:nvSpPr>
        <p:spPr>
          <a:xfrm>
            <a:off x="1066800" y="1270000"/>
            <a:ext cx="408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vs. vLLM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66800" y="1701800"/>
            <a:ext cx="40894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eliminates Python runtime via Mojo+MLIR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Enables </a:t>
            </a: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global optimization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across framework boundaries — structurally impossible in PyTorch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15% throughput advantage on dense models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715000" y="1066800"/>
            <a:ext cx="4699000" cy="3175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15000" y="1066800"/>
            <a:ext cx="46990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3" name="Text 11"/>
          <p:cNvSpPr/>
          <p:nvPr/>
        </p:nvSpPr>
        <p:spPr>
          <a:xfrm>
            <a:off x="6019800" y="1270000"/>
            <a:ext cx="408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vs. TensorRT-LLM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019800" y="1701800"/>
            <a:ext cx="40894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is </a:t>
            </a: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open-extensible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CUDA + ROCm + Metal from one Mojo codebase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Compiles at </a:t>
            </a: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runtime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vs. TRT's offline build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 locked to NVIDIA silicon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0668000" y="1066800"/>
            <a:ext cx="4826000" cy="3175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16" name="Shape 14"/>
          <p:cNvSpPr/>
          <p:nvPr/>
        </p:nvSpPr>
        <p:spPr>
          <a:xfrm>
            <a:off x="10668000" y="1066800"/>
            <a:ext cx="4826000" cy="762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17" name="Text 15"/>
          <p:cNvSpPr/>
          <p:nvPr/>
        </p:nvSpPr>
        <p:spPr>
          <a:xfrm>
            <a:off x="10972800" y="1270000"/>
            <a:ext cx="4216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vs. llama.cpp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972800" y="1701800"/>
            <a:ext cx="42164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</a:t>
            </a: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automates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hardware-specific SIMD vectorization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manually tailors C++ kernels per platform</a:t>
            </a:r>
            <a:endParaRPr lang="en-US" sz="1500" dirty="0"/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targets datacenter; llama.cpp targets edge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62000" y="4572000"/>
            <a:ext cx="508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 Gaps (Mid-2026)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62000" y="4978400"/>
            <a:ext cx="14732000" cy="0"/>
          </a:xfrm>
          <a:prstGeom prst="straightConnector1">
            <a:avLst/>
          </a:prstGeom>
          <a:noFill/>
          <a:ln w="12700">
            <a:solidFill>
              <a:srgbClr val="D9E8F5"/>
            </a:solidFill>
            <a:prstDash val="solid"/>
            <a:headEnd type="none"/>
            <a:tailEnd type="none"/>
          </a:ln>
        </p:spPr>
      </p:sp>
      <p:sp>
        <p:nvSpPr>
          <p:cNvPr id="21" name="Shape 19"/>
          <p:cNvSpPr/>
          <p:nvPr/>
        </p:nvSpPr>
        <p:spPr>
          <a:xfrm>
            <a:off x="762000" y="5181600"/>
            <a:ext cx="7112000" cy="101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16000" y="5384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61151" y="0"/>
                  <a:pt x="169188" y="4822"/>
                  <a:pt x="173355" y="12502"/>
                </a:cubicBezTo>
                <a:lnTo>
                  <a:pt x="301943" y="250627"/>
                </a:lnTo>
                <a:cubicBezTo>
                  <a:pt x="305931" y="258008"/>
                  <a:pt x="305753" y="266938"/>
                  <a:pt x="301466" y="274141"/>
                </a:cubicBezTo>
                <a:cubicBezTo>
                  <a:pt x="297180" y="281345"/>
                  <a:pt x="289381" y="285750"/>
                  <a:pt x="280987" y="285750"/>
                </a:cubicBezTo>
                <a:lnTo>
                  <a:pt x="23813" y="285750"/>
                </a:lnTo>
                <a:cubicBezTo>
                  <a:pt x="15419" y="285750"/>
                  <a:pt x="7680" y="281345"/>
                  <a:pt x="3334" y="274141"/>
                </a:cubicBezTo>
                <a:cubicBezTo>
                  <a:pt x="-1012" y="266938"/>
                  <a:pt x="-1131" y="258008"/>
                  <a:pt x="2858" y="250627"/>
                </a:cubicBezTo>
                <a:lnTo>
                  <a:pt x="131445" y="12502"/>
                </a:lnTo>
                <a:cubicBezTo>
                  <a:pt x="135612" y="4822"/>
                  <a:pt x="143649" y="0"/>
                  <a:pt x="152400" y="0"/>
                </a:cubicBezTo>
                <a:close/>
                <a:moveTo>
                  <a:pt x="152400" y="100013"/>
                </a:moveTo>
                <a:cubicBezTo>
                  <a:pt x="144482" y="100013"/>
                  <a:pt x="138113" y="106382"/>
                  <a:pt x="138113" y="114300"/>
                </a:cubicBezTo>
                <a:lnTo>
                  <a:pt x="138113" y="180975"/>
                </a:lnTo>
                <a:cubicBezTo>
                  <a:pt x="138113" y="188893"/>
                  <a:pt x="144482" y="195263"/>
                  <a:pt x="152400" y="195263"/>
                </a:cubicBezTo>
                <a:cubicBezTo>
                  <a:pt x="160318" y="195263"/>
                  <a:pt x="166688" y="188893"/>
                  <a:pt x="166688" y="180975"/>
                </a:cubicBezTo>
                <a:lnTo>
                  <a:pt x="166688" y="114300"/>
                </a:lnTo>
                <a:cubicBezTo>
                  <a:pt x="166688" y="106382"/>
                  <a:pt x="160318" y="100013"/>
                  <a:pt x="152400" y="100013"/>
                </a:cubicBezTo>
                <a:close/>
                <a:moveTo>
                  <a:pt x="168295" y="228600"/>
                </a:moveTo>
                <a:cubicBezTo>
                  <a:pt x="168656" y="222700"/>
                  <a:pt x="165714" y="217087"/>
                  <a:pt x="160656" y="214027"/>
                </a:cubicBezTo>
                <a:cubicBezTo>
                  <a:pt x="155599" y="210968"/>
                  <a:pt x="149261" y="210968"/>
                  <a:pt x="144203" y="214027"/>
                </a:cubicBezTo>
                <a:cubicBezTo>
                  <a:pt x="139145" y="217087"/>
                  <a:pt x="136203" y="222700"/>
                  <a:pt x="136565" y="228600"/>
                </a:cubicBezTo>
                <a:cubicBezTo>
                  <a:pt x="136203" y="234500"/>
                  <a:pt x="139145" y="240113"/>
                  <a:pt x="144203" y="243173"/>
                </a:cubicBezTo>
                <a:cubicBezTo>
                  <a:pt x="149261" y="246232"/>
                  <a:pt x="155599" y="246232"/>
                  <a:pt x="160656" y="243173"/>
                </a:cubicBezTo>
                <a:cubicBezTo>
                  <a:pt x="165714" y="240113"/>
                  <a:pt x="168656" y="234500"/>
                  <a:pt x="168295" y="228600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3" name="Text 21"/>
          <p:cNvSpPr/>
          <p:nvPr/>
        </p:nvSpPr>
        <p:spPr>
          <a:xfrm>
            <a:off x="1473200" y="5308600"/>
            <a:ext cx="6146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optimal dynamic routing for complex MoE models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382000" y="5181600"/>
            <a:ext cx="7112000" cy="101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36000" y="5384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61151" y="0"/>
                  <a:pt x="169188" y="4822"/>
                  <a:pt x="173355" y="12502"/>
                </a:cubicBezTo>
                <a:lnTo>
                  <a:pt x="301943" y="250627"/>
                </a:lnTo>
                <a:cubicBezTo>
                  <a:pt x="305931" y="258008"/>
                  <a:pt x="305753" y="266938"/>
                  <a:pt x="301466" y="274141"/>
                </a:cubicBezTo>
                <a:cubicBezTo>
                  <a:pt x="297180" y="281345"/>
                  <a:pt x="289381" y="285750"/>
                  <a:pt x="280987" y="285750"/>
                </a:cubicBezTo>
                <a:lnTo>
                  <a:pt x="23813" y="285750"/>
                </a:lnTo>
                <a:cubicBezTo>
                  <a:pt x="15419" y="285750"/>
                  <a:pt x="7680" y="281345"/>
                  <a:pt x="3334" y="274141"/>
                </a:cubicBezTo>
                <a:cubicBezTo>
                  <a:pt x="-1012" y="266938"/>
                  <a:pt x="-1131" y="258008"/>
                  <a:pt x="2858" y="250627"/>
                </a:cubicBezTo>
                <a:lnTo>
                  <a:pt x="131445" y="12502"/>
                </a:lnTo>
                <a:cubicBezTo>
                  <a:pt x="135612" y="4822"/>
                  <a:pt x="143649" y="0"/>
                  <a:pt x="152400" y="0"/>
                </a:cubicBezTo>
                <a:close/>
                <a:moveTo>
                  <a:pt x="152400" y="100013"/>
                </a:moveTo>
                <a:cubicBezTo>
                  <a:pt x="144482" y="100013"/>
                  <a:pt x="138113" y="106382"/>
                  <a:pt x="138113" y="114300"/>
                </a:cubicBezTo>
                <a:lnTo>
                  <a:pt x="138113" y="180975"/>
                </a:lnTo>
                <a:cubicBezTo>
                  <a:pt x="138113" y="188893"/>
                  <a:pt x="144482" y="195263"/>
                  <a:pt x="152400" y="195263"/>
                </a:cubicBezTo>
                <a:cubicBezTo>
                  <a:pt x="160318" y="195263"/>
                  <a:pt x="166688" y="188893"/>
                  <a:pt x="166688" y="180975"/>
                </a:cubicBezTo>
                <a:lnTo>
                  <a:pt x="166688" y="114300"/>
                </a:lnTo>
                <a:cubicBezTo>
                  <a:pt x="166688" y="106382"/>
                  <a:pt x="160318" y="100013"/>
                  <a:pt x="152400" y="100013"/>
                </a:cubicBezTo>
                <a:close/>
                <a:moveTo>
                  <a:pt x="168295" y="228600"/>
                </a:moveTo>
                <a:cubicBezTo>
                  <a:pt x="168656" y="222700"/>
                  <a:pt x="165714" y="217087"/>
                  <a:pt x="160656" y="214027"/>
                </a:cubicBezTo>
                <a:cubicBezTo>
                  <a:pt x="155599" y="210968"/>
                  <a:pt x="149261" y="210968"/>
                  <a:pt x="144203" y="214027"/>
                </a:cubicBezTo>
                <a:cubicBezTo>
                  <a:pt x="139145" y="217087"/>
                  <a:pt x="136203" y="222700"/>
                  <a:pt x="136565" y="228600"/>
                </a:cubicBezTo>
                <a:cubicBezTo>
                  <a:pt x="136203" y="234500"/>
                  <a:pt x="139145" y="240113"/>
                  <a:pt x="144203" y="243173"/>
                </a:cubicBezTo>
                <a:cubicBezTo>
                  <a:pt x="149261" y="246232"/>
                  <a:pt x="155599" y="246232"/>
                  <a:pt x="160656" y="243173"/>
                </a:cubicBezTo>
                <a:cubicBezTo>
                  <a:pt x="165714" y="240113"/>
                  <a:pt x="168656" y="234500"/>
                  <a:pt x="168295" y="228600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26" name="Text 24"/>
          <p:cNvSpPr/>
          <p:nvPr/>
        </p:nvSpPr>
        <p:spPr>
          <a:xfrm>
            <a:off x="9093200" y="5308600"/>
            <a:ext cx="6146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multi-LoRA dynamic serving architecture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62000" y="6553200"/>
            <a:ext cx="14732000" cy="19558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28" name="Shape 26"/>
          <p:cNvSpPr/>
          <p:nvPr/>
        </p:nvSpPr>
        <p:spPr>
          <a:xfrm>
            <a:off x="1066800" y="6807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74320" y="28575"/>
                </a:moveTo>
                <a:lnTo>
                  <a:pt x="365760" y="28575"/>
                </a:lnTo>
                <a:cubicBezTo>
                  <a:pt x="378404" y="28575"/>
                  <a:pt x="388620" y="41344"/>
                  <a:pt x="388620" y="57150"/>
                </a:cubicBezTo>
                <a:cubicBezTo>
                  <a:pt x="388620" y="72956"/>
                  <a:pt x="378404" y="85725"/>
                  <a:pt x="365760" y="85725"/>
                </a:cubicBezTo>
                <a:lnTo>
                  <a:pt x="284607" y="85725"/>
                </a:lnTo>
                <a:cubicBezTo>
                  <a:pt x="280892" y="108764"/>
                  <a:pt x="268248" y="127784"/>
                  <a:pt x="251460" y="136892"/>
                </a:cubicBezTo>
                <a:lnTo>
                  <a:pt x="251460" y="400050"/>
                </a:lnTo>
                <a:lnTo>
                  <a:pt x="365760" y="400050"/>
                </a:lnTo>
                <a:cubicBezTo>
                  <a:pt x="378404" y="400050"/>
                  <a:pt x="388620" y="412819"/>
                  <a:pt x="388620" y="428625"/>
                </a:cubicBezTo>
                <a:cubicBezTo>
                  <a:pt x="388620" y="444431"/>
                  <a:pt x="378404" y="457200"/>
                  <a:pt x="365760" y="457200"/>
                </a:cubicBezTo>
                <a:lnTo>
                  <a:pt x="91440" y="457200"/>
                </a:lnTo>
                <a:cubicBezTo>
                  <a:pt x="78796" y="457200"/>
                  <a:pt x="68580" y="444431"/>
                  <a:pt x="68580" y="428625"/>
                </a:cubicBezTo>
                <a:cubicBezTo>
                  <a:pt x="68580" y="412819"/>
                  <a:pt x="78796" y="400050"/>
                  <a:pt x="91440" y="400050"/>
                </a:cubicBezTo>
                <a:lnTo>
                  <a:pt x="205740" y="400050"/>
                </a:lnTo>
                <a:lnTo>
                  <a:pt x="205740" y="136892"/>
                </a:lnTo>
                <a:cubicBezTo>
                  <a:pt x="188952" y="127695"/>
                  <a:pt x="176308" y="108674"/>
                  <a:pt x="172593" y="85725"/>
                </a:cubicBezTo>
                <a:lnTo>
                  <a:pt x="91440" y="85725"/>
                </a:lnTo>
                <a:cubicBezTo>
                  <a:pt x="78796" y="85725"/>
                  <a:pt x="68580" y="72956"/>
                  <a:pt x="68580" y="57150"/>
                </a:cubicBezTo>
                <a:cubicBezTo>
                  <a:pt x="68580" y="41344"/>
                  <a:pt x="78796" y="28575"/>
                  <a:pt x="91440" y="28575"/>
                </a:cubicBezTo>
                <a:lnTo>
                  <a:pt x="182880" y="28575"/>
                </a:lnTo>
                <a:cubicBezTo>
                  <a:pt x="193310" y="11251"/>
                  <a:pt x="209883" y="0"/>
                  <a:pt x="228600" y="0"/>
                </a:cubicBezTo>
                <a:cubicBezTo>
                  <a:pt x="247317" y="0"/>
                  <a:pt x="263890" y="11251"/>
                  <a:pt x="274320" y="28575"/>
                </a:cubicBezTo>
                <a:close/>
                <a:moveTo>
                  <a:pt x="314039" y="285750"/>
                </a:moveTo>
                <a:lnTo>
                  <a:pt x="417481" y="285750"/>
                </a:lnTo>
                <a:lnTo>
                  <a:pt x="365760" y="174843"/>
                </a:lnTo>
                <a:lnTo>
                  <a:pt x="314039" y="285750"/>
                </a:lnTo>
                <a:close/>
                <a:moveTo>
                  <a:pt x="365760" y="371475"/>
                </a:moveTo>
                <a:cubicBezTo>
                  <a:pt x="320826" y="371475"/>
                  <a:pt x="283464" y="341114"/>
                  <a:pt x="275749" y="301020"/>
                </a:cubicBezTo>
                <a:cubicBezTo>
                  <a:pt x="273891" y="291197"/>
                  <a:pt x="276463" y="281107"/>
                  <a:pt x="280535" y="272355"/>
                </a:cubicBezTo>
                <a:lnTo>
                  <a:pt x="348544" y="126623"/>
                </a:lnTo>
                <a:cubicBezTo>
                  <a:pt x="352115" y="118943"/>
                  <a:pt x="358688" y="114300"/>
                  <a:pt x="365760" y="114300"/>
                </a:cubicBezTo>
                <a:cubicBezTo>
                  <a:pt x="372832" y="114300"/>
                  <a:pt x="379405" y="119033"/>
                  <a:pt x="382976" y="126623"/>
                </a:cubicBezTo>
                <a:lnTo>
                  <a:pt x="450985" y="272355"/>
                </a:lnTo>
                <a:cubicBezTo>
                  <a:pt x="455057" y="281107"/>
                  <a:pt x="457629" y="291197"/>
                  <a:pt x="455771" y="301020"/>
                </a:cubicBezTo>
                <a:cubicBezTo>
                  <a:pt x="448056" y="341025"/>
                  <a:pt x="410694" y="371475"/>
                  <a:pt x="365760" y="371475"/>
                </a:cubicBezTo>
                <a:close/>
                <a:moveTo>
                  <a:pt x="90583" y="174843"/>
                </a:moveTo>
                <a:lnTo>
                  <a:pt x="38862" y="285750"/>
                </a:lnTo>
                <a:lnTo>
                  <a:pt x="142375" y="285750"/>
                </a:lnTo>
                <a:lnTo>
                  <a:pt x="90583" y="174843"/>
                </a:lnTo>
                <a:close/>
                <a:moveTo>
                  <a:pt x="643" y="301020"/>
                </a:moveTo>
                <a:cubicBezTo>
                  <a:pt x="-1214" y="291197"/>
                  <a:pt x="1357" y="281107"/>
                  <a:pt x="5429" y="272355"/>
                </a:cubicBezTo>
                <a:lnTo>
                  <a:pt x="73438" y="126623"/>
                </a:lnTo>
                <a:cubicBezTo>
                  <a:pt x="77010" y="118943"/>
                  <a:pt x="83582" y="114300"/>
                  <a:pt x="90654" y="114300"/>
                </a:cubicBezTo>
                <a:cubicBezTo>
                  <a:pt x="97727" y="114300"/>
                  <a:pt x="104299" y="119033"/>
                  <a:pt x="107871" y="126623"/>
                </a:cubicBezTo>
                <a:lnTo>
                  <a:pt x="175879" y="272355"/>
                </a:lnTo>
                <a:cubicBezTo>
                  <a:pt x="179951" y="281107"/>
                  <a:pt x="182523" y="291197"/>
                  <a:pt x="180665" y="301020"/>
                </a:cubicBezTo>
                <a:cubicBezTo>
                  <a:pt x="172950" y="341025"/>
                  <a:pt x="135588" y="371475"/>
                  <a:pt x="90654" y="371475"/>
                </a:cubicBezTo>
                <a:cubicBezTo>
                  <a:pt x="45720" y="371475"/>
                  <a:pt x="8358" y="341114"/>
                  <a:pt x="643" y="30102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1701800" y="67310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Verdict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066800" y="7289800"/>
            <a:ext cx="141224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Most formidable compiler infrastructure in the market. 15% throughput advantage positions MAX as a </a:t>
            </a:r>
            <a:r>
              <a:rPr lang="en-US" sz="1700" b="1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credible, hardware-agnostic competitor</a:t>
            </a:r>
            <a:r>
              <a:rPr lang="en-US" sz="17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to NVIDIA's monopoly stack. Success hinges on closing MoE and multi-LoRA gaps before 2027.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Future Outlook 2026-2030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864600"/>
            <a:ext cx="355600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08 — Special Analysis &amp; Future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66800"/>
            <a:ext cx="7213600" cy="3429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66800"/>
            <a:ext cx="72136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Shape 7"/>
          <p:cNvSpPr/>
          <p:nvPr/>
        </p:nvSpPr>
        <p:spPr>
          <a:xfrm>
            <a:off x="1066800" y="13716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7733" y="0"/>
                </a:moveTo>
                <a:cubicBezTo>
                  <a:pt x="30374" y="0"/>
                  <a:pt x="0" y="22781"/>
                  <a:pt x="0" y="50800"/>
                </a:cubicBezTo>
                <a:lnTo>
                  <a:pt x="0" y="355600"/>
                </a:lnTo>
                <a:cubicBezTo>
                  <a:pt x="0" y="383619"/>
                  <a:pt x="30374" y="406400"/>
                  <a:pt x="67733" y="406400"/>
                </a:cubicBezTo>
                <a:lnTo>
                  <a:pt x="338667" y="406400"/>
                </a:lnTo>
                <a:cubicBezTo>
                  <a:pt x="376026" y="406400"/>
                  <a:pt x="406400" y="383619"/>
                  <a:pt x="406400" y="355600"/>
                </a:cubicBezTo>
                <a:lnTo>
                  <a:pt x="406400" y="50800"/>
                </a:lnTo>
                <a:cubicBezTo>
                  <a:pt x="406400" y="22781"/>
                  <a:pt x="376026" y="0"/>
                  <a:pt x="338667" y="0"/>
                </a:cubicBezTo>
                <a:lnTo>
                  <a:pt x="67733" y="0"/>
                </a:lnTo>
                <a:close/>
                <a:moveTo>
                  <a:pt x="186267" y="279400"/>
                </a:moveTo>
                <a:lnTo>
                  <a:pt x="220133" y="279400"/>
                </a:lnTo>
                <a:cubicBezTo>
                  <a:pt x="238866" y="279400"/>
                  <a:pt x="254000" y="290751"/>
                  <a:pt x="254000" y="304800"/>
                </a:cubicBezTo>
                <a:lnTo>
                  <a:pt x="254000" y="368300"/>
                </a:lnTo>
                <a:lnTo>
                  <a:pt x="152400" y="368300"/>
                </a:lnTo>
                <a:lnTo>
                  <a:pt x="152400" y="304800"/>
                </a:lnTo>
                <a:cubicBezTo>
                  <a:pt x="152400" y="290751"/>
                  <a:pt x="167534" y="279400"/>
                  <a:pt x="186267" y="279400"/>
                </a:cubicBezTo>
                <a:close/>
                <a:moveTo>
                  <a:pt x="101600" y="88900"/>
                </a:moveTo>
                <a:cubicBezTo>
                  <a:pt x="101600" y="81915"/>
                  <a:pt x="109220" y="76200"/>
                  <a:pt x="118533" y="76200"/>
                </a:cubicBezTo>
                <a:lnTo>
                  <a:pt x="152400" y="76200"/>
                </a:lnTo>
                <a:cubicBezTo>
                  <a:pt x="161713" y="76200"/>
                  <a:pt x="169333" y="81915"/>
                  <a:pt x="169333" y="88900"/>
                </a:cubicBezTo>
                <a:lnTo>
                  <a:pt x="169333" y="114300"/>
                </a:lnTo>
                <a:cubicBezTo>
                  <a:pt x="169333" y="121285"/>
                  <a:pt x="161713" y="127000"/>
                  <a:pt x="152400" y="127000"/>
                </a:cubicBezTo>
                <a:lnTo>
                  <a:pt x="118533" y="127000"/>
                </a:lnTo>
                <a:cubicBezTo>
                  <a:pt x="109220" y="127000"/>
                  <a:pt x="101600" y="121285"/>
                  <a:pt x="101600" y="114300"/>
                </a:cubicBezTo>
                <a:lnTo>
                  <a:pt x="101600" y="88900"/>
                </a:lnTo>
                <a:close/>
                <a:moveTo>
                  <a:pt x="254000" y="76200"/>
                </a:moveTo>
                <a:lnTo>
                  <a:pt x="287867" y="76200"/>
                </a:lnTo>
                <a:cubicBezTo>
                  <a:pt x="297180" y="76200"/>
                  <a:pt x="304800" y="81915"/>
                  <a:pt x="304800" y="88900"/>
                </a:cubicBezTo>
                <a:lnTo>
                  <a:pt x="304800" y="114300"/>
                </a:lnTo>
                <a:cubicBezTo>
                  <a:pt x="304800" y="121285"/>
                  <a:pt x="297180" y="127000"/>
                  <a:pt x="287867" y="127000"/>
                </a:cubicBezTo>
                <a:lnTo>
                  <a:pt x="254000" y="127000"/>
                </a:lnTo>
                <a:cubicBezTo>
                  <a:pt x="244687" y="127000"/>
                  <a:pt x="237067" y="121285"/>
                  <a:pt x="237067" y="114300"/>
                </a:cubicBezTo>
                <a:lnTo>
                  <a:pt x="237067" y="88900"/>
                </a:lnTo>
                <a:cubicBezTo>
                  <a:pt x="237067" y="81915"/>
                  <a:pt x="244687" y="76200"/>
                  <a:pt x="254000" y="76200"/>
                </a:cubicBezTo>
                <a:close/>
                <a:moveTo>
                  <a:pt x="101600" y="190500"/>
                </a:moveTo>
                <a:cubicBezTo>
                  <a:pt x="101600" y="183515"/>
                  <a:pt x="109220" y="177800"/>
                  <a:pt x="118533" y="177800"/>
                </a:cubicBezTo>
                <a:lnTo>
                  <a:pt x="152400" y="177800"/>
                </a:lnTo>
                <a:cubicBezTo>
                  <a:pt x="161713" y="177800"/>
                  <a:pt x="169333" y="183515"/>
                  <a:pt x="169333" y="190500"/>
                </a:cubicBezTo>
                <a:lnTo>
                  <a:pt x="169333" y="215900"/>
                </a:lnTo>
                <a:cubicBezTo>
                  <a:pt x="169333" y="222885"/>
                  <a:pt x="161713" y="228600"/>
                  <a:pt x="152400" y="228600"/>
                </a:cubicBezTo>
                <a:lnTo>
                  <a:pt x="118533" y="228600"/>
                </a:lnTo>
                <a:cubicBezTo>
                  <a:pt x="109220" y="228600"/>
                  <a:pt x="101600" y="222885"/>
                  <a:pt x="101600" y="215900"/>
                </a:cubicBezTo>
                <a:lnTo>
                  <a:pt x="101600" y="190500"/>
                </a:lnTo>
                <a:close/>
                <a:moveTo>
                  <a:pt x="254000" y="177800"/>
                </a:moveTo>
                <a:lnTo>
                  <a:pt x="287867" y="177800"/>
                </a:lnTo>
                <a:cubicBezTo>
                  <a:pt x="297180" y="177800"/>
                  <a:pt x="304800" y="183515"/>
                  <a:pt x="304800" y="190500"/>
                </a:cubicBezTo>
                <a:lnTo>
                  <a:pt x="304800" y="215900"/>
                </a:lnTo>
                <a:cubicBezTo>
                  <a:pt x="304800" y="222885"/>
                  <a:pt x="297180" y="228600"/>
                  <a:pt x="287867" y="228600"/>
                </a:cubicBezTo>
                <a:lnTo>
                  <a:pt x="254000" y="228600"/>
                </a:lnTo>
                <a:cubicBezTo>
                  <a:pt x="244687" y="228600"/>
                  <a:pt x="237067" y="222885"/>
                  <a:pt x="237067" y="215900"/>
                </a:cubicBezTo>
                <a:lnTo>
                  <a:pt x="237067" y="190500"/>
                </a:lnTo>
                <a:cubicBezTo>
                  <a:pt x="237067" y="183515"/>
                  <a:pt x="244687" y="177800"/>
                  <a:pt x="254000" y="1778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" name="Text 8"/>
          <p:cNvSpPr/>
          <p:nvPr/>
        </p:nvSpPr>
        <p:spPr>
          <a:xfrm>
            <a:off x="1066800" y="1905000"/>
            <a:ext cx="660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 AI — Dual Monopoly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66800" y="2362200"/>
            <a:ext cx="6604000" cy="1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dominates agile R&amp;D and rapid-iteration workflows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monopolizes fixed hyperscale production on NVIDIA silicon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Triton Inference Server anchors enterprise deployments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280400" y="1066800"/>
            <a:ext cx="721360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0400" y="1066800"/>
            <a:ext cx="72136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4" name="Shape 12"/>
          <p:cNvSpPr/>
          <p:nvPr/>
        </p:nvSpPr>
        <p:spPr>
          <a:xfrm>
            <a:off x="8585200" y="13716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3867" y="155416"/>
                </a:moveTo>
                <a:lnTo>
                  <a:pt x="181469" y="223758"/>
                </a:lnTo>
                <a:cubicBezTo>
                  <a:pt x="188383" y="226933"/>
                  <a:pt x="195721" y="228600"/>
                  <a:pt x="203200" y="228600"/>
                </a:cubicBezTo>
                <a:cubicBezTo>
                  <a:pt x="210679" y="228600"/>
                  <a:pt x="218017" y="226933"/>
                  <a:pt x="224931" y="223758"/>
                </a:cubicBezTo>
                <a:lnTo>
                  <a:pt x="395958" y="144542"/>
                </a:lnTo>
                <a:cubicBezTo>
                  <a:pt x="402308" y="141605"/>
                  <a:pt x="406400" y="134699"/>
                  <a:pt x="406400" y="127000"/>
                </a:cubicBezTo>
                <a:cubicBezTo>
                  <a:pt x="406400" y="119301"/>
                  <a:pt x="402308" y="112395"/>
                  <a:pt x="395958" y="109458"/>
                </a:cubicBezTo>
                <a:lnTo>
                  <a:pt x="224931" y="30242"/>
                </a:lnTo>
                <a:cubicBezTo>
                  <a:pt x="218017" y="27067"/>
                  <a:pt x="210679" y="25400"/>
                  <a:pt x="203200" y="25400"/>
                </a:cubicBezTo>
                <a:cubicBezTo>
                  <a:pt x="195721" y="25400"/>
                  <a:pt x="188383" y="27067"/>
                  <a:pt x="181469" y="30242"/>
                </a:cubicBezTo>
                <a:lnTo>
                  <a:pt x="10442" y="109458"/>
                </a:lnTo>
                <a:cubicBezTo>
                  <a:pt x="4092" y="112395"/>
                  <a:pt x="0" y="119301"/>
                  <a:pt x="0" y="127000"/>
                </a:cubicBezTo>
                <a:lnTo>
                  <a:pt x="0" y="361950"/>
                </a:lnTo>
                <a:cubicBezTo>
                  <a:pt x="0" y="372507"/>
                  <a:pt x="7549" y="381000"/>
                  <a:pt x="16933" y="381000"/>
                </a:cubicBezTo>
                <a:cubicBezTo>
                  <a:pt x="26317" y="381000"/>
                  <a:pt x="33867" y="372507"/>
                  <a:pt x="33867" y="361950"/>
                </a:cubicBezTo>
                <a:lnTo>
                  <a:pt x="33867" y="155416"/>
                </a:lnTo>
                <a:close/>
                <a:moveTo>
                  <a:pt x="67733" y="212328"/>
                </a:moveTo>
                <a:lnTo>
                  <a:pt x="67733" y="304800"/>
                </a:lnTo>
                <a:cubicBezTo>
                  <a:pt x="67733" y="346869"/>
                  <a:pt x="128411" y="381000"/>
                  <a:pt x="203200" y="381000"/>
                </a:cubicBezTo>
                <a:cubicBezTo>
                  <a:pt x="277989" y="381000"/>
                  <a:pt x="338667" y="346869"/>
                  <a:pt x="338667" y="304800"/>
                </a:cubicBezTo>
                <a:lnTo>
                  <a:pt x="338667" y="212249"/>
                </a:lnTo>
                <a:lnTo>
                  <a:pt x="237843" y="259001"/>
                </a:lnTo>
                <a:cubicBezTo>
                  <a:pt x="226836" y="264081"/>
                  <a:pt x="215124" y="266700"/>
                  <a:pt x="203200" y="266700"/>
                </a:cubicBezTo>
                <a:cubicBezTo>
                  <a:pt x="191276" y="266700"/>
                  <a:pt x="179564" y="264081"/>
                  <a:pt x="168557" y="259001"/>
                </a:cubicBezTo>
                <a:lnTo>
                  <a:pt x="67733" y="212249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5" name="Text 13"/>
          <p:cNvSpPr/>
          <p:nvPr/>
        </p:nvSpPr>
        <p:spPr>
          <a:xfrm>
            <a:off x="8585200" y="1905000"/>
            <a:ext cx="660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&amp; Academic Deployments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585200" y="2362200"/>
            <a:ext cx="6604000" cy="1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uniquely positioned for sovereign HPC environments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Bare-metal NVLink topology exposure attracts non-virtualized deployments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Academic labs value open-extensible compiler stack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62000" y="4800600"/>
            <a:ext cx="721360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000" y="4800600"/>
            <a:ext cx="7213600" cy="762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19" name="Shape 17"/>
          <p:cNvSpPr/>
          <p:nvPr/>
        </p:nvSpPr>
        <p:spPr>
          <a:xfrm>
            <a:off x="1066800" y="51054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6933" y="50800"/>
                </a:moveTo>
                <a:cubicBezTo>
                  <a:pt x="16933" y="22781"/>
                  <a:pt x="47308" y="0"/>
                  <a:pt x="84667" y="0"/>
                </a:cubicBezTo>
                <a:lnTo>
                  <a:pt x="321733" y="0"/>
                </a:lnTo>
                <a:cubicBezTo>
                  <a:pt x="359093" y="0"/>
                  <a:pt x="389467" y="22781"/>
                  <a:pt x="389467" y="50800"/>
                </a:cubicBezTo>
                <a:lnTo>
                  <a:pt x="389467" y="355600"/>
                </a:lnTo>
                <a:cubicBezTo>
                  <a:pt x="389467" y="383619"/>
                  <a:pt x="359093" y="406400"/>
                  <a:pt x="321733" y="406400"/>
                </a:cubicBezTo>
                <a:lnTo>
                  <a:pt x="84667" y="406400"/>
                </a:lnTo>
                <a:cubicBezTo>
                  <a:pt x="47308" y="406400"/>
                  <a:pt x="16933" y="383619"/>
                  <a:pt x="16933" y="355600"/>
                </a:cubicBezTo>
                <a:lnTo>
                  <a:pt x="16933" y="50800"/>
                </a:lnTo>
                <a:close/>
                <a:moveTo>
                  <a:pt x="135467" y="349250"/>
                </a:moveTo>
                <a:cubicBezTo>
                  <a:pt x="135467" y="359807"/>
                  <a:pt x="146791" y="368300"/>
                  <a:pt x="160867" y="368300"/>
                </a:cubicBezTo>
                <a:lnTo>
                  <a:pt x="245533" y="368300"/>
                </a:lnTo>
                <a:cubicBezTo>
                  <a:pt x="259609" y="368300"/>
                  <a:pt x="270933" y="359807"/>
                  <a:pt x="270933" y="349250"/>
                </a:cubicBezTo>
                <a:cubicBezTo>
                  <a:pt x="270933" y="338693"/>
                  <a:pt x="259609" y="330200"/>
                  <a:pt x="245533" y="330200"/>
                </a:cubicBezTo>
                <a:lnTo>
                  <a:pt x="160867" y="330200"/>
                </a:lnTo>
                <a:cubicBezTo>
                  <a:pt x="146791" y="330200"/>
                  <a:pt x="135467" y="338693"/>
                  <a:pt x="135467" y="349250"/>
                </a:cubicBezTo>
                <a:close/>
                <a:moveTo>
                  <a:pt x="321733" y="50800"/>
                </a:moveTo>
                <a:lnTo>
                  <a:pt x="84667" y="50800"/>
                </a:lnTo>
                <a:lnTo>
                  <a:pt x="84667" y="292100"/>
                </a:lnTo>
                <a:lnTo>
                  <a:pt x="321733" y="292100"/>
                </a:lnTo>
                <a:lnTo>
                  <a:pt x="321733" y="50800"/>
                </a:lnTo>
                <a:close/>
              </a:path>
            </a:pathLst>
          </a:custGeom>
          <a:solidFill>
            <a:srgbClr val="1E4A6E"/>
          </a:solidFill>
          <a:ln/>
        </p:spPr>
      </p:sp>
      <p:sp>
        <p:nvSpPr>
          <p:cNvPr id="20" name="Text 18"/>
          <p:cNvSpPr/>
          <p:nvPr/>
        </p:nvSpPr>
        <p:spPr>
          <a:xfrm>
            <a:off x="1066800" y="5638800"/>
            <a:ext cx="660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Local &amp; Edge Inference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066800" y="6096000"/>
            <a:ext cx="6604000" cy="1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retains absolute dominance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GGUF efficiency + cross-platform CPU/GPU fallback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Undisputed standard for on-device AI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80400" y="4800600"/>
            <a:ext cx="7213600" cy="3429000"/>
          </a:xfrm>
          <a:prstGeom prst="roundRect">
            <a:avLst>
              <a:gd name="adj" fmla="val 8000"/>
            </a:avLst>
          </a:prstGeom>
          <a:solidFill>
            <a:srgbClr val="2C5F8A"/>
          </a:solidFill>
          <a:ln/>
        </p:spPr>
      </p:sp>
      <p:sp>
        <p:nvSpPr>
          <p:cNvPr id="23" name="Shape 21"/>
          <p:cNvSpPr/>
          <p:nvPr/>
        </p:nvSpPr>
        <p:spPr>
          <a:xfrm>
            <a:off x="8280400" y="4800600"/>
            <a:ext cx="72136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24" name="Shape 22"/>
          <p:cNvSpPr/>
          <p:nvPr/>
        </p:nvSpPr>
        <p:spPr>
          <a:xfrm>
            <a:off x="8585200" y="51054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14538" y="0"/>
                </a:moveTo>
                <a:lnTo>
                  <a:pt x="292338" y="0"/>
                </a:lnTo>
                <a:cubicBezTo>
                  <a:pt x="313373" y="0"/>
                  <a:pt x="330518" y="17304"/>
                  <a:pt x="329724" y="38259"/>
                </a:cubicBezTo>
                <a:cubicBezTo>
                  <a:pt x="329565" y="42466"/>
                  <a:pt x="329406" y="46673"/>
                  <a:pt x="329168" y="50800"/>
                </a:cubicBezTo>
                <a:lnTo>
                  <a:pt x="368538" y="50800"/>
                </a:lnTo>
                <a:cubicBezTo>
                  <a:pt x="389255" y="50800"/>
                  <a:pt x="407511" y="67945"/>
                  <a:pt x="405924" y="90329"/>
                </a:cubicBezTo>
                <a:cubicBezTo>
                  <a:pt x="399971" y="172641"/>
                  <a:pt x="357902" y="217884"/>
                  <a:pt x="312261" y="241538"/>
                </a:cubicBezTo>
                <a:cubicBezTo>
                  <a:pt x="299720" y="248047"/>
                  <a:pt x="286941" y="252889"/>
                  <a:pt x="274796" y="256461"/>
                </a:cubicBezTo>
                <a:cubicBezTo>
                  <a:pt x="258763" y="279162"/>
                  <a:pt x="242094" y="291148"/>
                  <a:pt x="228838" y="297577"/>
                </a:cubicBezTo>
                <a:lnTo>
                  <a:pt x="228838" y="355600"/>
                </a:lnTo>
                <a:lnTo>
                  <a:pt x="279638" y="355600"/>
                </a:lnTo>
                <a:cubicBezTo>
                  <a:pt x="293688" y="355600"/>
                  <a:pt x="305038" y="366951"/>
                  <a:pt x="305038" y="381000"/>
                </a:cubicBezTo>
                <a:cubicBezTo>
                  <a:pt x="305038" y="395049"/>
                  <a:pt x="293688" y="406400"/>
                  <a:pt x="279638" y="406400"/>
                </a:cubicBezTo>
                <a:lnTo>
                  <a:pt x="127238" y="406400"/>
                </a:lnTo>
                <a:cubicBezTo>
                  <a:pt x="113189" y="406400"/>
                  <a:pt x="101838" y="395049"/>
                  <a:pt x="101838" y="381000"/>
                </a:cubicBezTo>
                <a:cubicBezTo>
                  <a:pt x="101838" y="366951"/>
                  <a:pt x="113189" y="355600"/>
                  <a:pt x="127238" y="355600"/>
                </a:cubicBezTo>
                <a:lnTo>
                  <a:pt x="178038" y="355600"/>
                </a:lnTo>
                <a:lnTo>
                  <a:pt x="178038" y="297577"/>
                </a:lnTo>
                <a:cubicBezTo>
                  <a:pt x="165338" y="291465"/>
                  <a:pt x="149543" y="280114"/>
                  <a:pt x="134144" y="259239"/>
                </a:cubicBezTo>
                <a:cubicBezTo>
                  <a:pt x="119539" y="255429"/>
                  <a:pt x="103664" y="249634"/>
                  <a:pt x="88186" y="240903"/>
                </a:cubicBezTo>
                <a:cubicBezTo>
                  <a:pt x="45244" y="216852"/>
                  <a:pt x="6509" y="171529"/>
                  <a:pt x="953" y="90170"/>
                </a:cubicBezTo>
                <a:cubicBezTo>
                  <a:pt x="-556" y="67866"/>
                  <a:pt x="17621" y="50721"/>
                  <a:pt x="38338" y="50721"/>
                </a:cubicBezTo>
                <a:lnTo>
                  <a:pt x="77708" y="50721"/>
                </a:lnTo>
                <a:cubicBezTo>
                  <a:pt x="77470" y="46593"/>
                  <a:pt x="77311" y="42466"/>
                  <a:pt x="77153" y="38179"/>
                </a:cubicBezTo>
                <a:cubicBezTo>
                  <a:pt x="76359" y="17145"/>
                  <a:pt x="93504" y="-79"/>
                  <a:pt x="114538" y="-79"/>
                </a:cubicBezTo>
                <a:close/>
                <a:moveTo>
                  <a:pt x="80566" y="88900"/>
                </a:moveTo>
                <a:lnTo>
                  <a:pt x="38973" y="88900"/>
                </a:lnTo>
                <a:cubicBezTo>
                  <a:pt x="43894" y="156131"/>
                  <a:pt x="74771" y="189786"/>
                  <a:pt x="106601" y="207645"/>
                </a:cubicBezTo>
                <a:cubicBezTo>
                  <a:pt x="95171" y="178038"/>
                  <a:pt x="85725" y="139383"/>
                  <a:pt x="80566" y="88900"/>
                </a:cubicBezTo>
                <a:close/>
                <a:moveTo>
                  <a:pt x="301625" y="203835"/>
                </a:moveTo>
                <a:cubicBezTo>
                  <a:pt x="333772" y="184944"/>
                  <a:pt x="362823" y="151368"/>
                  <a:pt x="367744" y="88900"/>
                </a:cubicBezTo>
                <a:lnTo>
                  <a:pt x="326231" y="88900"/>
                </a:lnTo>
                <a:cubicBezTo>
                  <a:pt x="321310" y="137239"/>
                  <a:pt x="312420" y="174784"/>
                  <a:pt x="301625" y="20383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8585200" y="5638800"/>
            <a:ext cx="660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Strongest Architecture: Modular MAX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585200" y="6096000"/>
            <a:ext cx="6604000" cy="1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6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Resolves Python/C++ two-language barrier via Mojo + MLIR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Unified development across NVIDIA, AMD, Apple</a:t>
            </a:r>
            <a:endParaRPr lang="en-US" sz="1600" dirty="0"/>
          </a:p>
          <a:p>
            <a:pPr algn="l">
              <a:lnSpc>
                <a:spcPct val="155000"/>
              </a:lnSpc>
              <a:spcBef>
                <a:spcPts val="600"/>
              </a:spcBef>
            </a:pPr>
            <a:r>
              <a:rPr lang="en-US" sz="16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Zero-cost abstractions with hardware-agnostic codegen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62000" y="8483600"/>
            <a:ext cx="1473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i="1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MoE models (400B+): TensorRT-LLM's Expert Parallelism maintains competitive edge through 2027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18369" y="-15002"/>
                </a:moveTo>
                <a:cubicBezTo>
                  <a:pt x="215477" y="-21352"/>
                  <a:pt x="209621" y="-25400"/>
                  <a:pt x="203271" y="-25400"/>
                </a:cubicBezTo>
                <a:cubicBezTo>
                  <a:pt x="196921" y="-25400"/>
                  <a:pt x="191064" y="-21352"/>
                  <a:pt x="188172" y="-15002"/>
                </a:cubicBezTo>
                <a:lnTo>
                  <a:pt x="136243" y="99457"/>
                </a:lnTo>
                <a:lnTo>
                  <a:pt x="23424" y="119618"/>
                </a:lnTo>
                <a:cubicBezTo>
                  <a:pt x="17145" y="120729"/>
                  <a:pt x="11924" y="125730"/>
                  <a:pt x="9948" y="132556"/>
                </a:cubicBezTo>
                <a:cubicBezTo>
                  <a:pt x="7973" y="139383"/>
                  <a:pt x="9596" y="146844"/>
                  <a:pt x="14041" y="151924"/>
                </a:cubicBezTo>
                <a:lnTo>
                  <a:pt x="94756" y="242808"/>
                </a:lnTo>
                <a:lnTo>
                  <a:pt x="76976" y="369729"/>
                </a:lnTo>
                <a:cubicBezTo>
                  <a:pt x="75988" y="376793"/>
                  <a:pt x="78599" y="383937"/>
                  <a:pt x="83749" y="388144"/>
                </a:cubicBezTo>
                <a:cubicBezTo>
                  <a:pt x="88900" y="392351"/>
                  <a:pt x="95673" y="392986"/>
                  <a:pt x="101388" y="389731"/>
                </a:cubicBezTo>
                <a:lnTo>
                  <a:pt x="203271" y="331470"/>
                </a:lnTo>
                <a:lnTo>
                  <a:pt x="305082" y="389731"/>
                </a:lnTo>
                <a:cubicBezTo>
                  <a:pt x="310727" y="392986"/>
                  <a:pt x="317571" y="392351"/>
                  <a:pt x="322721" y="388144"/>
                </a:cubicBezTo>
                <a:cubicBezTo>
                  <a:pt x="327872" y="383937"/>
                  <a:pt x="330482" y="376873"/>
                  <a:pt x="329494" y="369729"/>
                </a:cubicBezTo>
                <a:lnTo>
                  <a:pt x="311644" y="242808"/>
                </a:lnTo>
                <a:lnTo>
                  <a:pt x="392359" y="151924"/>
                </a:lnTo>
                <a:cubicBezTo>
                  <a:pt x="396875" y="146844"/>
                  <a:pt x="398427" y="139383"/>
                  <a:pt x="396452" y="132556"/>
                </a:cubicBezTo>
                <a:cubicBezTo>
                  <a:pt x="394476" y="125730"/>
                  <a:pt x="389326" y="120729"/>
                  <a:pt x="382976" y="119618"/>
                </a:cubicBezTo>
                <a:lnTo>
                  <a:pt x="270228" y="99457"/>
                </a:lnTo>
                <a:lnTo>
                  <a:pt x="218369" y="-1500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Comprehensive Evaluation — Scoring Matrix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08 — Special Analysis &amp; Future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1282468715"/>
              </p:ext>
            </p:extLst>
          </p:nvPr>
        </p:nvGraphicFramePr>
        <p:xfrm>
          <a:off x="762000" y="1066800"/>
          <a:ext cx="7874000" cy="71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8890000" y="1066800"/>
            <a:ext cx="6604000" cy="7112000"/>
          </a:xfrm>
          <a:prstGeom prst="roundRect">
            <a:avLst>
              <a:gd name="adj" fmla="val 5000"/>
            </a:avLst>
          </a:prstGeom>
          <a:solidFill>
            <a:srgbClr val="D9E8F5"/>
          </a:solidFill>
          <a:ln/>
        </p:spPr>
      </p:sp>
      <p:sp>
        <p:nvSpPr>
          <p:cNvPr id="9" name="Text 6"/>
          <p:cNvSpPr/>
          <p:nvPr/>
        </p:nvSpPr>
        <p:spPr>
          <a:xfrm>
            <a:off x="9194800" y="1270000"/>
            <a:ext cx="59944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Dimension Highlights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194800" y="1752600"/>
            <a:ext cx="5994400" cy="0"/>
          </a:xfrm>
          <a:prstGeom prst="straightConnector1">
            <a:avLst/>
          </a:prstGeom>
          <a:noFill/>
          <a:ln w="12700">
            <a:solidFill>
              <a:srgbClr val="2C5F8A">
                <a:alpha val="26667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Text 8"/>
          <p:cNvSpPr/>
          <p:nvPr/>
        </p:nvSpPr>
        <p:spPr>
          <a:xfrm>
            <a:off x="9194800" y="1930400"/>
            <a:ext cx="5994400" cy="60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leads: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Ecosystem (10), Deployment (10), Memory Efficiency (9.5)</a:t>
            </a:r>
            <a:endParaRPr lang="en-US" sz="15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TRT-LLM leads: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Latency (10), Quantization (10), Enterprise (10), Multi-GPU (10)</a:t>
            </a:r>
            <a:endParaRPr lang="en-US" sz="15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leads: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Quantization (10) via GGUF, Ecosystem (9.5)</a:t>
            </a:r>
            <a:endParaRPr lang="en-US" sz="15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 leads: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Throughput (10), Future Potential (10), HPC Readiness (10)</a:t>
            </a:r>
            <a:endParaRPr lang="en-US" sz="1500" dirty="0"/>
          </a:p>
          <a:p>
            <a:pPr algn="l">
              <a:lnSpc>
                <a:spcPct val="155000"/>
              </a:lnSpc>
              <a:spcBef>
                <a:spcPts val="12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No single engine dominates all dimensions. Selection must match operational requirements.</a:t>
            </a:r>
            <a:endParaRPr lang="en-US" sz="1500" dirty="0"/>
          </a:p>
          <a:p>
            <a:pPr algn="l">
              <a:lnSpc>
                <a:spcPct val="155000"/>
              </a:lnSpc>
              <a:spcBef>
                <a:spcPts val="800"/>
              </a:spcBef>
            </a:pPr>
            <a:r>
              <a:rPr lang="en-US" sz="15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 note:</a:t>
            </a:r>
            <a:r>
              <a:rPr lang="en-US" sz="15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Cost Efficiency scored N/A — operates on consumer hardware with different economics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" y="1778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406400"/>
                </a:moveTo>
                <a:cubicBezTo>
                  <a:pt x="315349" y="406400"/>
                  <a:pt x="406400" y="315349"/>
                  <a:pt x="406400" y="203200"/>
                </a:cubicBezTo>
                <a:cubicBezTo>
                  <a:pt x="406400" y="91051"/>
                  <a:pt x="315349" y="0"/>
                  <a:pt x="203200" y="0"/>
                </a:cubicBezTo>
                <a:cubicBezTo>
                  <a:pt x="91051" y="0"/>
                  <a:pt x="0" y="91051"/>
                  <a:pt x="0" y="203200"/>
                </a:cubicBezTo>
                <a:cubicBezTo>
                  <a:pt x="0" y="315349"/>
                  <a:pt x="91051" y="406400"/>
                  <a:pt x="203200" y="406400"/>
                </a:cubicBezTo>
                <a:close/>
                <a:moveTo>
                  <a:pt x="243443" y="258048"/>
                </a:moveTo>
                <a:lnTo>
                  <a:pt x="128905" y="302101"/>
                </a:lnTo>
                <a:cubicBezTo>
                  <a:pt x="113506" y="308054"/>
                  <a:pt x="98346" y="292894"/>
                  <a:pt x="104299" y="277495"/>
                </a:cubicBezTo>
                <a:lnTo>
                  <a:pt x="148352" y="162957"/>
                </a:lnTo>
                <a:cubicBezTo>
                  <a:pt x="150971" y="156210"/>
                  <a:pt x="156210" y="150971"/>
                  <a:pt x="162957" y="148352"/>
                </a:cubicBezTo>
                <a:lnTo>
                  <a:pt x="277495" y="104299"/>
                </a:lnTo>
                <a:cubicBezTo>
                  <a:pt x="292894" y="98346"/>
                  <a:pt x="308054" y="113506"/>
                  <a:pt x="302101" y="128905"/>
                </a:cubicBezTo>
                <a:lnTo>
                  <a:pt x="258048" y="243443"/>
                </a:lnTo>
                <a:cubicBezTo>
                  <a:pt x="255508" y="250190"/>
                  <a:pt x="250190" y="255429"/>
                  <a:pt x="243443" y="258048"/>
                </a:cubicBezTo>
                <a:close/>
                <a:moveTo>
                  <a:pt x="228600" y="203200"/>
                </a:moveTo>
                <a:cubicBezTo>
                  <a:pt x="228600" y="189181"/>
                  <a:pt x="217219" y="177800"/>
                  <a:pt x="203200" y="177800"/>
                </a:cubicBezTo>
                <a:cubicBezTo>
                  <a:pt x="189181" y="177800"/>
                  <a:pt x="177800" y="189181"/>
                  <a:pt x="177800" y="203200"/>
                </a:cubicBezTo>
                <a:cubicBezTo>
                  <a:pt x="177800" y="217219"/>
                  <a:pt x="189181" y="228600"/>
                  <a:pt x="203200" y="228600"/>
                </a:cubicBezTo>
                <a:cubicBezTo>
                  <a:pt x="217219" y="228600"/>
                  <a:pt x="228600" y="217219"/>
                  <a:pt x="228600" y="2032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89000" y="0"/>
            <a:ext cx="1270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Recommendations — Which Engine, When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5240000" y="0"/>
            <a:ext cx="762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8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938000" y="8636000"/>
            <a:ext cx="3556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08 — Special Analysis &amp; Future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62000" y="106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066800"/>
            <a:ext cx="34925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9" name="Shape 7"/>
          <p:cNvSpPr/>
          <p:nvPr/>
        </p:nvSpPr>
        <p:spPr>
          <a:xfrm>
            <a:off x="1016000" y="129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5943" y="0"/>
                </a:moveTo>
                <a:lnTo>
                  <a:pt x="87086" y="0"/>
                </a:lnTo>
                <a:cubicBezTo>
                  <a:pt x="75043" y="0"/>
                  <a:pt x="65314" y="8513"/>
                  <a:pt x="65314" y="19050"/>
                </a:cubicBezTo>
                <a:cubicBezTo>
                  <a:pt x="65314" y="29587"/>
                  <a:pt x="75043" y="38100"/>
                  <a:pt x="87086" y="38100"/>
                </a:cubicBezTo>
                <a:lnTo>
                  <a:pt x="87086" y="128290"/>
                </a:lnTo>
                <a:lnTo>
                  <a:pt x="5103" y="253782"/>
                </a:lnTo>
                <a:cubicBezTo>
                  <a:pt x="1769" y="258961"/>
                  <a:pt x="0" y="264735"/>
                  <a:pt x="0" y="270689"/>
                </a:cubicBezTo>
                <a:cubicBezTo>
                  <a:pt x="0" y="289560"/>
                  <a:pt x="17417" y="304800"/>
                  <a:pt x="38984" y="304800"/>
                </a:cubicBezTo>
                <a:lnTo>
                  <a:pt x="265816" y="304800"/>
                </a:lnTo>
                <a:cubicBezTo>
                  <a:pt x="287315" y="304800"/>
                  <a:pt x="304800" y="289560"/>
                  <a:pt x="304800" y="270689"/>
                </a:cubicBezTo>
                <a:cubicBezTo>
                  <a:pt x="304800" y="264735"/>
                  <a:pt x="303031" y="258901"/>
                  <a:pt x="299697" y="253782"/>
                </a:cubicBezTo>
                <a:lnTo>
                  <a:pt x="217714" y="128290"/>
                </a:lnTo>
                <a:lnTo>
                  <a:pt x="217714" y="38100"/>
                </a:lnTo>
                <a:cubicBezTo>
                  <a:pt x="229757" y="38100"/>
                  <a:pt x="239486" y="29587"/>
                  <a:pt x="239486" y="19050"/>
                </a:cubicBezTo>
                <a:cubicBezTo>
                  <a:pt x="239486" y="8513"/>
                  <a:pt x="229757" y="0"/>
                  <a:pt x="217714" y="0"/>
                </a:cubicBezTo>
                <a:lnTo>
                  <a:pt x="195943" y="0"/>
                </a:lnTo>
                <a:close/>
                <a:moveTo>
                  <a:pt x="130629" y="128290"/>
                </a:moveTo>
                <a:lnTo>
                  <a:pt x="130629" y="38100"/>
                </a:lnTo>
                <a:lnTo>
                  <a:pt x="174171" y="38100"/>
                </a:lnTo>
                <a:lnTo>
                  <a:pt x="174171" y="128290"/>
                </a:lnTo>
                <a:cubicBezTo>
                  <a:pt x="174171" y="134898"/>
                  <a:pt x="176144" y="141446"/>
                  <a:pt x="179886" y="147221"/>
                </a:cubicBezTo>
                <a:lnTo>
                  <a:pt x="208189" y="190500"/>
                </a:lnTo>
                <a:lnTo>
                  <a:pt x="96611" y="190500"/>
                </a:lnTo>
                <a:lnTo>
                  <a:pt x="124914" y="147221"/>
                </a:lnTo>
                <a:cubicBezTo>
                  <a:pt x="128656" y="141446"/>
                  <a:pt x="130629" y="134957"/>
                  <a:pt x="130629" y="12829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0" name="Text 8"/>
          <p:cNvSpPr/>
          <p:nvPr/>
        </p:nvSpPr>
        <p:spPr>
          <a:xfrm>
            <a:off x="1016000" y="167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Research Labs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16000" y="203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unmatched flexibility, instant model deployment, no compilation wait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08500" y="106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08500" y="1066800"/>
            <a:ext cx="34925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14" name="Shape 12"/>
          <p:cNvSpPr/>
          <p:nvPr/>
        </p:nvSpPr>
        <p:spPr>
          <a:xfrm>
            <a:off x="4762500" y="129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1865" y="12025"/>
                </a:moveTo>
                <a:cubicBezTo>
                  <a:pt x="156031" y="8692"/>
                  <a:pt x="148828" y="8692"/>
                  <a:pt x="142935" y="12025"/>
                </a:cubicBezTo>
                <a:lnTo>
                  <a:pt x="9585" y="88225"/>
                </a:lnTo>
                <a:cubicBezTo>
                  <a:pt x="2084" y="92512"/>
                  <a:pt x="-1607" y="101322"/>
                  <a:pt x="595" y="109657"/>
                </a:cubicBezTo>
                <a:cubicBezTo>
                  <a:pt x="2798" y="117991"/>
                  <a:pt x="10418" y="123825"/>
                  <a:pt x="19050" y="123825"/>
                </a:cubicBezTo>
                <a:lnTo>
                  <a:pt x="38100" y="123825"/>
                </a:lnTo>
                <a:lnTo>
                  <a:pt x="38100" y="247650"/>
                </a:lnTo>
                <a:lnTo>
                  <a:pt x="38100" y="247650"/>
                </a:lnTo>
                <a:lnTo>
                  <a:pt x="7620" y="270510"/>
                </a:lnTo>
                <a:cubicBezTo>
                  <a:pt x="2798" y="274082"/>
                  <a:pt x="0" y="279737"/>
                  <a:pt x="0" y="285750"/>
                </a:cubicBezTo>
                <a:cubicBezTo>
                  <a:pt x="0" y="296287"/>
                  <a:pt x="8513" y="304800"/>
                  <a:pt x="19050" y="304800"/>
                </a:cubicBezTo>
                <a:lnTo>
                  <a:pt x="285750" y="304800"/>
                </a:lnTo>
                <a:cubicBezTo>
                  <a:pt x="296287" y="304800"/>
                  <a:pt x="304800" y="296287"/>
                  <a:pt x="304800" y="285750"/>
                </a:cubicBezTo>
                <a:cubicBezTo>
                  <a:pt x="304800" y="279737"/>
                  <a:pt x="302002" y="274082"/>
                  <a:pt x="297180" y="270510"/>
                </a:cubicBezTo>
                <a:lnTo>
                  <a:pt x="266700" y="247650"/>
                </a:lnTo>
                <a:lnTo>
                  <a:pt x="266700" y="123825"/>
                </a:lnTo>
                <a:lnTo>
                  <a:pt x="285750" y="123825"/>
                </a:lnTo>
                <a:cubicBezTo>
                  <a:pt x="294382" y="123825"/>
                  <a:pt x="301943" y="117991"/>
                  <a:pt x="304145" y="109657"/>
                </a:cubicBezTo>
                <a:cubicBezTo>
                  <a:pt x="306348" y="101322"/>
                  <a:pt x="302657" y="92512"/>
                  <a:pt x="295156" y="88225"/>
                </a:cubicBezTo>
                <a:lnTo>
                  <a:pt x="161806" y="12025"/>
                </a:lnTo>
                <a:close/>
                <a:moveTo>
                  <a:pt x="238125" y="123825"/>
                </a:moveTo>
                <a:lnTo>
                  <a:pt x="238125" y="247650"/>
                </a:lnTo>
                <a:lnTo>
                  <a:pt x="200025" y="247650"/>
                </a:lnTo>
                <a:lnTo>
                  <a:pt x="200025" y="123825"/>
                </a:lnTo>
                <a:lnTo>
                  <a:pt x="238125" y="123825"/>
                </a:lnTo>
                <a:close/>
                <a:moveTo>
                  <a:pt x="171450" y="123825"/>
                </a:moveTo>
                <a:lnTo>
                  <a:pt x="171450" y="247650"/>
                </a:lnTo>
                <a:lnTo>
                  <a:pt x="133350" y="247650"/>
                </a:lnTo>
                <a:lnTo>
                  <a:pt x="133350" y="123825"/>
                </a:lnTo>
                <a:lnTo>
                  <a:pt x="171450" y="123825"/>
                </a:lnTo>
                <a:close/>
                <a:moveTo>
                  <a:pt x="104775" y="123825"/>
                </a:moveTo>
                <a:lnTo>
                  <a:pt x="104775" y="247650"/>
                </a:lnTo>
                <a:lnTo>
                  <a:pt x="66675" y="247650"/>
                </a:lnTo>
                <a:lnTo>
                  <a:pt x="66675" y="123825"/>
                </a:lnTo>
                <a:lnTo>
                  <a:pt x="104775" y="123825"/>
                </a:lnTo>
                <a:close/>
                <a:moveTo>
                  <a:pt x="152400" y="57150"/>
                </a:moveTo>
                <a:cubicBezTo>
                  <a:pt x="162914" y="57150"/>
                  <a:pt x="171450" y="65686"/>
                  <a:pt x="171450" y="76200"/>
                </a:cubicBezTo>
                <a:cubicBezTo>
                  <a:pt x="171450" y="86714"/>
                  <a:pt x="162914" y="95250"/>
                  <a:pt x="152400" y="95250"/>
                </a:cubicBezTo>
                <a:cubicBezTo>
                  <a:pt x="141886" y="95250"/>
                  <a:pt x="133350" y="86714"/>
                  <a:pt x="133350" y="76200"/>
                </a:cubicBezTo>
                <a:cubicBezTo>
                  <a:pt x="133350" y="65686"/>
                  <a:pt x="141886" y="57150"/>
                  <a:pt x="152400" y="57150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15" name="Text 13"/>
          <p:cNvSpPr/>
          <p:nvPr/>
        </p:nvSpPr>
        <p:spPr>
          <a:xfrm>
            <a:off x="4762500" y="167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Universities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62500" y="203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(shared clusters) + </a:t>
            </a: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(student MacBooks) — dual-stack approach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255000" y="106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18" name="Shape 16"/>
          <p:cNvSpPr/>
          <p:nvPr/>
        </p:nvSpPr>
        <p:spPr>
          <a:xfrm>
            <a:off x="8255000" y="1066800"/>
            <a:ext cx="3492500" cy="76200"/>
          </a:xfrm>
          <a:prstGeom prst="rect">
            <a:avLst/>
          </a:prstGeom>
          <a:solidFill>
            <a:srgbClr val="6A9BC7"/>
          </a:solidFill>
          <a:ln/>
        </p:spPr>
      </p:sp>
      <p:sp>
        <p:nvSpPr>
          <p:cNvPr id="19" name="Shape 17"/>
          <p:cNvSpPr/>
          <p:nvPr/>
        </p:nvSpPr>
        <p:spPr>
          <a:xfrm>
            <a:off x="8509000" y="129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43543" y="19050"/>
                </a:moveTo>
                <a:cubicBezTo>
                  <a:pt x="19526" y="19050"/>
                  <a:pt x="0" y="36135"/>
                  <a:pt x="0" y="57150"/>
                </a:cubicBezTo>
                <a:lnTo>
                  <a:pt x="0" y="95250"/>
                </a:lnTo>
                <a:cubicBezTo>
                  <a:pt x="0" y="116265"/>
                  <a:pt x="19526" y="133350"/>
                  <a:pt x="43543" y="133350"/>
                </a:cubicBezTo>
                <a:lnTo>
                  <a:pt x="261257" y="133350"/>
                </a:lnTo>
                <a:cubicBezTo>
                  <a:pt x="285274" y="133350"/>
                  <a:pt x="304800" y="116265"/>
                  <a:pt x="304800" y="95250"/>
                </a:cubicBezTo>
                <a:lnTo>
                  <a:pt x="304800" y="57150"/>
                </a:lnTo>
                <a:cubicBezTo>
                  <a:pt x="304800" y="36135"/>
                  <a:pt x="285274" y="19050"/>
                  <a:pt x="261257" y="19050"/>
                </a:cubicBezTo>
                <a:lnTo>
                  <a:pt x="43543" y="19050"/>
                </a:lnTo>
                <a:close/>
                <a:moveTo>
                  <a:pt x="190500" y="61912"/>
                </a:moveTo>
                <a:cubicBezTo>
                  <a:pt x="199512" y="61912"/>
                  <a:pt x="206829" y="68315"/>
                  <a:pt x="206829" y="76200"/>
                </a:cubicBezTo>
                <a:cubicBezTo>
                  <a:pt x="206829" y="84085"/>
                  <a:pt x="199512" y="90488"/>
                  <a:pt x="190500" y="90488"/>
                </a:cubicBezTo>
                <a:cubicBezTo>
                  <a:pt x="181488" y="90488"/>
                  <a:pt x="174171" y="84085"/>
                  <a:pt x="174171" y="76200"/>
                </a:cubicBezTo>
                <a:cubicBezTo>
                  <a:pt x="174171" y="68315"/>
                  <a:pt x="181488" y="61912"/>
                  <a:pt x="190500" y="61912"/>
                </a:cubicBezTo>
                <a:close/>
                <a:moveTo>
                  <a:pt x="228600" y="76200"/>
                </a:moveTo>
                <a:cubicBezTo>
                  <a:pt x="228600" y="68315"/>
                  <a:pt x="235917" y="61912"/>
                  <a:pt x="244929" y="61912"/>
                </a:cubicBezTo>
                <a:cubicBezTo>
                  <a:pt x="253941" y="61912"/>
                  <a:pt x="261257" y="68315"/>
                  <a:pt x="261257" y="76200"/>
                </a:cubicBezTo>
                <a:cubicBezTo>
                  <a:pt x="261257" y="84085"/>
                  <a:pt x="253941" y="90488"/>
                  <a:pt x="244929" y="90488"/>
                </a:cubicBezTo>
                <a:cubicBezTo>
                  <a:pt x="235917" y="90488"/>
                  <a:pt x="228600" y="84085"/>
                  <a:pt x="228600" y="76200"/>
                </a:cubicBezTo>
                <a:close/>
                <a:moveTo>
                  <a:pt x="43543" y="171450"/>
                </a:moveTo>
                <a:cubicBezTo>
                  <a:pt x="19526" y="171450"/>
                  <a:pt x="0" y="188535"/>
                  <a:pt x="0" y="209550"/>
                </a:cubicBezTo>
                <a:lnTo>
                  <a:pt x="0" y="247650"/>
                </a:lnTo>
                <a:cubicBezTo>
                  <a:pt x="0" y="268665"/>
                  <a:pt x="19526" y="285750"/>
                  <a:pt x="43543" y="285750"/>
                </a:cubicBezTo>
                <a:lnTo>
                  <a:pt x="261257" y="285750"/>
                </a:lnTo>
                <a:cubicBezTo>
                  <a:pt x="285274" y="285750"/>
                  <a:pt x="304800" y="268665"/>
                  <a:pt x="304800" y="247650"/>
                </a:cubicBezTo>
                <a:lnTo>
                  <a:pt x="304800" y="209550"/>
                </a:lnTo>
                <a:cubicBezTo>
                  <a:pt x="304800" y="188535"/>
                  <a:pt x="285274" y="171450"/>
                  <a:pt x="261257" y="171450"/>
                </a:cubicBezTo>
                <a:lnTo>
                  <a:pt x="43543" y="171450"/>
                </a:lnTo>
                <a:close/>
                <a:moveTo>
                  <a:pt x="190500" y="214313"/>
                </a:moveTo>
                <a:cubicBezTo>
                  <a:pt x="199512" y="214313"/>
                  <a:pt x="206829" y="220715"/>
                  <a:pt x="206829" y="228600"/>
                </a:cubicBezTo>
                <a:cubicBezTo>
                  <a:pt x="206829" y="236485"/>
                  <a:pt x="199512" y="242888"/>
                  <a:pt x="190500" y="242888"/>
                </a:cubicBezTo>
                <a:cubicBezTo>
                  <a:pt x="181488" y="242888"/>
                  <a:pt x="174171" y="236485"/>
                  <a:pt x="174171" y="228600"/>
                </a:cubicBezTo>
                <a:cubicBezTo>
                  <a:pt x="174171" y="220715"/>
                  <a:pt x="181488" y="214313"/>
                  <a:pt x="190500" y="214313"/>
                </a:cubicBezTo>
                <a:close/>
                <a:moveTo>
                  <a:pt x="228600" y="228600"/>
                </a:moveTo>
                <a:cubicBezTo>
                  <a:pt x="228600" y="220715"/>
                  <a:pt x="235917" y="214313"/>
                  <a:pt x="244929" y="214313"/>
                </a:cubicBezTo>
                <a:cubicBezTo>
                  <a:pt x="253941" y="214313"/>
                  <a:pt x="261257" y="220715"/>
                  <a:pt x="261257" y="228600"/>
                </a:cubicBezTo>
                <a:cubicBezTo>
                  <a:pt x="261257" y="236485"/>
                  <a:pt x="253941" y="242888"/>
                  <a:pt x="244929" y="242888"/>
                </a:cubicBezTo>
                <a:cubicBezTo>
                  <a:pt x="235917" y="242888"/>
                  <a:pt x="228600" y="236485"/>
                  <a:pt x="228600" y="228600"/>
                </a:cubicBezTo>
                <a:close/>
              </a:path>
            </a:pathLst>
          </a:custGeom>
          <a:solidFill>
            <a:srgbClr val="6A9BC7"/>
          </a:solidFill>
          <a:ln/>
        </p:spPr>
      </p:sp>
      <p:sp>
        <p:nvSpPr>
          <p:cNvPr id="20" name="Text 18"/>
          <p:cNvSpPr/>
          <p:nvPr/>
        </p:nvSpPr>
        <p:spPr>
          <a:xfrm>
            <a:off x="8509000" y="167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6A9BC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HPC Clusters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09000" y="203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bare-metal topology-aware performance, highest compute density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12001500" y="106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01500" y="1066800"/>
            <a:ext cx="34925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24" name="Shape 22"/>
          <p:cNvSpPr/>
          <p:nvPr/>
        </p:nvSpPr>
        <p:spPr>
          <a:xfrm>
            <a:off x="12255500" y="129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9050"/>
                </a:moveTo>
                <a:cubicBezTo>
                  <a:pt x="304800" y="83403"/>
                  <a:pt x="259199" y="137100"/>
                  <a:pt x="198596" y="149662"/>
                </a:cubicBezTo>
                <a:cubicBezTo>
                  <a:pt x="193893" y="115074"/>
                  <a:pt x="178356" y="83939"/>
                  <a:pt x="155436" y="59829"/>
                </a:cubicBezTo>
                <a:cubicBezTo>
                  <a:pt x="179308" y="23813"/>
                  <a:pt x="220206" y="0"/>
                  <a:pt x="266700" y="0"/>
                </a:cubicBezTo>
                <a:lnTo>
                  <a:pt x="285750" y="0"/>
                </a:lnTo>
                <a:cubicBezTo>
                  <a:pt x="296287" y="0"/>
                  <a:pt x="304800" y="8513"/>
                  <a:pt x="304800" y="19050"/>
                </a:cubicBezTo>
                <a:close/>
                <a:moveTo>
                  <a:pt x="0" y="57150"/>
                </a:moveTo>
                <a:cubicBezTo>
                  <a:pt x="0" y="46613"/>
                  <a:pt x="8513" y="38100"/>
                  <a:pt x="19050" y="38100"/>
                </a:cubicBezTo>
                <a:lnTo>
                  <a:pt x="38100" y="38100"/>
                </a:lnTo>
                <a:cubicBezTo>
                  <a:pt x="111740" y="38100"/>
                  <a:pt x="171450" y="97810"/>
                  <a:pt x="171450" y="171450"/>
                </a:cubicBezTo>
                <a:lnTo>
                  <a:pt x="171450" y="285750"/>
                </a:lnTo>
                <a:cubicBezTo>
                  <a:pt x="171450" y="296287"/>
                  <a:pt x="162937" y="304800"/>
                  <a:pt x="152400" y="304800"/>
                </a:cubicBezTo>
                <a:cubicBezTo>
                  <a:pt x="141863" y="304800"/>
                  <a:pt x="133350" y="296287"/>
                  <a:pt x="133350" y="285750"/>
                </a:cubicBezTo>
                <a:lnTo>
                  <a:pt x="133350" y="190500"/>
                </a:lnTo>
                <a:cubicBezTo>
                  <a:pt x="59710" y="190500"/>
                  <a:pt x="0" y="130790"/>
                  <a:pt x="0" y="5715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25" name="Text 23"/>
          <p:cNvSpPr/>
          <p:nvPr/>
        </p:nvSpPr>
        <p:spPr>
          <a:xfrm>
            <a:off x="12255500" y="167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Startups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2255500" y="203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fastest path to market, KubeRay integration, minimal infra engineering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62000" y="360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2000" y="3606800"/>
            <a:ext cx="34925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29" name="Shape 27"/>
          <p:cNvSpPr/>
          <p:nvPr/>
        </p:nvSpPr>
        <p:spPr>
          <a:xfrm>
            <a:off x="1016000" y="383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50" y="19050"/>
                </a:moveTo>
                <a:cubicBezTo>
                  <a:pt x="8513" y="19050"/>
                  <a:pt x="0" y="27563"/>
                  <a:pt x="0" y="38100"/>
                </a:cubicBezTo>
                <a:lnTo>
                  <a:pt x="0" y="257175"/>
                </a:lnTo>
                <a:cubicBezTo>
                  <a:pt x="0" y="272951"/>
                  <a:pt x="12799" y="285750"/>
                  <a:pt x="28575" y="285750"/>
                </a:cubicBezTo>
                <a:lnTo>
                  <a:pt x="276225" y="285750"/>
                </a:lnTo>
                <a:cubicBezTo>
                  <a:pt x="292001" y="285750"/>
                  <a:pt x="304800" y="272951"/>
                  <a:pt x="304800" y="257175"/>
                </a:cubicBezTo>
                <a:lnTo>
                  <a:pt x="304800" y="90607"/>
                </a:lnTo>
                <a:cubicBezTo>
                  <a:pt x="304800" y="79772"/>
                  <a:pt x="293251" y="72926"/>
                  <a:pt x="283726" y="78045"/>
                </a:cubicBezTo>
                <a:lnTo>
                  <a:pt x="190500" y="128230"/>
                </a:lnTo>
                <a:lnTo>
                  <a:pt x="190500" y="90607"/>
                </a:lnTo>
                <a:cubicBezTo>
                  <a:pt x="190500" y="79772"/>
                  <a:pt x="178951" y="72926"/>
                  <a:pt x="169426" y="78045"/>
                </a:cubicBezTo>
                <a:lnTo>
                  <a:pt x="76200" y="128230"/>
                </a:lnTo>
                <a:lnTo>
                  <a:pt x="76200" y="38100"/>
                </a:lnTo>
                <a:cubicBezTo>
                  <a:pt x="76200" y="27563"/>
                  <a:pt x="67687" y="19050"/>
                  <a:pt x="57150" y="19050"/>
                </a:cubicBezTo>
                <a:lnTo>
                  <a:pt x="19050" y="19050"/>
                </a:ln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30" name="Text 28"/>
          <p:cNvSpPr/>
          <p:nvPr/>
        </p:nvSpPr>
        <p:spPr>
          <a:xfrm>
            <a:off x="1016000" y="421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 Production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16000" y="457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TensorRT-LLM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max throughput, strict latency guarantees, Triton Server stability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508500" y="360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33" name="Shape 31"/>
          <p:cNvSpPr/>
          <p:nvPr/>
        </p:nvSpPr>
        <p:spPr>
          <a:xfrm>
            <a:off x="4508500" y="3606800"/>
            <a:ext cx="34925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4" name="Shape 32"/>
          <p:cNvSpPr/>
          <p:nvPr/>
        </p:nvSpPr>
        <p:spPr>
          <a:xfrm>
            <a:off x="4762500" y="383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0025"/>
                </a:moveTo>
                <a:cubicBezTo>
                  <a:pt x="0" y="247352"/>
                  <a:pt x="34131" y="285750"/>
                  <a:pt x="76200" y="285750"/>
                </a:cubicBezTo>
                <a:lnTo>
                  <a:pt x="237067" y="285750"/>
                </a:lnTo>
                <a:cubicBezTo>
                  <a:pt x="274479" y="285750"/>
                  <a:pt x="304800" y="251639"/>
                  <a:pt x="304800" y="209550"/>
                </a:cubicBezTo>
                <a:cubicBezTo>
                  <a:pt x="304800" y="178832"/>
                  <a:pt x="288660" y="152340"/>
                  <a:pt x="265377" y="140315"/>
                </a:cubicBezTo>
                <a:cubicBezTo>
                  <a:pt x="268923" y="132517"/>
                  <a:pt x="270933" y="123646"/>
                  <a:pt x="270933" y="114300"/>
                </a:cubicBezTo>
                <a:cubicBezTo>
                  <a:pt x="270933" y="82748"/>
                  <a:pt x="248179" y="57150"/>
                  <a:pt x="220133" y="57150"/>
                </a:cubicBezTo>
                <a:cubicBezTo>
                  <a:pt x="210767" y="57150"/>
                  <a:pt x="202036" y="60007"/>
                  <a:pt x="194522" y="64949"/>
                </a:cubicBezTo>
                <a:cubicBezTo>
                  <a:pt x="181769" y="37683"/>
                  <a:pt x="156316" y="19050"/>
                  <a:pt x="127000" y="19050"/>
                </a:cubicBezTo>
                <a:cubicBezTo>
                  <a:pt x="84931" y="19050"/>
                  <a:pt x="50800" y="57448"/>
                  <a:pt x="50800" y="104775"/>
                </a:cubicBezTo>
                <a:cubicBezTo>
                  <a:pt x="50800" y="109537"/>
                  <a:pt x="51170" y="114240"/>
                  <a:pt x="51805" y="118765"/>
                </a:cubicBezTo>
                <a:cubicBezTo>
                  <a:pt x="21696" y="130195"/>
                  <a:pt x="0" y="162282"/>
                  <a:pt x="0" y="200025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35" name="Text 33"/>
          <p:cNvSpPr/>
          <p:nvPr/>
        </p:nvSpPr>
        <p:spPr>
          <a:xfrm>
            <a:off x="4762500" y="421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Cloud AI Providers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762500" y="457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(static endpoints) + </a:t>
            </a: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(dynamic Multi-LoRA) — hybrid strategy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8255000" y="360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255000" y="3606800"/>
            <a:ext cx="3492500" cy="76200"/>
          </a:xfrm>
          <a:prstGeom prst="rect">
            <a:avLst/>
          </a:prstGeom>
          <a:solidFill>
            <a:srgbClr val="1E4A6E"/>
          </a:solidFill>
          <a:ln/>
        </p:spPr>
      </p:sp>
      <p:sp>
        <p:nvSpPr>
          <p:cNvPr id="39" name="Shape 37"/>
          <p:cNvSpPr/>
          <p:nvPr/>
        </p:nvSpPr>
        <p:spPr>
          <a:xfrm>
            <a:off x="8509000" y="383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2700" y="38100"/>
                </a:moveTo>
                <a:cubicBezTo>
                  <a:pt x="12700" y="17085"/>
                  <a:pt x="35481" y="0"/>
                  <a:pt x="63500" y="0"/>
                </a:cubicBezTo>
                <a:lnTo>
                  <a:pt x="241300" y="0"/>
                </a:lnTo>
                <a:cubicBezTo>
                  <a:pt x="269319" y="0"/>
                  <a:pt x="292100" y="17085"/>
                  <a:pt x="292100" y="38100"/>
                </a:cubicBezTo>
                <a:lnTo>
                  <a:pt x="292100" y="266700"/>
                </a:lnTo>
                <a:cubicBezTo>
                  <a:pt x="292100" y="287715"/>
                  <a:pt x="269319" y="304800"/>
                  <a:pt x="241300" y="304800"/>
                </a:cubicBezTo>
                <a:lnTo>
                  <a:pt x="63500" y="304800"/>
                </a:lnTo>
                <a:cubicBezTo>
                  <a:pt x="35481" y="304800"/>
                  <a:pt x="12700" y="287715"/>
                  <a:pt x="12700" y="266700"/>
                </a:cubicBezTo>
                <a:lnTo>
                  <a:pt x="12700" y="38100"/>
                </a:lnTo>
                <a:close/>
                <a:moveTo>
                  <a:pt x="63500" y="38100"/>
                </a:moveTo>
                <a:lnTo>
                  <a:pt x="63500" y="219075"/>
                </a:lnTo>
                <a:lnTo>
                  <a:pt x="241300" y="219075"/>
                </a:lnTo>
                <a:lnTo>
                  <a:pt x="241300" y="38100"/>
                </a:lnTo>
                <a:lnTo>
                  <a:pt x="63500" y="38100"/>
                </a:lnTo>
                <a:close/>
                <a:moveTo>
                  <a:pt x="152400" y="280987"/>
                </a:moveTo>
                <a:cubicBezTo>
                  <a:pt x="166449" y="280987"/>
                  <a:pt x="177800" y="272475"/>
                  <a:pt x="177800" y="261937"/>
                </a:cubicBezTo>
                <a:cubicBezTo>
                  <a:pt x="177800" y="251400"/>
                  <a:pt x="166449" y="242888"/>
                  <a:pt x="152400" y="242888"/>
                </a:cubicBezTo>
                <a:cubicBezTo>
                  <a:pt x="138351" y="242888"/>
                  <a:pt x="127000" y="251400"/>
                  <a:pt x="127000" y="261937"/>
                </a:cubicBezTo>
                <a:cubicBezTo>
                  <a:pt x="127000" y="272475"/>
                  <a:pt x="138351" y="280987"/>
                  <a:pt x="152400" y="280987"/>
                </a:cubicBezTo>
                <a:close/>
              </a:path>
            </a:pathLst>
          </a:custGeom>
          <a:solidFill>
            <a:srgbClr val="1E4A6E"/>
          </a:solidFill>
          <a:ln/>
        </p:spPr>
      </p:sp>
      <p:sp>
        <p:nvSpPr>
          <p:cNvPr id="40" name="Text 38"/>
          <p:cNvSpPr/>
          <p:nvPr/>
        </p:nvSpPr>
        <p:spPr>
          <a:xfrm>
            <a:off x="8509000" y="421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1E4A6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Edge AI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509000" y="457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llama.cpp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GGUF on constrained hardware, advanced CPU vectorization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12001500" y="3606800"/>
            <a:ext cx="3492500" cy="2286000"/>
          </a:xfrm>
          <a:prstGeom prst="roundRect">
            <a:avLst>
              <a:gd name="adj" fmla="val 8000"/>
            </a:avLst>
          </a:prstGeom>
          <a:solidFill>
            <a:srgbClr val="D9E8F5"/>
          </a:solidFill>
          <a:ln/>
        </p:spPr>
      </p:sp>
      <p:sp>
        <p:nvSpPr>
          <p:cNvPr id="43" name="Shape 41"/>
          <p:cNvSpPr/>
          <p:nvPr/>
        </p:nvSpPr>
        <p:spPr>
          <a:xfrm>
            <a:off x="12001500" y="3606800"/>
            <a:ext cx="3492500" cy="76200"/>
          </a:xfrm>
          <a:prstGeom prst="rect">
            <a:avLst/>
          </a:prstGeom>
          <a:solidFill>
            <a:srgbClr val="E07B54"/>
          </a:solidFill>
          <a:ln/>
        </p:spPr>
      </p:sp>
      <p:sp>
        <p:nvSpPr>
          <p:cNvPr id="44" name="Shape 42"/>
          <p:cNvSpPr/>
          <p:nvPr/>
        </p:nvSpPr>
        <p:spPr>
          <a:xfrm>
            <a:off x="12255500" y="383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30505" y="-5894"/>
                </a:moveTo>
                <a:cubicBezTo>
                  <a:pt x="238601" y="-774"/>
                  <a:pt x="241595" y="8513"/>
                  <a:pt x="237921" y="16609"/>
                </a:cubicBezTo>
                <a:lnTo>
                  <a:pt x="184581" y="133350"/>
                </a:lnTo>
                <a:lnTo>
                  <a:pt x="283029" y="133350"/>
                </a:lnTo>
                <a:cubicBezTo>
                  <a:pt x="292213" y="133350"/>
                  <a:pt x="300378" y="138351"/>
                  <a:pt x="303507" y="145911"/>
                </a:cubicBezTo>
                <a:cubicBezTo>
                  <a:pt x="306637" y="153472"/>
                  <a:pt x="303984" y="161925"/>
                  <a:pt x="296976" y="167045"/>
                </a:cubicBezTo>
                <a:lnTo>
                  <a:pt x="101033" y="309920"/>
                </a:lnTo>
                <a:cubicBezTo>
                  <a:pt x="93345" y="315516"/>
                  <a:pt x="82391" y="315813"/>
                  <a:pt x="74295" y="310694"/>
                </a:cubicBezTo>
                <a:cubicBezTo>
                  <a:pt x="66199" y="305574"/>
                  <a:pt x="63205" y="296287"/>
                  <a:pt x="66879" y="288191"/>
                </a:cubicBezTo>
                <a:lnTo>
                  <a:pt x="120219" y="171450"/>
                </a:lnTo>
                <a:lnTo>
                  <a:pt x="21771" y="171450"/>
                </a:lnTo>
                <a:cubicBezTo>
                  <a:pt x="12587" y="171450"/>
                  <a:pt x="4422" y="166449"/>
                  <a:pt x="1293" y="158889"/>
                </a:cubicBezTo>
                <a:cubicBezTo>
                  <a:pt x="-1837" y="151328"/>
                  <a:pt x="816" y="142875"/>
                  <a:pt x="7824" y="137755"/>
                </a:cubicBezTo>
                <a:lnTo>
                  <a:pt x="203767" y="-5120"/>
                </a:lnTo>
                <a:cubicBezTo>
                  <a:pt x="211455" y="-10716"/>
                  <a:pt x="222409" y="-11013"/>
                  <a:pt x="230505" y="-5894"/>
                </a:cubicBezTo>
                <a:close/>
              </a:path>
            </a:pathLst>
          </a:custGeom>
          <a:solidFill>
            <a:srgbClr val="E07B54"/>
          </a:solidFill>
          <a:ln/>
        </p:spPr>
      </p:sp>
      <p:sp>
        <p:nvSpPr>
          <p:cNvPr id="45" name="Text 43"/>
          <p:cNvSpPr/>
          <p:nvPr/>
        </p:nvSpPr>
        <p:spPr>
          <a:xfrm>
            <a:off x="12255500" y="4216400"/>
            <a:ext cx="2984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E07B54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High-Concurrency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2255500" y="4572000"/>
            <a:ext cx="29845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MAX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(dense) or </a:t>
            </a: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TRT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(MoE) at &gt;50 concurrent requests — max hardware ROI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762000" y="6299200"/>
            <a:ext cx="14732000" cy="1930400"/>
          </a:xfrm>
          <a:prstGeom prst="roundRect">
            <a:avLst>
              <a:gd name="adj" fmla="val 5000"/>
            </a:avLst>
          </a:prstGeom>
          <a:solidFill>
            <a:srgbClr val="2C5F8A"/>
          </a:solidFill>
          <a:ln/>
        </p:spPr>
      </p:sp>
      <p:sp>
        <p:nvSpPr>
          <p:cNvPr id="48" name="Shape 46"/>
          <p:cNvSpPr/>
          <p:nvPr/>
        </p:nvSpPr>
        <p:spPr>
          <a:xfrm>
            <a:off x="1066800" y="65532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09986" y="304800"/>
                </a:moveTo>
                <a:cubicBezTo>
                  <a:pt x="317712" y="287099"/>
                  <a:pt x="333163" y="271066"/>
                  <a:pt x="350626" y="257254"/>
                </a:cubicBezTo>
                <a:cubicBezTo>
                  <a:pt x="385233" y="229949"/>
                  <a:pt x="406400" y="193040"/>
                  <a:pt x="406400" y="152400"/>
                </a:cubicBezTo>
                <a:cubicBezTo>
                  <a:pt x="406400" y="68263"/>
                  <a:pt x="315383" y="0"/>
                  <a:pt x="203200" y="0"/>
                </a:cubicBezTo>
                <a:cubicBezTo>
                  <a:pt x="91017" y="0"/>
                  <a:pt x="0" y="68263"/>
                  <a:pt x="0" y="152400"/>
                </a:cubicBezTo>
                <a:cubicBezTo>
                  <a:pt x="0" y="193040"/>
                  <a:pt x="21167" y="229949"/>
                  <a:pt x="55774" y="257254"/>
                </a:cubicBezTo>
                <a:cubicBezTo>
                  <a:pt x="73237" y="271066"/>
                  <a:pt x="88794" y="287099"/>
                  <a:pt x="96414" y="304800"/>
                </a:cubicBezTo>
                <a:lnTo>
                  <a:pt x="309880" y="304800"/>
                </a:lnTo>
                <a:close/>
                <a:moveTo>
                  <a:pt x="304800" y="342900"/>
                </a:moveTo>
                <a:lnTo>
                  <a:pt x="101600" y="342900"/>
                </a:lnTo>
                <a:lnTo>
                  <a:pt x="101600" y="355600"/>
                </a:lnTo>
                <a:cubicBezTo>
                  <a:pt x="101600" y="390684"/>
                  <a:pt x="139488" y="419100"/>
                  <a:pt x="186267" y="419100"/>
                </a:cubicBezTo>
                <a:lnTo>
                  <a:pt x="220133" y="419100"/>
                </a:lnTo>
                <a:cubicBezTo>
                  <a:pt x="266912" y="419100"/>
                  <a:pt x="304800" y="390684"/>
                  <a:pt x="304800" y="355600"/>
                </a:cubicBezTo>
                <a:lnTo>
                  <a:pt x="304800" y="342900"/>
                </a:lnTo>
                <a:close/>
                <a:moveTo>
                  <a:pt x="194733" y="88900"/>
                </a:moveTo>
                <a:cubicBezTo>
                  <a:pt x="152612" y="88900"/>
                  <a:pt x="118533" y="114459"/>
                  <a:pt x="118533" y="146050"/>
                </a:cubicBezTo>
                <a:cubicBezTo>
                  <a:pt x="118533" y="156607"/>
                  <a:pt x="107209" y="165100"/>
                  <a:pt x="93133" y="165100"/>
                </a:cubicBezTo>
                <a:cubicBezTo>
                  <a:pt x="79058" y="165100"/>
                  <a:pt x="67733" y="156607"/>
                  <a:pt x="67733" y="146050"/>
                </a:cubicBezTo>
                <a:cubicBezTo>
                  <a:pt x="67733" y="93424"/>
                  <a:pt x="124566" y="50800"/>
                  <a:pt x="194733" y="50800"/>
                </a:cubicBezTo>
                <a:cubicBezTo>
                  <a:pt x="208809" y="50800"/>
                  <a:pt x="220133" y="59293"/>
                  <a:pt x="220133" y="69850"/>
                </a:cubicBezTo>
                <a:cubicBezTo>
                  <a:pt x="220133" y="80407"/>
                  <a:pt x="208809" y="88900"/>
                  <a:pt x="194733" y="889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1651000" y="65024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Golden Rule</a:t>
            </a:r>
            <a:endParaRPr lang="en-US" sz="2000" dirty="0"/>
          </a:p>
        </p:txBody>
      </p:sp>
      <p:sp>
        <p:nvSpPr>
          <p:cNvPr id="50" name="Text 48"/>
          <p:cNvSpPr/>
          <p:nvPr/>
        </p:nvSpPr>
        <p:spPr>
          <a:xfrm>
            <a:off x="1066800" y="7061200"/>
            <a:ext cx="141224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There is no "best" inference engine — only the best engine for </a:t>
            </a:r>
            <a:r>
              <a:rPr lang="en-US" sz="1700" b="1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your specific operational constraints</a:t>
            </a:r>
            <a:r>
              <a:rPr lang="en-US" sz="1700" dirty="0">
                <a:solidFill>
                  <a:srgbClr val="D9E8F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 Match your deployment environment, hardware, model architecture, and team expertise to the engine whose strengths align with your priorities.</a:t>
            </a:r>
            <a:endParaRPr lang="en-US" sz="1700" dirty="0"/>
          </a:p>
        </p:txBody>
      </p:sp>
      <p:sp>
        <p:nvSpPr>
          <p:cNvPr id="51" name="Shape 49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76200"/>
          </a:xfrm>
          <a:prstGeom prst="rect">
            <a:avLst/>
          </a:prstGeom>
          <a:solidFill>
            <a:srgbClr val="2C5F8A"/>
          </a:solidFill>
          <a:ln/>
        </p:spPr>
      </p:sp>
      <p:sp>
        <p:nvSpPr>
          <p:cNvPr id="3" name="Text 1"/>
          <p:cNvSpPr/>
          <p:nvPr/>
        </p:nvSpPr>
        <p:spPr>
          <a:xfrm>
            <a:off x="3048000" y="1524000"/>
            <a:ext cx="10160000" cy="889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3048000" y="2489200"/>
            <a:ext cx="1016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200" dirty="0">
                <a:solidFill>
                  <a:srgbClr val="8D8D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Questions &amp; Discussion Welcome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3251200"/>
            <a:ext cx="16256000" cy="3810000"/>
          </a:xfrm>
          <a:prstGeom prst="rect">
            <a:avLst/>
          </a:prstGeom>
          <a:solidFill>
            <a:srgbClr val="F5F9FD"/>
          </a:solidFill>
          <a:ln/>
        </p:spPr>
      </p:sp>
      <p:sp>
        <p:nvSpPr>
          <p:cNvPr id="6" name="Shape 4"/>
          <p:cNvSpPr/>
          <p:nvPr/>
        </p:nvSpPr>
        <p:spPr>
          <a:xfrm>
            <a:off x="5588000" y="3175000"/>
            <a:ext cx="5080000" cy="0"/>
          </a:xfrm>
          <a:prstGeom prst="straightConnector1">
            <a:avLst/>
          </a:prstGeom>
          <a:noFill/>
          <a:ln w="25400">
            <a:solidFill>
              <a:srgbClr val="E07B54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/>
          <p:nvPr/>
        </p:nvSpPr>
        <p:spPr>
          <a:xfrm>
            <a:off x="3048000" y="3505200"/>
            <a:ext cx="1016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References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778000" y="4013200"/>
            <a:ext cx="1270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7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vLLM PagedAttention: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Kwon et al., SOSP 2023 — </a:t>
            </a:r>
            <a:r>
              <a:rPr lang="en-US" sz="1400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arxiv.org/abs/2309.06180</a:t>
            </a:r>
            <a:endParaRPr lang="en-US" sz="1400" dirty="0"/>
          </a:p>
          <a:p>
            <a:pPr algn="ctr">
              <a:lnSpc>
                <a:spcPct val="17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NVIDIA TensorRT-LLM: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400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nvidia.github.io/TensorRT-LLM</a:t>
            </a:r>
            <a:endParaRPr lang="en-US" sz="1400" dirty="0"/>
          </a:p>
          <a:p>
            <a:pPr algn="ctr">
              <a:lnSpc>
                <a:spcPct val="17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GGML/llama.cpp: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400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5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github.com/ggml-org/llama.cpp</a:t>
            </a:r>
            <a:endParaRPr lang="en-US" sz="1400" dirty="0"/>
          </a:p>
          <a:p>
            <a:pPr algn="ctr">
              <a:lnSpc>
                <a:spcPct val="170000"/>
              </a:lnSpc>
            </a:pPr>
            <a:r>
              <a:rPr lang="en-US" sz="1400" b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Modular MAX:</a:t>
            </a:r>
            <a:r>
              <a:rPr lang="en-US" sz="1400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400" u="sng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Liter" pitchFamily="34" charset="0"/>
                <a:ea typeface="Liter" pitchFamily="34" charset="-122"/>
                <a:cs typeface="Liter" pitchFamily="34" charset="-120"/>
                <a:hlinkClick r:id="rId6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docs.modular.com/max</a:t>
            </a:r>
            <a:endParaRPr lang="en-US" sz="1400" dirty="0"/>
          </a:p>
          <a:p>
            <a:pPr algn="ctr">
              <a:lnSpc>
                <a:spcPct val="170000"/>
              </a:lnSpc>
              <a:spcBef>
                <a:spcPts val="800"/>
              </a:spcBef>
            </a:pPr>
            <a:r>
              <a:rPr lang="en-US" sz="1400" i="1" dirty="0">
                <a:solidFill>
                  <a:srgbClr val="33333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Benchmark data: original independent measurements on H100 SXM5 80GB + Mac M5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549900" y="7366000"/>
            <a:ext cx="5080000" cy="88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2C5F8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05500" y="75819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237067" y="100013"/>
                </a:moveTo>
                <a:cubicBezTo>
                  <a:pt x="237067" y="167521"/>
                  <a:pt x="183974" y="222250"/>
                  <a:pt x="118533" y="222250"/>
                </a:cubicBezTo>
                <a:cubicBezTo>
                  <a:pt x="102050" y="222250"/>
                  <a:pt x="86369" y="218777"/>
                  <a:pt x="72108" y="212527"/>
                </a:cubicBezTo>
                <a:lnTo>
                  <a:pt x="21731" y="242530"/>
                </a:lnTo>
                <a:cubicBezTo>
                  <a:pt x="15990" y="245934"/>
                  <a:pt x="8952" y="244753"/>
                  <a:pt x="4322" y="239613"/>
                </a:cubicBezTo>
                <a:cubicBezTo>
                  <a:pt x="-309" y="234474"/>
                  <a:pt x="-1358" y="226487"/>
                  <a:pt x="1729" y="220028"/>
                </a:cubicBezTo>
                <a:lnTo>
                  <a:pt x="23707" y="173355"/>
                </a:lnTo>
                <a:cubicBezTo>
                  <a:pt x="8828" y="152936"/>
                  <a:pt x="0" y="127516"/>
                  <a:pt x="0" y="100013"/>
                </a:cubicBezTo>
                <a:cubicBezTo>
                  <a:pt x="0" y="32504"/>
                  <a:pt x="53093" y="-22225"/>
                  <a:pt x="118533" y="-22225"/>
                </a:cubicBezTo>
                <a:cubicBezTo>
                  <a:pt x="183974" y="-22225"/>
                  <a:pt x="237067" y="32504"/>
                  <a:pt x="237067" y="100013"/>
                </a:cubicBezTo>
                <a:close/>
                <a:moveTo>
                  <a:pt x="237067" y="355600"/>
                </a:moveTo>
                <a:cubicBezTo>
                  <a:pt x="178973" y="355600"/>
                  <a:pt x="130634" y="312470"/>
                  <a:pt x="120509" y="255587"/>
                </a:cubicBezTo>
                <a:cubicBezTo>
                  <a:pt x="194592" y="254546"/>
                  <a:pt x="258983" y="195233"/>
                  <a:pt x="266083" y="114806"/>
                </a:cubicBezTo>
                <a:cubicBezTo>
                  <a:pt x="317509" y="128141"/>
                  <a:pt x="355600" y="176133"/>
                  <a:pt x="355600" y="233363"/>
                </a:cubicBezTo>
                <a:cubicBezTo>
                  <a:pt x="355600" y="260866"/>
                  <a:pt x="346772" y="286286"/>
                  <a:pt x="331893" y="306705"/>
                </a:cubicBezTo>
                <a:lnTo>
                  <a:pt x="353871" y="353378"/>
                </a:lnTo>
                <a:cubicBezTo>
                  <a:pt x="356896" y="359837"/>
                  <a:pt x="355847" y="367754"/>
                  <a:pt x="351278" y="372963"/>
                </a:cubicBezTo>
                <a:cubicBezTo>
                  <a:pt x="346710" y="378172"/>
                  <a:pt x="339610" y="379353"/>
                  <a:pt x="333869" y="375880"/>
                </a:cubicBezTo>
                <a:lnTo>
                  <a:pt x="283492" y="345877"/>
                </a:lnTo>
                <a:cubicBezTo>
                  <a:pt x="269231" y="352127"/>
                  <a:pt x="253550" y="355600"/>
                  <a:pt x="237067" y="355600"/>
                </a:cubicBezTo>
                <a:close/>
              </a:path>
            </a:pathLst>
          </a:custGeom>
          <a:solidFill>
            <a:srgbClr val="2C5F8A"/>
          </a:solidFill>
          <a:ln/>
        </p:spPr>
      </p:sp>
      <p:sp>
        <p:nvSpPr>
          <p:cNvPr id="11" name="Text 9"/>
          <p:cNvSpPr/>
          <p:nvPr/>
        </p:nvSpPr>
        <p:spPr>
          <a:xfrm>
            <a:off x="6413500" y="7493000"/>
            <a:ext cx="3987800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dirty="0">
                <a:solidFill>
                  <a:srgbClr val="2C5F8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 &amp; 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0" y="9093200"/>
            <a:ext cx="16256000" cy="50800"/>
          </a:xfrm>
          <a:prstGeom prst="rect">
            <a:avLst/>
          </a:prstGeom>
          <a:solidFill>
            <a:srgbClr val="E07B54"/>
          </a:solidFill>
          <a:ln/>
        </p:spPr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9018</TotalTime>
  <Words>3498</Words>
  <Application>Microsoft Macintosh PowerPoint</Application>
  <PresentationFormat>Custom</PresentationFormat>
  <Paragraphs>548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Liter</vt:lpstr>
      <vt:lpstr>MiSans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State-of-the-Art LLM Inference Engines: A Comparative Architectural and Performance Analysis</dc:title>
  <dc:subject>State-of-the-Art LLM Inference Engines: A Comparative Architectural and Performance Analysis</dc:subject>
  <dc:creator>Kimi</dc:creator>
  <cp:lastModifiedBy>Vaishnavi Lalwala</cp:lastModifiedBy>
  <cp:revision>11</cp:revision>
  <dcterms:created xsi:type="dcterms:W3CDTF">2026-06-26T13:01:25Z</dcterms:created>
  <dcterms:modified xsi:type="dcterms:W3CDTF">2026-09-30T17:20:21Z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{"Label":"State-of-the-Art LLM Inference Engines: A Comparative Architectural and Performance Analysis","ContentProducer":"001191110108MACG2KBH8F10000","ProduceID":"19f03ea2-0042-86b8-8000-000005f5b835","ReservedCode1":"","ContentPropagator":"001191110108MACG2KBH8F20000","PropagateID":"19f03e6e-cc82-891a-8000-09f5eb41eb36","ReservedCode2":""}</vt:lpwstr>
  </property>
</Properties>
</file>