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269" r:id="rId2"/>
    <p:sldId id="270" r:id="rId3"/>
    <p:sldId id="285" r:id="rId4"/>
    <p:sldId id="258" r:id="rId5"/>
    <p:sldId id="259" r:id="rId6"/>
    <p:sldId id="271" r:id="rId7"/>
    <p:sldId id="273" r:id="rId8"/>
    <p:sldId id="274" r:id="rId9"/>
    <p:sldId id="275" r:id="rId10"/>
    <p:sldId id="276" r:id="rId11"/>
    <p:sldId id="277" r:id="rId12"/>
    <p:sldId id="278" r:id="rId13"/>
    <p:sldId id="279" r:id="rId14"/>
    <p:sldId id="280" r:id="rId15"/>
    <p:sldId id="281" r:id="rId16"/>
    <p:sldId id="262" r:id="rId17"/>
    <p:sldId id="287" r:id="rId18"/>
    <p:sldId id="282" r:id="rId19"/>
    <p:sldId id="283" r:id="rId20"/>
    <p:sldId id="265" r:id="rId21"/>
    <p:sldId id="267" r:id="rId22"/>
    <p:sldId id="289" r:id="rId23"/>
    <p:sldId id="260" r:id="rId24"/>
    <p:sldId id="261" r:id="rId25"/>
    <p:sldId id="263" r:id="rId26"/>
    <p:sldId id="264" r:id="rId27"/>
    <p:sldId id="26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AF4E5F-5E10-ECF6-13B0-0E1A274320D2}" v="19" dt="2024-06-29T16:01:14.488"/>
    <p1510:client id="{67DB98CA-31AC-2796-2537-02D1C56CB4DF}" v="384" dt="2024-07-01T13:04:55.597"/>
    <p1510:client id="{CDF3CA03-30EB-9235-509A-2F6BCC3EE96C}" v="128" dt="2024-06-30T21:18:58.161"/>
    <p1510:client id="{CFCC6200-12A5-499C-35D1-98A7B697083C}" v="562" dt="2024-07-01T13:33:13.8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213298-2215-41E8-9559-5F503A69389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4BF0B9D-A926-4A07-B048-112565191BBB}">
      <dgm:prSet/>
      <dgm:spPr/>
      <dgm:t>
        <a:bodyPr/>
        <a:lstStyle/>
        <a:p>
          <a:r>
            <a:rPr lang="en-GB"/>
            <a:t>Overview</a:t>
          </a:r>
          <a:endParaRPr lang="en-US"/>
        </a:p>
      </dgm:t>
    </dgm:pt>
    <dgm:pt modelId="{13CC4D19-8AF0-4F38-9F6C-2CF4C7D4BA76}" type="parTrans" cxnId="{3FF046EA-3632-41D7-A3DB-9236B5A2CD58}">
      <dgm:prSet/>
      <dgm:spPr/>
      <dgm:t>
        <a:bodyPr/>
        <a:lstStyle/>
        <a:p>
          <a:endParaRPr lang="en-US"/>
        </a:p>
      </dgm:t>
    </dgm:pt>
    <dgm:pt modelId="{93A56F6C-BCEB-4B29-80DB-17C528CE67A2}" type="sibTrans" cxnId="{3FF046EA-3632-41D7-A3DB-9236B5A2CD58}">
      <dgm:prSet/>
      <dgm:spPr/>
      <dgm:t>
        <a:bodyPr/>
        <a:lstStyle/>
        <a:p>
          <a:endParaRPr lang="en-US"/>
        </a:p>
      </dgm:t>
    </dgm:pt>
    <dgm:pt modelId="{0517BCDF-4283-4E24-8035-BAB03F98A5D5}">
      <dgm:prSet/>
      <dgm:spPr/>
      <dgm:t>
        <a:bodyPr/>
        <a:lstStyle/>
        <a:p>
          <a:r>
            <a:rPr lang="en-GB"/>
            <a:t>Problem Description</a:t>
          </a:r>
          <a:endParaRPr lang="en-US"/>
        </a:p>
      </dgm:t>
    </dgm:pt>
    <dgm:pt modelId="{42604147-50F2-4430-AD6A-814BFFCC7FAC}" type="parTrans" cxnId="{C8F8D18F-0A2F-4D7E-8AB5-4717968C7088}">
      <dgm:prSet/>
      <dgm:spPr/>
      <dgm:t>
        <a:bodyPr/>
        <a:lstStyle/>
        <a:p>
          <a:endParaRPr lang="en-US"/>
        </a:p>
      </dgm:t>
    </dgm:pt>
    <dgm:pt modelId="{41D1DB20-D9E5-425A-BD02-E0AECB3E5746}" type="sibTrans" cxnId="{C8F8D18F-0A2F-4D7E-8AB5-4717968C7088}">
      <dgm:prSet/>
      <dgm:spPr/>
      <dgm:t>
        <a:bodyPr/>
        <a:lstStyle/>
        <a:p>
          <a:endParaRPr lang="en-US"/>
        </a:p>
      </dgm:t>
    </dgm:pt>
    <dgm:pt modelId="{447057EF-BDDE-4B35-BA5F-F0686C76199A}">
      <dgm:prSet/>
      <dgm:spPr/>
      <dgm:t>
        <a:bodyPr/>
        <a:lstStyle/>
        <a:p>
          <a:r>
            <a:rPr lang="en-GB"/>
            <a:t>Approach</a:t>
          </a:r>
          <a:endParaRPr lang="en-US"/>
        </a:p>
      </dgm:t>
    </dgm:pt>
    <dgm:pt modelId="{0108DC2B-2E7C-4BB6-9CA1-61F1487071C1}" type="parTrans" cxnId="{F53A3558-8267-4E92-98AC-11B5F10D7CAE}">
      <dgm:prSet/>
      <dgm:spPr/>
      <dgm:t>
        <a:bodyPr/>
        <a:lstStyle/>
        <a:p>
          <a:endParaRPr lang="en-US"/>
        </a:p>
      </dgm:t>
    </dgm:pt>
    <dgm:pt modelId="{7AA7469A-FE1F-41FB-BBAB-4B8E42633A7B}" type="sibTrans" cxnId="{F53A3558-8267-4E92-98AC-11B5F10D7CAE}">
      <dgm:prSet/>
      <dgm:spPr/>
      <dgm:t>
        <a:bodyPr/>
        <a:lstStyle/>
        <a:p>
          <a:endParaRPr lang="en-US"/>
        </a:p>
      </dgm:t>
    </dgm:pt>
    <dgm:pt modelId="{92D5E801-0145-49E5-BE11-3F8F7A45595D}">
      <dgm:prSet/>
      <dgm:spPr/>
      <dgm:t>
        <a:bodyPr/>
        <a:lstStyle/>
        <a:p>
          <a:r>
            <a:rPr lang="en-GB"/>
            <a:t>Result Analysis</a:t>
          </a:r>
          <a:endParaRPr lang="en-US"/>
        </a:p>
      </dgm:t>
    </dgm:pt>
    <dgm:pt modelId="{2DD14567-D9E9-4970-9097-9AD83F5342D8}" type="parTrans" cxnId="{7092A25D-F20E-43DB-8461-1B080B254B1C}">
      <dgm:prSet/>
      <dgm:spPr/>
      <dgm:t>
        <a:bodyPr/>
        <a:lstStyle/>
        <a:p>
          <a:endParaRPr lang="en-US"/>
        </a:p>
      </dgm:t>
    </dgm:pt>
    <dgm:pt modelId="{2E05389A-95BD-4723-9626-F22C4A698848}" type="sibTrans" cxnId="{7092A25D-F20E-43DB-8461-1B080B254B1C}">
      <dgm:prSet/>
      <dgm:spPr/>
      <dgm:t>
        <a:bodyPr/>
        <a:lstStyle/>
        <a:p>
          <a:endParaRPr lang="en-US"/>
        </a:p>
      </dgm:t>
    </dgm:pt>
    <dgm:pt modelId="{31F56CF8-F440-487A-8603-ED14D1B6F761}">
      <dgm:prSet/>
      <dgm:spPr/>
      <dgm:t>
        <a:bodyPr/>
        <a:lstStyle/>
        <a:p>
          <a:r>
            <a:rPr lang="en-GB"/>
            <a:t>Conclusion</a:t>
          </a:r>
          <a:endParaRPr lang="en-US"/>
        </a:p>
      </dgm:t>
    </dgm:pt>
    <dgm:pt modelId="{FE0DCA87-A3F2-446C-965C-9FBA80EC1C00}" type="parTrans" cxnId="{37296123-77FC-4653-AE5D-1CBF2979118C}">
      <dgm:prSet/>
      <dgm:spPr/>
      <dgm:t>
        <a:bodyPr/>
        <a:lstStyle/>
        <a:p>
          <a:endParaRPr lang="en-US"/>
        </a:p>
      </dgm:t>
    </dgm:pt>
    <dgm:pt modelId="{7949EB1D-BBDE-4059-AEF8-50914B39A6D8}" type="sibTrans" cxnId="{37296123-77FC-4653-AE5D-1CBF2979118C}">
      <dgm:prSet/>
      <dgm:spPr/>
      <dgm:t>
        <a:bodyPr/>
        <a:lstStyle/>
        <a:p>
          <a:endParaRPr lang="en-US"/>
        </a:p>
      </dgm:t>
    </dgm:pt>
    <dgm:pt modelId="{DBB80CA0-72CB-498F-B49B-3D8CF43F9C4D}" type="pres">
      <dgm:prSet presAssocID="{2D213298-2215-41E8-9559-5F503A693894}" presName="hierChild1" presStyleCnt="0">
        <dgm:presLayoutVars>
          <dgm:chPref val="1"/>
          <dgm:dir/>
          <dgm:animOne val="branch"/>
          <dgm:animLvl val="lvl"/>
          <dgm:resizeHandles/>
        </dgm:presLayoutVars>
      </dgm:prSet>
      <dgm:spPr/>
    </dgm:pt>
    <dgm:pt modelId="{A6C83AAA-0C0C-4784-9DCC-A600FE03F64E}" type="pres">
      <dgm:prSet presAssocID="{14BF0B9D-A926-4A07-B048-112565191BBB}" presName="hierRoot1" presStyleCnt="0"/>
      <dgm:spPr/>
    </dgm:pt>
    <dgm:pt modelId="{26AD27BB-DDE9-4971-ACB8-EABD74799652}" type="pres">
      <dgm:prSet presAssocID="{14BF0B9D-A926-4A07-B048-112565191BBB}" presName="composite" presStyleCnt="0"/>
      <dgm:spPr/>
    </dgm:pt>
    <dgm:pt modelId="{BF1534C3-8AAE-4767-9EF2-D901A09E073E}" type="pres">
      <dgm:prSet presAssocID="{14BF0B9D-A926-4A07-B048-112565191BBB}" presName="background" presStyleLbl="node0" presStyleIdx="0" presStyleCnt="5"/>
      <dgm:spPr/>
    </dgm:pt>
    <dgm:pt modelId="{85779D49-C261-4C27-BADF-B39F16F76B05}" type="pres">
      <dgm:prSet presAssocID="{14BF0B9D-A926-4A07-B048-112565191BBB}" presName="text" presStyleLbl="fgAcc0" presStyleIdx="0" presStyleCnt="5">
        <dgm:presLayoutVars>
          <dgm:chPref val="3"/>
        </dgm:presLayoutVars>
      </dgm:prSet>
      <dgm:spPr/>
    </dgm:pt>
    <dgm:pt modelId="{DCB34945-CFED-4741-86BD-2965703196C5}" type="pres">
      <dgm:prSet presAssocID="{14BF0B9D-A926-4A07-B048-112565191BBB}" presName="hierChild2" presStyleCnt="0"/>
      <dgm:spPr/>
    </dgm:pt>
    <dgm:pt modelId="{7816796B-30DA-416A-BAE9-20D005855E85}" type="pres">
      <dgm:prSet presAssocID="{0517BCDF-4283-4E24-8035-BAB03F98A5D5}" presName="hierRoot1" presStyleCnt="0"/>
      <dgm:spPr/>
    </dgm:pt>
    <dgm:pt modelId="{4517061B-890D-46B0-8DAF-2A5D4D6B5CD8}" type="pres">
      <dgm:prSet presAssocID="{0517BCDF-4283-4E24-8035-BAB03F98A5D5}" presName="composite" presStyleCnt="0"/>
      <dgm:spPr/>
    </dgm:pt>
    <dgm:pt modelId="{5FEF250A-5F66-4EFF-9DE5-02C1E606FC7A}" type="pres">
      <dgm:prSet presAssocID="{0517BCDF-4283-4E24-8035-BAB03F98A5D5}" presName="background" presStyleLbl="node0" presStyleIdx="1" presStyleCnt="5"/>
      <dgm:spPr/>
    </dgm:pt>
    <dgm:pt modelId="{36B01B94-6287-4F63-95E0-E7A244FD38F2}" type="pres">
      <dgm:prSet presAssocID="{0517BCDF-4283-4E24-8035-BAB03F98A5D5}" presName="text" presStyleLbl="fgAcc0" presStyleIdx="1" presStyleCnt="5">
        <dgm:presLayoutVars>
          <dgm:chPref val="3"/>
        </dgm:presLayoutVars>
      </dgm:prSet>
      <dgm:spPr/>
    </dgm:pt>
    <dgm:pt modelId="{535C5484-FB6D-45B8-8BF0-9604E35A9232}" type="pres">
      <dgm:prSet presAssocID="{0517BCDF-4283-4E24-8035-BAB03F98A5D5}" presName="hierChild2" presStyleCnt="0"/>
      <dgm:spPr/>
    </dgm:pt>
    <dgm:pt modelId="{6177C886-90EC-48FB-9A15-337005196995}" type="pres">
      <dgm:prSet presAssocID="{447057EF-BDDE-4B35-BA5F-F0686C76199A}" presName="hierRoot1" presStyleCnt="0"/>
      <dgm:spPr/>
    </dgm:pt>
    <dgm:pt modelId="{2B03A714-74CC-4ACA-AD21-0BBBCB8D7CB2}" type="pres">
      <dgm:prSet presAssocID="{447057EF-BDDE-4B35-BA5F-F0686C76199A}" presName="composite" presStyleCnt="0"/>
      <dgm:spPr/>
    </dgm:pt>
    <dgm:pt modelId="{F095DCDB-604C-4386-ADAD-47C59AA6E166}" type="pres">
      <dgm:prSet presAssocID="{447057EF-BDDE-4B35-BA5F-F0686C76199A}" presName="background" presStyleLbl="node0" presStyleIdx="2" presStyleCnt="5"/>
      <dgm:spPr/>
    </dgm:pt>
    <dgm:pt modelId="{03792BDA-8924-4DDB-93A0-8C93D742E267}" type="pres">
      <dgm:prSet presAssocID="{447057EF-BDDE-4B35-BA5F-F0686C76199A}" presName="text" presStyleLbl="fgAcc0" presStyleIdx="2" presStyleCnt="5">
        <dgm:presLayoutVars>
          <dgm:chPref val="3"/>
        </dgm:presLayoutVars>
      </dgm:prSet>
      <dgm:spPr/>
    </dgm:pt>
    <dgm:pt modelId="{399654A1-46F2-4048-BF42-777EAD4E04B5}" type="pres">
      <dgm:prSet presAssocID="{447057EF-BDDE-4B35-BA5F-F0686C76199A}" presName="hierChild2" presStyleCnt="0"/>
      <dgm:spPr/>
    </dgm:pt>
    <dgm:pt modelId="{284A639C-3822-41AD-991C-300DFBA88CD9}" type="pres">
      <dgm:prSet presAssocID="{92D5E801-0145-49E5-BE11-3F8F7A45595D}" presName="hierRoot1" presStyleCnt="0"/>
      <dgm:spPr/>
    </dgm:pt>
    <dgm:pt modelId="{06879F42-6C47-4D38-A671-863FC83C303E}" type="pres">
      <dgm:prSet presAssocID="{92D5E801-0145-49E5-BE11-3F8F7A45595D}" presName="composite" presStyleCnt="0"/>
      <dgm:spPr/>
    </dgm:pt>
    <dgm:pt modelId="{0822FABE-D55A-4FFF-AA83-787FCFCB0070}" type="pres">
      <dgm:prSet presAssocID="{92D5E801-0145-49E5-BE11-3F8F7A45595D}" presName="background" presStyleLbl="node0" presStyleIdx="3" presStyleCnt="5"/>
      <dgm:spPr/>
    </dgm:pt>
    <dgm:pt modelId="{38458167-DD60-4CE1-9DBF-FD2491109ECB}" type="pres">
      <dgm:prSet presAssocID="{92D5E801-0145-49E5-BE11-3F8F7A45595D}" presName="text" presStyleLbl="fgAcc0" presStyleIdx="3" presStyleCnt="5">
        <dgm:presLayoutVars>
          <dgm:chPref val="3"/>
        </dgm:presLayoutVars>
      </dgm:prSet>
      <dgm:spPr/>
    </dgm:pt>
    <dgm:pt modelId="{54E1E758-8354-4433-BE2A-61FF98BE923C}" type="pres">
      <dgm:prSet presAssocID="{92D5E801-0145-49E5-BE11-3F8F7A45595D}" presName="hierChild2" presStyleCnt="0"/>
      <dgm:spPr/>
    </dgm:pt>
    <dgm:pt modelId="{39928602-747F-403A-BBFF-80080940E54D}" type="pres">
      <dgm:prSet presAssocID="{31F56CF8-F440-487A-8603-ED14D1B6F761}" presName="hierRoot1" presStyleCnt="0"/>
      <dgm:spPr/>
    </dgm:pt>
    <dgm:pt modelId="{51F2039F-3B89-4649-89DA-C449E49A0D80}" type="pres">
      <dgm:prSet presAssocID="{31F56CF8-F440-487A-8603-ED14D1B6F761}" presName="composite" presStyleCnt="0"/>
      <dgm:spPr/>
    </dgm:pt>
    <dgm:pt modelId="{18C9785B-0C2D-4736-BF9E-E2D89A735FE2}" type="pres">
      <dgm:prSet presAssocID="{31F56CF8-F440-487A-8603-ED14D1B6F761}" presName="background" presStyleLbl="node0" presStyleIdx="4" presStyleCnt="5"/>
      <dgm:spPr/>
    </dgm:pt>
    <dgm:pt modelId="{272DAAA1-DA3F-4914-9EAB-9E49AB7490B8}" type="pres">
      <dgm:prSet presAssocID="{31F56CF8-F440-487A-8603-ED14D1B6F761}" presName="text" presStyleLbl="fgAcc0" presStyleIdx="4" presStyleCnt="5">
        <dgm:presLayoutVars>
          <dgm:chPref val="3"/>
        </dgm:presLayoutVars>
      </dgm:prSet>
      <dgm:spPr/>
    </dgm:pt>
    <dgm:pt modelId="{1B32C871-C606-4B13-9DA5-EF31D127B3CB}" type="pres">
      <dgm:prSet presAssocID="{31F56CF8-F440-487A-8603-ED14D1B6F761}" presName="hierChild2" presStyleCnt="0"/>
      <dgm:spPr/>
    </dgm:pt>
  </dgm:ptLst>
  <dgm:cxnLst>
    <dgm:cxn modelId="{DAFA3820-688B-4817-8072-165DAE15A13A}" type="presOf" srcId="{14BF0B9D-A926-4A07-B048-112565191BBB}" destId="{85779D49-C261-4C27-BADF-B39F16F76B05}" srcOrd="0" destOrd="0" presId="urn:microsoft.com/office/officeart/2005/8/layout/hierarchy1"/>
    <dgm:cxn modelId="{37296123-77FC-4653-AE5D-1CBF2979118C}" srcId="{2D213298-2215-41E8-9559-5F503A693894}" destId="{31F56CF8-F440-487A-8603-ED14D1B6F761}" srcOrd="4" destOrd="0" parTransId="{FE0DCA87-A3F2-446C-965C-9FBA80EC1C00}" sibTransId="{7949EB1D-BBDE-4059-AEF8-50914B39A6D8}"/>
    <dgm:cxn modelId="{7092A25D-F20E-43DB-8461-1B080B254B1C}" srcId="{2D213298-2215-41E8-9559-5F503A693894}" destId="{92D5E801-0145-49E5-BE11-3F8F7A45595D}" srcOrd="3" destOrd="0" parTransId="{2DD14567-D9E9-4970-9097-9AD83F5342D8}" sibTransId="{2E05389A-95BD-4723-9626-F22C4A698848}"/>
    <dgm:cxn modelId="{9F73A342-2B16-4FCD-970C-405F25742E75}" type="presOf" srcId="{92D5E801-0145-49E5-BE11-3F8F7A45595D}" destId="{38458167-DD60-4CE1-9DBF-FD2491109ECB}" srcOrd="0" destOrd="0" presId="urn:microsoft.com/office/officeart/2005/8/layout/hierarchy1"/>
    <dgm:cxn modelId="{D0DD7367-F7B0-4944-9887-23D2E13B1E45}" type="presOf" srcId="{31F56CF8-F440-487A-8603-ED14D1B6F761}" destId="{272DAAA1-DA3F-4914-9EAB-9E49AB7490B8}" srcOrd="0" destOrd="0" presId="urn:microsoft.com/office/officeart/2005/8/layout/hierarchy1"/>
    <dgm:cxn modelId="{F53A3558-8267-4E92-98AC-11B5F10D7CAE}" srcId="{2D213298-2215-41E8-9559-5F503A693894}" destId="{447057EF-BDDE-4B35-BA5F-F0686C76199A}" srcOrd="2" destOrd="0" parTransId="{0108DC2B-2E7C-4BB6-9CA1-61F1487071C1}" sibTransId="{7AA7469A-FE1F-41FB-BBAB-4B8E42633A7B}"/>
    <dgm:cxn modelId="{8221117B-70D4-4D02-B1B3-C2CDB02E5460}" type="presOf" srcId="{447057EF-BDDE-4B35-BA5F-F0686C76199A}" destId="{03792BDA-8924-4DDB-93A0-8C93D742E267}" srcOrd="0" destOrd="0" presId="urn:microsoft.com/office/officeart/2005/8/layout/hierarchy1"/>
    <dgm:cxn modelId="{A8D3CA8D-C88C-4E23-937F-E9DBBDE65EEE}" type="presOf" srcId="{2D213298-2215-41E8-9559-5F503A693894}" destId="{DBB80CA0-72CB-498F-B49B-3D8CF43F9C4D}" srcOrd="0" destOrd="0" presId="urn:microsoft.com/office/officeart/2005/8/layout/hierarchy1"/>
    <dgm:cxn modelId="{C8F8D18F-0A2F-4D7E-8AB5-4717968C7088}" srcId="{2D213298-2215-41E8-9559-5F503A693894}" destId="{0517BCDF-4283-4E24-8035-BAB03F98A5D5}" srcOrd="1" destOrd="0" parTransId="{42604147-50F2-4430-AD6A-814BFFCC7FAC}" sibTransId="{41D1DB20-D9E5-425A-BD02-E0AECB3E5746}"/>
    <dgm:cxn modelId="{91A4EAD7-332E-4376-A3CE-834407BBB255}" type="presOf" srcId="{0517BCDF-4283-4E24-8035-BAB03F98A5D5}" destId="{36B01B94-6287-4F63-95E0-E7A244FD38F2}" srcOrd="0" destOrd="0" presId="urn:microsoft.com/office/officeart/2005/8/layout/hierarchy1"/>
    <dgm:cxn modelId="{3FF046EA-3632-41D7-A3DB-9236B5A2CD58}" srcId="{2D213298-2215-41E8-9559-5F503A693894}" destId="{14BF0B9D-A926-4A07-B048-112565191BBB}" srcOrd="0" destOrd="0" parTransId="{13CC4D19-8AF0-4F38-9F6C-2CF4C7D4BA76}" sibTransId="{93A56F6C-BCEB-4B29-80DB-17C528CE67A2}"/>
    <dgm:cxn modelId="{2CBDCE1A-D4B5-4C77-9CFD-C3930145FD6C}" type="presParOf" srcId="{DBB80CA0-72CB-498F-B49B-3D8CF43F9C4D}" destId="{A6C83AAA-0C0C-4784-9DCC-A600FE03F64E}" srcOrd="0" destOrd="0" presId="urn:microsoft.com/office/officeart/2005/8/layout/hierarchy1"/>
    <dgm:cxn modelId="{68A37BC7-3EE9-4263-90B9-6FAF0EF8AE7F}" type="presParOf" srcId="{A6C83AAA-0C0C-4784-9DCC-A600FE03F64E}" destId="{26AD27BB-DDE9-4971-ACB8-EABD74799652}" srcOrd="0" destOrd="0" presId="urn:microsoft.com/office/officeart/2005/8/layout/hierarchy1"/>
    <dgm:cxn modelId="{7CCCFAA0-6249-4083-A1B4-E1C8DCBFC299}" type="presParOf" srcId="{26AD27BB-DDE9-4971-ACB8-EABD74799652}" destId="{BF1534C3-8AAE-4767-9EF2-D901A09E073E}" srcOrd="0" destOrd="0" presId="urn:microsoft.com/office/officeart/2005/8/layout/hierarchy1"/>
    <dgm:cxn modelId="{6208F1B1-480B-4450-A156-F65CA08925D6}" type="presParOf" srcId="{26AD27BB-DDE9-4971-ACB8-EABD74799652}" destId="{85779D49-C261-4C27-BADF-B39F16F76B05}" srcOrd="1" destOrd="0" presId="urn:microsoft.com/office/officeart/2005/8/layout/hierarchy1"/>
    <dgm:cxn modelId="{2570F0C9-7029-4002-A30E-4CCB4306061F}" type="presParOf" srcId="{A6C83AAA-0C0C-4784-9DCC-A600FE03F64E}" destId="{DCB34945-CFED-4741-86BD-2965703196C5}" srcOrd="1" destOrd="0" presId="urn:microsoft.com/office/officeart/2005/8/layout/hierarchy1"/>
    <dgm:cxn modelId="{B6387250-EB64-4EA9-97AB-CC8E7EAB3171}" type="presParOf" srcId="{DBB80CA0-72CB-498F-B49B-3D8CF43F9C4D}" destId="{7816796B-30DA-416A-BAE9-20D005855E85}" srcOrd="1" destOrd="0" presId="urn:microsoft.com/office/officeart/2005/8/layout/hierarchy1"/>
    <dgm:cxn modelId="{B675BBB5-6FB0-4DD0-A1FE-EF2B352733F5}" type="presParOf" srcId="{7816796B-30DA-416A-BAE9-20D005855E85}" destId="{4517061B-890D-46B0-8DAF-2A5D4D6B5CD8}" srcOrd="0" destOrd="0" presId="urn:microsoft.com/office/officeart/2005/8/layout/hierarchy1"/>
    <dgm:cxn modelId="{599F0BEB-662B-4CAD-8CE0-11EF8A227F88}" type="presParOf" srcId="{4517061B-890D-46B0-8DAF-2A5D4D6B5CD8}" destId="{5FEF250A-5F66-4EFF-9DE5-02C1E606FC7A}" srcOrd="0" destOrd="0" presId="urn:microsoft.com/office/officeart/2005/8/layout/hierarchy1"/>
    <dgm:cxn modelId="{1B1A8C02-F9B8-4B87-970E-F4EFA85EDBA9}" type="presParOf" srcId="{4517061B-890D-46B0-8DAF-2A5D4D6B5CD8}" destId="{36B01B94-6287-4F63-95E0-E7A244FD38F2}" srcOrd="1" destOrd="0" presId="urn:microsoft.com/office/officeart/2005/8/layout/hierarchy1"/>
    <dgm:cxn modelId="{94532A96-FE65-4C1E-B76F-F01A9CCE535D}" type="presParOf" srcId="{7816796B-30DA-416A-BAE9-20D005855E85}" destId="{535C5484-FB6D-45B8-8BF0-9604E35A9232}" srcOrd="1" destOrd="0" presId="urn:microsoft.com/office/officeart/2005/8/layout/hierarchy1"/>
    <dgm:cxn modelId="{541E915A-FEA6-41AC-90A1-9BD68B7038B7}" type="presParOf" srcId="{DBB80CA0-72CB-498F-B49B-3D8CF43F9C4D}" destId="{6177C886-90EC-48FB-9A15-337005196995}" srcOrd="2" destOrd="0" presId="urn:microsoft.com/office/officeart/2005/8/layout/hierarchy1"/>
    <dgm:cxn modelId="{774A93CB-3114-4136-9B5A-49663C19BA1E}" type="presParOf" srcId="{6177C886-90EC-48FB-9A15-337005196995}" destId="{2B03A714-74CC-4ACA-AD21-0BBBCB8D7CB2}" srcOrd="0" destOrd="0" presId="urn:microsoft.com/office/officeart/2005/8/layout/hierarchy1"/>
    <dgm:cxn modelId="{6466E023-D9BC-4E86-BAF6-9C96B277BF76}" type="presParOf" srcId="{2B03A714-74CC-4ACA-AD21-0BBBCB8D7CB2}" destId="{F095DCDB-604C-4386-ADAD-47C59AA6E166}" srcOrd="0" destOrd="0" presId="urn:microsoft.com/office/officeart/2005/8/layout/hierarchy1"/>
    <dgm:cxn modelId="{99D46687-2B53-4935-B026-A065466EF4BD}" type="presParOf" srcId="{2B03A714-74CC-4ACA-AD21-0BBBCB8D7CB2}" destId="{03792BDA-8924-4DDB-93A0-8C93D742E267}" srcOrd="1" destOrd="0" presId="urn:microsoft.com/office/officeart/2005/8/layout/hierarchy1"/>
    <dgm:cxn modelId="{5582D2E3-4D52-40DE-A542-F87CD1F05F87}" type="presParOf" srcId="{6177C886-90EC-48FB-9A15-337005196995}" destId="{399654A1-46F2-4048-BF42-777EAD4E04B5}" srcOrd="1" destOrd="0" presId="urn:microsoft.com/office/officeart/2005/8/layout/hierarchy1"/>
    <dgm:cxn modelId="{4FAFFC18-6FCA-4822-8BD2-3105B167B248}" type="presParOf" srcId="{DBB80CA0-72CB-498F-B49B-3D8CF43F9C4D}" destId="{284A639C-3822-41AD-991C-300DFBA88CD9}" srcOrd="3" destOrd="0" presId="urn:microsoft.com/office/officeart/2005/8/layout/hierarchy1"/>
    <dgm:cxn modelId="{5805EC4C-C444-4C36-A6A6-A083F241B5BD}" type="presParOf" srcId="{284A639C-3822-41AD-991C-300DFBA88CD9}" destId="{06879F42-6C47-4D38-A671-863FC83C303E}" srcOrd="0" destOrd="0" presId="urn:microsoft.com/office/officeart/2005/8/layout/hierarchy1"/>
    <dgm:cxn modelId="{C35B9E69-40EA-4CE9-BC14-8E49689D2CFA}" type="presParOf" srcId="{06879F42-6C47-4D38-A671-863FC83C303E}" destId="{0822FABE-D55A-4FFF-AA83-787FCFCB0070}" srcOrd="0" destOrd="0" presId="urn:microsoft.com/office/officeart/2005/8/layout/hierarchy1"/>
    <dgm:cxn modelId="{655F8221-4A4F-41BC-814D-EABEABAAD3FC}" type="presParOf" srcId="{06879F42-6C47-4D38-A671-863FC83C303E}" destId="{38458167-DD60-4CE1-9DBF-FD2491109ECB}" srcOrd="1" destOrd="0" presId="urn:microsoft.com/office/officeart/2005/8/layout/hierarchy1"/>
    <dgm:cxn modelId="{D26DAC9C-47BC-45CD-A76E-7BC9799AE1C3}" type="presParOf" srcId="{284A639C-3822-41AD-991C-300DFBA88CD9}" destId="{54E1E758-8354-4433-BE2A-61FF98BE923C}" srcOrd="1" destOrd="0" presId="urn:microsoft.com/office/officeart/2005/8/layout/hierarchy1"/>
    <dgm:cxn modelId="{142E3AEE-EA8B-4E87-803A-22C5CC1192EC}" type="presParOf" srcId="{DBB80CA0-72CB-498F-B49B-3D8CF43F9C4D}" destId="{39928602-747F-403A-BBFF-80080940E54D}" srcOrd="4" destOrd="0" presId="urn:microsoft.com/office/officeart/2005/8/layout/hierarchy1"/>
    <dgm:cxn modelId="{08680104-372C-46C7-915B-4523DF07C8D4}" type="presParOf" srcId="{39928602-747F-403A-BBFF-80080940E54D}" destId="{51F2039F-3B89-4649-89DA-C449E49A0D80}" srcOrd="0" destOrd="0" presId="urn:microsoft.com/office/officeart/2005/8/layout/hierarchy1"/>
    <dgm:cxn modelId="{A06C5E65-D2E5-40DE-87FB-262FDB12D67D}" type="presParOf" srcId="{51F2039F-3B89-4649-89DA-C449E49A0D80}" destId="{18C9785B-0C2D-4736-BF9E-E2D89A735FE2}" srcOrd="0" destOrd="0" presId="urn:microsoft.com/office/officeart/2005/8/layout/hierarchy1"/>
    <dgm:cxn modelId="{8F5CC138-498F-4E64-A573-807AF8569C2B}" type="presParOf" srcId="{51F2039F-3B89-4649-89DA-C449E49A0D80}" destId="{272DAAA1-DA3F-4914-9EAB-9E49AB7490B8}" srcOrd="1" destOrd="0" presId="urn:microsoft.com/office/officeart/2005/8/layout/hierarchy1"/>
    <dgm:cxn modelId="{F6FD7562-24E0-4007-96C0-2A1660DFC752}" type="presParOf" srcId="{39928602-747F-403A-BBFF-80080940E54D}" destId="{1B32C871-C606-4B13-9DA5-EF31D127B3C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1534C3-8AAE-4767-9EF2-D901A09E073E}">
      <dsp:nvSpPr>
        <dsp:cNvPr id="0" name=""/>
        <dsp:cNvSpPr/>
      </dsp:nvSpPr>
      <dsp:spPr>
        <a:xfrm>
          <a:off x="3735" y="1170774"/>
          <a:ext cx="1820059" cy="11557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779D49-C261-4C27-BADF-B39F16F76B05}">
      <dsp:nvSpPr>
        <dsp:cNvPr id="0" name=""/>
        <dsp:cNvSpPr/>
      </dsp:nvSpPr>
      <dsp:spPr>
        <a:xfrm>
          <a:off x="205963" y="1362892"/>
          <a:ext cx="1820059" cy="11557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a:t>Overview</a:t>
          </a:r>
          <a:endParaRPr lang="en-US" sz="2400" kern="1200"/>
        </a:p>
      </dsp:txBody>
      <dsp:txXfrm>
        <a:off x="239813" y="1396742"/>
        <a:ext cx="1752359" cy="1088037"/>
      </dsp:txXfrm>
    </dsp:sp>
    <dsp:sp modelId="{5FEF250A-5F66-4EFF-9DE5-02C1E606FC7A}">
      <dsp:nvSpPr>
        <dsp:cNvPr id="0" name=""/>
        <dsp:cNvSpPr/>
      </dsp:nvSpPr>
      <dsp:spPr>
        <a:xfrm>
          <a:off x="2228252" y="1170774"/>
          <a:ext cx="1820059" cy="11557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B01B94-6287-4F63-95E0-E7A244FD38F2}">
      <dsp:nvSpPr>
        <dsp:cNvPr id="0" name=""/>
        <dsp:cNvSpPr/>
      </dsp:nvSpPr>
      <dsp:spPr>
        <a:xfrm>
          <a:off x="2430481" y="1362892"/>
          <a:ext cx="1820059" cy="11557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a:t>Problem Description</a:t>
          </a:r>
          <a:endParaRPr lang="en-US" sz="2400" kern="1200"/>
        </a:p>
      </dsp:txBody>
      <dsp:txXfrm>
        <a:off x="2464331" y="1396742"/>
        <a:ext cx="1752359" cy="1088037"/>
      </dsp:txXfrm>
    </dsp:sp>
    <dsp:sp modelId="{F095DCDB-604C-4386-ADAD-47C59AA6E166}">
      <dsp:nvSpPr>
        <dsp:cNvPr id="0" name=""/>
        <dsp:cNvSpPr/>
      </dsp:nvSpPr>
      <dsp:spPr>
        <a:xfrm>
          <a:off x="4452770" y="1170774"/>
          <a:ext cx="1820059" cy="11557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792BDA-8924-4DDB-93A0-8C93D742E267}">
      <dsp:nvSpPr>
        <dsp:cNvPr id="0" name=""/>
        <dsp:cNvSpPr/>
      </dsp:nvSpPr>
      <dsp:spPr>
        <a:xfrm>
          <a:off x="4654999" y="1362892"/>
          <a:ext cx="1820059" cy="11557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a:t>Approach</a:t>
          </a:r>
          <a:endParaRPr lang="en-US" sz="2400" kern="1200"/>
        </a:p>
      </dsp:txBody>
      <dsp:txXfrm>
        <a:off x="4688849" y="1396742"/>
        <a:ext cx="1752359" cy="1088037"/>
      </dsp:txXfrm>
    </dsp:sp>
    <dsp:sp modelId="{0822FABE-D55A-4FFF-AA83-787FCFCB0070}">
      <dsp:nvSpPr>
        <dsp:cNvPr id="0" name=""/>
        <dsp:cNvSpPr/>
      </dsp:nvSpPr>
      <dsp:spPr>
        <a:xfrm>
          <a:off x="6677287" y="1170774"/>
          <a:ext cx="1820059" cy="11557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458167-DD60-4CE1-9DBF-FD2491109ECB}">
      <dsp:nvSpPr>
        <dsp:cNvPr id="0" name=""/>
        <dsp:cNvSpPr/>
      </dsp:nvSpPr>
      <dsp:spPr>
        <a:xfrm>
          <a:off x="6879516" y="1362892"/>
          <a:ext cx="1820059" cy="11557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a:t>Result Analysis</a:t>
          </a:r>
          <a:endParaRPr lang="en-US" sz="2400" kern="1200"/>
        </a:p>
      </dsp:txBody>
      <dsp:txXfrm>
        <a:off x="6913366" y="1396742"/>
        <a:ext cx="1752359" cy="1088037"/>
      </dsp:txXfrm>
    </dsp:sp>
    <dsp:sp modelId="{18C9785B-0C2D-4736-BF9E-E2D89A735FE2}">
      <dsp:nvSpPr>
        <dsp:cNvPr id="0" name=""/>
        <dsp:cNvSpPr/>
      </dsp:nvSpPr>
      <dsp:spPr>
        <a:xfrm>
          <a:off x="8901805" y="1170774"/>
          <a:ext cx="1820059" cy="11557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2DAAA1-DA3F-4914-9EAB-9E49AB7490B8}">
      <dsp:nvSpPr>
        <dsp:cNvPr id="0" name=""/>
        <dsp:cNvSpPr/>
      </dsp:nvSpPr>
      <dsp:spPr>
        <a:xfrm>
          <a:off x="9104034" y="1362892"/>
          <a:ext cx="1820059" cy="11557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a:t>Conclusion</a:t>
          </a:r>
          <a:endParaRPr lang="en-US" sz="2400" kern="1200"/>
        </a:p>
      </dsp:txBody>
      <dsp:txXfrm>
        <a:off x="9137884" y="1396742"/>
        <a:ext cx="1752359" cy="108803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48CF58-760C-48DB-819D-41DA94D96E05}" type="datetimeFigureOut">
              <a:t>7/1/2024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76B969-FF6D-494A-9BBB-B565E2C044D5}" type="slidenum">
              <a:t>‹#›</a:t>
            </a:fld>
            <a:endParaRPr lang="en-US"/>
          </a:p>
        </p:txBody>
      </p:sp>
    </p:spTree>
    <p:extLst>
      <p:ext uri="{BB962C8B-B14F-4D97-AF65-F5344CB8AC3E}">
        <p14:creationId xmlns:p14="http://schemas.microsoft.com/office/powerpoint/2010/main" val="2516423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b="1" err="1"/>
              <a:t>max_hands</a:t>
            </a:r>
            <a:r>
              <a:rPr lang="en-US"/>
              <a:t>: This represents the maximum number of hands that will be played in the simulation. If this number of hands is reached, the simulation stops, provided more than one player still has money.</a:t>
            </a:r>
          </a:p>
          <a:p>
            <a:pPr marL="285750" indent="-285750">
              <a:buFont typeface="Arial"/>
              <a:buChar char="•"/>
            </a:pPr>
            <a:r>
              <a:rPr lang="en-US" b="1" err="1"/>
              <a:t>least_amount_to_bet</a:t>
            </a:r>
            <a:r>
              <a:rPr lang="en-US"/>
              <a:t>: The initial minimum bet amount at the beginning of the game. This is the smallest amount that a player can bet during the first few hands.</a:t>
            </a:r>
            <a:endParaRPr lang="en-US">
              <a:ea typeface="Calibri"/>
              <a:cs typeface="Calibri"/>
            </a:endParaRPr>
          </a:p>
          <a:p>
            <a:pPr marL="285750" indent="-285750">
              <a:buFont typeface="Arial"/>
              <a:buChar char="•"/>
            </a:pPr>
            <a:r>
              <a:rPr lang="en-US" b="1" err="1"/>
              <a:t>min_bet_rais_limit</a:t>
            </a:r>
            <a:r>
              <a:rPr lang="en-US"/>
              <a:t>: The number of iterations (hands played) after which the minimum bet is doubled. This helps in increasing the stakes as the game progresses.</a:t>
            </a:r>
            <a:endParaRPr lang="en-US">
              <a:ea typeface="Calibri"/>
              <a:cs typeface="Calibri"/>
            </a:endParaRPr>
          </a:p>
          <a:p>
            <a:pPr marL="285750" indent="-285750">
              <a:buFont typeface="Arial"/>
              <a:buChar char="•"/>
            </a:pPr>
            <a:r>
              <a:rPr lang="en-US" b="1" err="1"/>
              <a:t>initial_player_amount</a:t>
            </a:r>
            <a:r>
              <a:rPr lang="en-US"/>
              <a:t>: The amount of money each player starts with. This initial bankroll determines how long a player can stay in the game.</a:t>
            </a:r>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t>6</a:t>
            </a:fld>
            <a:endParaRPr lang="en-US"/>
          </a:p>
        </p:txBody>
      </p:sp>
    </p:spTree>
    <p:extLst>
      <p:ext uri="{BB962C8B-B14F-4D97-AF65-F5344CB8AC3E}">
        <p14:creationId xmlns:p14="http://schemas.microsoft.com/office/powerpoint/2010/main" val="1131934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simulate a Texas </a:t>
            </a:r>
            <a:r>
              <a:rPr lang="en-US" dirty="0" err="1"/>
              <a:t>Hold'em</a:t>
            </a:r>
            <a:r>
              <a:rPr lang="en-US" dirty="0"/>
              <a:t> poker game with 11 players, an initial bet of $10, running for 50,000 rounds, we need to incorporate some additional elements:</a:t>
            </a:r>
          </a:p>
          <a:p>
            <a:pPr marL="285750" indent="-285750">
              <a:buFont typeface="Arial"/>
              <a:buChar char="•"/>
            </a:pPr>
            <a:r>
              <a:rPr lang="en-US" b="1" dirty="0"/>
              <a:t>Betting Mechanism:</a:t>
            </a:r>
            <a:endParaRPr lang="en-US" dirty="0"/>
          </a:p>
          <a:p>
            <a:pPr marL="285750" lvl="1" indent="-285750">
              <a:buFont typeface="Arial"/>
              <a:buChar char="•"/>
            </a:pPr>
            <a:r>
              <a:rPr lang="en-US" dirty="0"/>
              <a:t>Each round starts with each player placing an initial bet.</a:t>
            </a:r>
            <a:endParaRPr lang="en-US" dirty="0">
              <a:ea typeface="Calibri"/>
              <a:cs typeface="Calibri"/>
            </a:endParaRPr>
          </a:p>
          <a:p>
            <a:pPr marL="285750" lvl="1" indent="-285750">
              <a:buFont typeface="Arial"/>
              <a:buChar char="•"/>
            </a:pPr>
            <a:r>
              <a:rPr lang="en-US" dirty="0"/>
              <a:t>The pot grows with each bet, and the winner takes the pot.</a:t>
            </a:r>
            <a:endParaRPr lang="en-US" dirty="0">
              <a:ea typeface="Calibri"/>
              <a:cs typeface="Calibri"/>
            </a:endParaRPr>
          </a:p>
          <a:p>
            <a:pPr marL="285750" indent="-285750">
              <a:buFont typeface="Arial"/>
              <a:buChar char="•"/>
            </a:pPr>
            <a:r>
              <a:rPr lang="en-US" b="1" dirty="0"/>
              <a:t>Monte Carlo Simulation for Hand Evaluation:</a:t>
            </a:r>
            <a:endParaRPr lang="en-US" dirty="0"/>
          </a:p>
          <a:p>
            <a:pPr marL="285750" lvl="1" indent="-285750">
              <a:buFont typeface="Arial"/>
              <a:buChar char="•"/>
            </a:pPr>
            <a:r>
              <a:rPr lang="en-US" dirty="0"/>
              <a:t>Accurate hand evaluation is crucial to determine the winner.</a:t>
            </a:r>
            <a:endParaRPr lang="en-US" dirty="0">
              <a:ea typeface="Calibri"/>
              <a:cs typeface="Calibri"/>
            </a:endParaRPr>
          </a:p>
          <a:p>
            <a:pPr marL="285750" indent="-285750">
              <a:buFont typeface="Arial"/>
              <a:buChar char="•"/>
            </a:pPr>
            <a:r>
              <a:rPr lang="en-US" b="1" dirty="0"/>
              <a:t>Logging Results:</a:t>
            </a:r>
            <a:endParaRPr lang="en-US" dirty="0"/>
          </a:p>
          <a:p>
            <a:pPr marL="285750" lvl="1" indent="-285750">
              <a:buFont typeface="Arial"/>
              <a:buChar char="•"/>
            </a:pPr>
            <a:r>
              <a:rPr lang="en-US" dirty="0"/>
              <a:t>Track and log the winnings of each player over the 50,000 rounds.</a:t>
            </a:r>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rPr lang="en-US"/>
              <a:t>17</a:t>
            </a:fld>
            <a:endParaRPr lang="en-US"/>
          </a:p>
        </p:txBody>
      </p:sp>
    </p:spTree>
    <p:extLst>
      <p:ext uri="{BB962C8B-B14F-4D97-AF65-F5344CB8AC3E}">
        <p14:creationId xmlns:p14="http://schemas.microsoft.com/office/powerpoint/2010/main" val="4234126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graph titled "Line Graph of Round vs Money" displays the monetary progression of eleven players over 50,000 rounds in a game, likely a simulated Texas </a:t>
            </a:r>
            <a:r>
              <a:rPr lang="en-US" dirty="0" err="1"/>
              <a:t>Hold'em</a:t>
            </a:r>
            <a:r>
              <a:rPr lang="en-US" dirty="0"/>
              <a:t> poker game. Here’s a detailed breakdown:</a:t>
            </a:r>
          </a:p>
          <a:p>
            <a:endParaRPr lang="en-US" dirty="0"/>
          </a:p>
          <a:p>
            <a:r>
              <a:rPr lang="en-US" b="1" u="sng" dirty="0"/>
              <a:t>Axes</a:t>
            </a:r>
            <a:endParaRPr lang="en-US" b="1" u="sng" dirty="0">
              <a:ea typeface="Calibri"/>
              <a:cs typeface="Calibri"/>
            </a:endParaRPr>
          </a:p>
          <a:p>
            <a:pPr marL="285750" indent="-285750">
              <a:buFont typeface="Arial"/>
              <a:buChar char="•"/>
            </a:pPr>
            <a:r>
              <a:rPr lang="en-US" b="1" dirty="0"/>
              <a:t>X-axis (Number of Rounds):</a:t>
            </a:r>
            <a:r>
              <a:rPr lang="en-US" dirty="0"/>
              <a:t> This axis represents the number of rounds played, ranging from 0 to 50,000.</a:t>
            </a:r>
            <a:endParaRPr lang="en-US" dirty="0">
              <a:ea typeface="Calibri"/>
              <a:cs typeface="Calibri"/>
            </a:endParaRPr>
          </a:p>
          <a:p>
            <a:pPr marL="285750" indent="-285750">
              <a:buFont typeface="Arial"/>
              <a:buChar char="•"/>
            </a:pPr>
            <a:r>
              <a:rPr lang="en-US" b="1" dirty="0"/>
              <a:t>Y-axis (Money in $):</a:t>
            </a:r>
            <a:r>
              <a:rPr lang="en-US" dirty="0"/>
              <a:t> This axis shows the amount of money each player has, ranging approximately from 600,000 to 1,600,000 dollars.</a:t>
            </a:r>
            <a:endParaRPr lang="en-US" dirty="0">
              <a:ea typeface="Calibri"/>
              <a:cs typeface="Calibri"/>
            </a:endParaRPr>
          </a:p>
          <a:p>
            <a:endParaRPr lang="en-US" dirty="0"/>
          </a:p>
          <a:p>
            <a:r>
              <a:rPr lang="en-US" b="1" u="sng" dirty="0"/>
              <a:t>Players</a:t>
            </a:r>
            <a:endParaRPr lang="en-US" b="1" u="sng" dirty="0">
              <a:ea typeface="Calibri"/>
              <a:cs typeface="Calibri"/>
            </a:endParaRPr>
          </a:p>
          <a:p>
            <a:r>
              <a:rPr lang="en-US" dirty="0"/>
              <a:t>Each player is represented by a distinct colored line:</a:t>
            </a:r>
            <a:endParaRPr lang="en-US" dirty="0">
              <a:ea typeface="Calibri"/>
              <a:cs typeface="Calibri"/>
            </a:endParaRPr>
          </a:p>
          <a:p>
            <a:pPr marL="285750" indent="-285750">
              <a:buFont typeface="Arial"/>
              <a:buChar char="•"/>
            </a:pPr>
            <a:r>
              <a:rPr lang="en-US" b="1" dirty="0"/>
              <a:t>Player 1:</a:t>
            </a:r>
            <a:r>
              <a:rPr lang="en-US" dirty="0"/>
              <a:t> Blue</a:t>
            </a:r>
            <a:endParaRPr lang="en-US" dirty="0">
              <a:ea typeface="Calibri"/>
              <a:cs typeface="Calibri"/>
            </a:endParaRPr>
          </a:p>
          <a:p>
            <a:pPr marL="285750" indent="-285750">
              <a:buFont typeface="Arial"/>
              <a:buChar char="•"/>
            </a:pPr>
            <a:r>
              <a:rPr lang="en-US" b="1" dirty="0"/>
              <a:t>Player 2:</a:t>
            </a:r>
            <a:r>
              <a:rPr lang="en-US" dirty="0"/>
              <a:t> Orange</a:t>
            </a:r>
            <a:endParaRPr lang="en-US" dirty="0">
              <a:ea typeface="Calibri"/>
              <a:cs typeface="Calibri"/>
            </a:endParaRPr>
          </a:p>
          <a:p>
            <a:pPr marL="285750" indent="-285750">
              <a:buFont typeface="Arial"/>
              <a:buChar char="•"/>
            </a:pPr>
            <a:r>
              <a:rPr lang="en-US" b="1" dirty="0"/>
              <a:t>Player 3:</a:t>
            </a:r>
            <a:r>
              <a:rPr lang="en-US" dirty="0"/>
              <a:t> Green</a:t>
            </a:r>
            <a:endParaRPr lang="en-US" dirty="0">
              <a:ea typeface="Calibri"/>
              <a:cs typeface="Calibri"/>
            </a:endParaRPr>
          </a:p>
          <a:p>
            <a:pPr marL="285750" indent="-285750">
              <a:buFont typeface="Arial"/>
              <a:buChar char="•"/>
            </a:pPr>
            <a:r>
              <a:rPr lang="en-US" b="1" dirty="0"/>
              <a:t>Player 4:</a:t>
            </a:r>
            <a:r>
              <a:rPr lang="en-US" dirty="0"/>
              <a:t> Red</a:t>
            </a:r>
            <a:endParaRPr lang="en-US" dirty="0">
              <a:ea typeface="Calibri"/>
              <a:cs typeface="Calibri"/>
            </a:endParaRPr>
          </a:p>
          <a:p>
            <a:pPr marL="285750" indent="-285750">
              <a:buFont typeface="Arial"/>
              <a:buChar char="•"/>
            </a:pPr>
            <a:r>
              <a:rPr lang="en-US" b="1" dirty="0"/>
              <a:t>Player 5:</a:t>
            </a:r>
            <a:r>
              <a:rPr lang="en-US" dirty="0"/>
              <a:t> Purple</a:t>
            </a:r>
            <a:endParaRPr lang="en-US" dirty="0">
              <a:ea typeface="Calibri"/>
              <a:cs typeface="Calibri"/>
            </a:endParaRPr>
          </a:p>
          <a:p>
            <a:pPr marL="285750" indent="-285750">
              <a:buFont typeface="Arial"/>
              <a:buChar char="•"/>
            </a:pPr>
            <a:r>
              <a:rPr lang="en-US" b="1" dirty="0"/>
              <a:t>Player 6:</a:t>
            </a:r>
            <a:r>
              <a:rPr lang="en-US" dirty="0"/>
              <a:t> Brown</a:t>
            </a:r>
            <a:endParaRPr lang="en-US" dirty="0">
              <a:ea typeface="Calibri"/>
              <a:cs typeface="Calibri"/>
            </a:endParaRPr>
          </a:p>
          <a:p>
            <a:pPr marL="285750" indent="-285750">
              <a:buFont typeface="Arial"/>
              <a:buChar char="•"/>
            </a:pPr>
            <a:r>
              <a:rPr lang="en-US" b="1" dirty="0"/>
              <a:t>Player 7:</a:t>
            </a:r>
            <a:r>
              <a:rPr lang="en-US" dirty="0"/>
              <a:t> Pink</a:t>
            </a:r>
            <a:endParaRPr lang="en-US" dirty="0">
              <a:ea typeface="Calibri"/>
              <a:cs typeface="Calibri"/>
            </a:endParaRPr>
          </a:p>
          <a:p>
            <a:pPr marL="285750" indent="-285750">
              <a:buFont typeface="Arial"/>
              <a:buChar char="•"/>
            </a:pPr>
            <a:r>
              <a:rPr lang="en-US" b="1" dirty="0"/>
              <a:t>Player 8:</a:t>
            </a:r>
            <a:r>
              <a:rPr lang="en-US" dirty="0"/>
              <a:t> Gray</a:t>
            </a:r>
            <a:endParaRPr lang="en-US" dirty="0">
              <a:ea typeface="Calibri"/>
              <a:cs typeface="Calibri"/>
            </a:endParaRPr>
          </a:p>
          <a:p>
            <a:pPr marL="285750" indent="-285750">
              <a:buFont typeface="Arial"/>
              <a:buChar char="•"/>
            </a:pPr>
            <a:r>
              <a:rPr lang="en-US" b="1" dirty="0"/>
              <a:t>Player 9:</a:t>
            </a:r>
            <a:r>
              <a:rPr lang="en-US" dirty="0"/>
              <a:t> Yellow</a:t>
            </a:r>
            <a:endParaRPr lang="en-US" dirty="0">
              <a:ea typeface="Calibri"/>
              <a:cs typeface="Calibri"/>
            </a:endParaRPr>
          </a:p>
          <a:p>
            <a:pPr marL="285750" indent="-285750">
              <a:buFont typeface="Arial"/>
              <a:buChar char="•"/>
            </a:pPr>
            <a:r>
              <a:rPr lang="en-US" b="1" dirty="0"/>
              <a:t>Player 10:</a:t>
            </a:r>
            <a:r>
              <a:rPr lang="en-US" dirty="0"/>
              <a:t> Light blue</a:t>
            </a:r>
            <a:endParaRPr lang="en-US" dirty="0">
              <a:ea typeface="Calibri"/>
              <a:cs typeface="Calibri"/>
            </a:endParaRPr>
          </a:p>
          <a:p>
            <a:pPr marL="285750" indent="-285750">
              <a:buFont typeface="Arial"/>
              <a:buChar char="•"/>
            </a:pPr>
            <a:r>
              <a:rPr lang="en-US" b="1" dirty="0"/>
              <a:t>Player 11:</a:t>
            </a:r>
            <a:r>
              <a:rPr lang="en-US" dirty="0"/>
              <a:t> Dark blue</a:t>
            </a:r>
            <a:endParaRPr lang="en-US" dirty="0">
              <a:ea typeface="Calibri"/>
              <a:cs typeface="Calibri"/>
            </a:endParaRPr>
          </a:p>
          <a:p>
            <a:endParaRPr lang="en-US" b="1" u="sng" dirty="0">
              <a:ea typeface="Calibri"/>
              <a:cs typeface="Calibri"/>
            </a:endParaRPr>
          </a:p>
          <a:p>
            <a:r>
              <a:rPr lang="en-US" b="1" u="sng" dirty="0"/>
              <a:t>Observations</a:t>
            </a:r>
            <a:endParaRPr lang="en-US" b="1" u="sng" dirty="0">
              <a:ea typeface="Calibri"/>
              <a:cs typeface="Calibri"/>
            </a:endParaRPr>
          </a:p>
          <a:p>
            <a:endParaRPr lang="en-US" b="1" u="sng" dirty="0"/>
          </a:p>
          <a:p>
            <a:pPr marL="285750" indent="-285750">
              <a:buFont typeface="Arial"/>
              <a:buChar char="•"/>
            </a:pPr>
            <a:r>
              <a:rPr lang="en-US" b="1" dirty="0"/>
              <a:t>Divergence over Time:</a:t>
            </a:r>
            <a:r>
              <a:rPr lang="en-US" dirty="0"/>
              <a:t> Initially, all players start with similar amounts of money, but their fortunes diverge significantly as the number of rounds increases.</a:t>
            </a:r>
            <a:endParaRPr lang="en-US" dirty="0">
              <a:ea typeface="Calibri"/>
              <a:cs typeface="Calibri"/>
            </a:endParaRPr>
          </a:p>
          <a:p>
            <a:pPr marL="285750" indent="-285750">
              <a:buFont typeface="Arial"/>
              <a:buChar char="•"/>
            </a:pPr>
            <a:r>
              <a:rPr lang="en-US" b="1" dirty="0"/>
              <a:t>Top Performers:</a:t>
            </a:r>
            <a:r>
              <a:rPr lang="en-US" dirty="0"/>
              <a:t> Players 1 (Blue) and 2 (Orange) show a significant increase in their money over time, with Player 1 leading by the end of the rounds.</a:t>
            </a:r>
            <a:endParaRPr lang="en-US" dirty="0">
              <a:ea typeface="Calibri"/>
              <a:cs typeface="Calibri"/>
            </a:endParaRPr>
          </a:p>
          <a:p>
            <a:pPr marL="285750" indent="-285750">
              <a:buFont typeface="Arial"/>
              <a:buChar char="•"/>
            </a:pPr>
            <a:r>
              <a:rPr lang="en-US" b="1" dirty="0"/>
              <a:t>Middle Group:</a:t>
            </a:r>
            <a:r>
              <a:rPr lang="en-US" dirty="0"/>
              <a:t> Players 3 (Green), 4 (Red), 5 (Purple), 6 (Brown), and 7 (Pink) maintain relatively stable trajectories, neither gaining nor losing substantial amounts.</a:t>
            </a:r>
            <a:endParaRPr lang="en-US" dirty="0">
              <a:ea typeface="Calibri"/>
              <a:cs typeface="Calibri"/>
            </a:endParaRPr>
          </a:p>
          <a:p>
            <a:pPr marL="285750" indent="-285750">
              <a:buFont typeface="Arial"/>
              <a:buChar char="•"/>
            </a:pPr>
            <a:r>
              <a:rPr lang="en-US" b="1" dirty="0"/>
              <a:t>Underperformers:</a:t>
            </a:r>
            <a:r>
              <a:rPr lang="en-US" dirty="0"/>
              <a:t> Players 8 (Gray), 9 (Yellow), 10 (Light Blue), and 11 (Dark Blue) exhibit a decrease in their money, with Player 11 ending with the least amount.</a:t>
            </a:r>
            <a:endParaRPr lang="en-US" dirty="0">
              <a:ea typeface="Calibri"/>
              <a:cs typeface="Calibri"/>
            </a:endParaRPr>
          </a:p>
          <a:p>
            <a:endParaRPr lang="en-US" b="1" u="sng" dirty="0">
              <a:ea typeface="Calibri"/>
              <a:cs typeface="Calibri"/>
            </a:endParaRPr>
          </a:p>
          <a:p>
            <a:r>
              <a:rPr lang="en-US" b="1" u="sng" dirty="0"/>
              <a:t>Trends and Insights</a:t>
            </a:r>
            <a:endParaRPr lang="en-US" b="1" u="sng" dirty="0">
              <a:ea typeface="Calibri"/>
              <a:cs typeface="Calibri"/>
            </a:endParaRPr>
          </a:p>
          <a:p>
            <a:endParaRPr lang="en-US" b="1" u="sng" dirty="0"/>
          </a:p>
          <a:p>
            <a:pPr marL="285750" indent="-285750">
              <a:buFont typeface="Arial"/>
              <a:buChar char="•"/>
            </a:pPr>
            <a:r>
              <a:rPr lang="en-US" b="1" dirty="0"/>
              <a:t>Consistency vs Volatility:</a:t>
            </a:r>
            <a:r>
              <a:rPr lang="en-US" dirty="0"/>
              <a:t> The graph indicates that some players experience more volatility in their money changes, while others maintain a more consistent path.</a:t>
            </a:r>
            <a:endParaRPr lang="en-US" dirty="0">
              <a:ea typeface="Calibri"/>
              <a:cs typeface="Calibri"/>
            </a:endParaRPr>
          </a:p>
          <a:p>
            <a:pPr marL="285750" indent="-285750">
              <a:buFont typeface="Arial"/>
              <a:buChar char="•"/>
            </a:pPr>
            <a:r>
              <a:rPr lang="en-US" b="1" dirty="0"/>
              <a:t>Overall Trajectories:</a:t>
            </a:r>
            <a:r>
              <a:rPr lang="en-US" dirty="0"/>
              <a:t> The lines provide insight into the overall strategies or luck of the players. For instance, the top-performing players might be making consistently good decisions or benefiting from favorable outcomes, while the bottom players might be facing a series of losses or poor decisions.</a:t>
            </a:r>
            <a:endParaRPr lang="en-US" dirty="0">
              <a:ea typeface="Calibri"/>
              <a:cs typeface="Calibri"/>
            </a:endParaRPr>
          </a:p>
          <a:p>
            <a:endParaRPr lang="en-US" b="1" u="sng" dirty="0"/>
          </a:p>
          <a:p>
            <a:r>
              <a:rPr lang="en-US" b="1" u="sng" dirty="0"/>
              <a:t>Conclusion</a:t>
            </a:r>
            <a:endParaRPr lang="en-US" b="1" u="sng" dirty="0">
              <a:ea typeface="Calibri"/>
              <a:cs typeface="Calibri"/>
            </a:endParaRPr>
          </a:p>
          <a:p>
            <a:r>
              <a:rPr lang="en-US" dirty="0"/>
              <a:t>This graph provides a visual representation of the outcomes of a long-term competitive scenario among eleven players, highlighting differences in performance over a large number of rounds.</a:t>
            </a:r>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rPr lang="en-US"/>
              <a:t>18</a:t>
            </a:fld>
            <a:endParaRPr lang="en-US"/>
          </a:p>
        </p:txBody>
      </p:sp>
    </p:spTree>
    <p:extLst>
      <p:ext uri="{BB962C8B-B14F-4D97-AF65-F5344CB8AC3E}">
        <p14:creationId xmlns:p14="http://schemas.microsoft.com/office/powerpoint/2010/main" val="4261109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graph titled "Average of Monte Carlo Statistics of Poker Hands For Players" depicts the percentage distribution of different poker hand types across various stages in a Monte Carlo simulation. Here’s a detailed breakdown:</a:t>
            </a:r>
          </a:p>
          <a:p>
            <a:endParaRPr lang="en-US" dirty="0"/>
          </a:p>
          <a:p>
            <a:r>
              <a:rPr lang="en-US" b="1" u="sng" dirty="0"/>
              <a:t>Axes</a:t>
            </a:r>
            <a:endParaRPr lang="en-US" b="1" u="sng" dirty="0">
              <a:ea typeface="Calibri"/>
              <a:cs typeface="Calibri"/>
            </a:endParaRPr>
          </a:p>
          <a:p>
            <a:endParaRPr lang="en-US" b="1" dirty="0"/>
          </a:p>
          <a:p>
            <a:r>
              <a:rPr lang="en-US" b="1" dirty="0"/>
              <a:t>X-axis (Hand Type):</a:t>
            </a:r>
            <a:r>
              <a:rPr lang="en-US" dirty="0"/>
              <a:t> This axis represents the different types of poker hands, including:</a:t>
            </a:r>
            <a:endParaRPr lang="en-US">
              <a:ea typeface="Calibri"/>
              <a:cs typeface="Calibri"/>
            </a:endParaRPr>
          </a:p>
          <a:p>
            <a:pPr marL="285750" lvl="1" indent="-285750">
              <a:buFont typeface="Arial"/>
              <a:buChar char="•"/>
            </a:pPr>
            <a:r>
              <a:rPr lang="en-US" dirty="0"/>
              <a:t>Flush</a:t>
            </a:r>
            <a:endParaRPr lang="en-US" dirty="0">
              <a:ea typeface="Calibri"/>
              <a:cs typeface="Calibri"/>
            </a:endParaRPr>
          </a:p>
          <a:p>
            <a:pPr marL="285750" lvl="1" indent="-285750">
              <a:buFont typeface="Arial"/>
              <a:buChar char="•"/>
            </a:pPr>
            <a:r>
              <a:rPr lang="en-US" dirty="0"/>
              <a:t>Four of a Kind</a:t>
            </a:r>
            <a:endParaRPr lang="en-US" dirty="0">
              <a:ea typeface="Calibri"/>
              <a:cs typeface="Calibri"/>
            </a:endParaRPr>
          </a:p>
          <a:p>
            <a:pPr marL="285750" lvl="1" indent="-285750">
              <a:buFont typeface="Arial"/>
              <a:buChar char="•"/>
            </a:pPr>
            <a:r>
              <a:rPr lang="en-US" dirty="0"/>
              <a:t>Full House</a:t>
            </a:r>
            <a:endParaRPr lang="en-US" dirty="0">
              <a:ea typeface="Calibri"/>
              <a:cs typeface="Calibri"/>
            </a:endParaRPr>
          </a:p>
          <a:p>
            <a:pPr marL="285750" lvl="1" indent="-285750">
              <a:buFont typeface="Arial"/>
              <a:buChar char="•"/>
            </a:pPr>
            <a:r>
              <a:rPr lang="en-US" dirty="0"/>
              <a:t>High Card</a:t>
            </a:r>
            <a:endParaRPr lang="en-US" dirty="0">
              <a:ea typeface="Calibri"/>
              <a:cs typeface="Calibri"/>
            </a:endParaRPr>
          </a:p>
          <a:p>
            <a:pPr marL="285750" lvl="1" indent="-285750">
              <a:buFont typeface="Arial"/>
              <a:buChar char="•"/>
            </a:pPr>
            <a:r>
              <a:rPr lang="en-US" dirty="0"/>
              <a:t>Pair</a:t>
            </a:r>
            <a:endParaRPr lang="en-US" dirty="0">
              <a:ea typeface="Calibri"/>
              <a:cs typeface="Calibri"/>
            </a:endParaRPr>
          </a:p>
          <a:p>
            <a:pPr marL="285750" lvl="1" indent="-285750">
              <a:buFont typeface="Arial"/>
              <a:buChar char="•"/>
            </a:pPr>
            <a:r>
              <a:rPr lang="en-US" dirty="0"/>
              <a:t>Royal Flush</a:t>
            </a:r>
            <a:endParaRPr lang="en-US" dirty="0">
              <a:ea typeface="Calibri"/>
              <a:cs typeface="Calibri"/>
            </a:endParaRPr>
          </a:p>
          <a:p>
            <a:pPr marL="285750" lvl="1" indent="-285750">
              <a:buFont typeface="Arial"/>
              <a:buChar char="•"/>
            </a:pPr>
            <a:r>
              <a:rPr lang="en-US" dirty="0"/>
              <a:t>Straight</a:t>
            </a:r>
            <a:endParaRPr lang="en-US" dirty="0">
              <a:ea typeface="Calibri"/>
              <a:cs typeface="Calibri"/>
            </a:endParaRPr>
          </a:p>
          <a:p>
            <a:pPr marL="285750" lvl="1" indent="-285750">
              <a:buFont typeface="Arial"/>
              <a:buChar char="•"/>
            </a:pPr>
            <a:r>
              <a:rPr lang="en-US" dirty="0"/>
              <a:t>Straight Flush</a:t>
            </a:r>
            <a:endParaRPr lang="en-US" dirty="0">
              <a:ea typeface="Calibri"/>
              <a:cs typeface="Calibri"/>
            </a:endParaRPr>
          </a:p>
          <a:p>
            <a:pPr marL="285750" lvl="1" indent="-285750">
              <a:buFont typeface="Arial"/>
              <a:buChar char="•"/>
            </a:pPr>
            <a:r>
              <a:rPr lang="en-US" dirty="0"/>
              <a:t>Three of a Kind</a:t>
            </a:r>
            <a:endParaRPr lang="en-US" dirty="0">
              <a:ea typeface="Calibri"/>
              <a:cs typeface="Calibri"/>
            </a:endParaRPr>
          </a:p>
          <a:p>
            <a:pPr marL="285750" lvl="1" indent="-285750">
              <a:buFont typeface="Arial"/>
              <a:buChar char="•"/>
            </a:pPr>
            <a:r>
              <a:rPr lang="en-US" dirty="0"/>
              <a:t>Two Pair</a:t>
            </a:r>
            <a:endParaRPr lang="en-US" dirty="0">
              <a:ea typeface="Calibri"/>
              <a:cs typeface="Calibri"/>
            </a:endParaRPr>
          </a:p>
          <a:p>
            <a:endParaRPr lang="en-US" b="1" dirty="0"/>
          </a:p>
          <a:p>
            <a:r>
              <a:rPr lang="en-US" b="1" dirty="0"/>
              <a:t>Y-axis (Percentage):</a:t>
            </a:r>
            <a:r>
              <a:rPr lang="en-US" dirty="0"/>
              <a:t> This axis shows the percentage occurrence of each hand type.</a:t>
            </a:r>
            <a:endParaRPr lang="en-US">
              <a:ea typeface="Calibri"/>
              <a:cs typeface="Calibri"/>
            </a:endParaRPr>
          </a:p>
          <a:p>
            <a:pPr marL="285750" indent="-285750">
              <a:buFont typeface="Arial"/>
              <a:buChar char="•"/>
            </a:pPr>
            <a:endParaRPr lang="en-US" dirty="0"/>
          </a:p>
          <a:p>
            <a:r>
              <a:rPr lang="en-US" b="1" u="sng" dirty="0"/>
              <a:t>Stages</a:t>
            </a:r>
            <a:endParaRPr lang="en-US" b="1" u="sng" dirty="0">
              <a:ea typeface="Calibri"/>
              <a:cs typeface="Calibri"/>
            </a:endParaRPr>
          </a:p>
          <a:p>
            <a:r>
              <a:rPr lang="en-US" dirty="0"/>
              <a:t>Different colored lines represent the stages in the simulation:</a:t>
            </a:r>
            <a:endParaRPr lang="en-US" dirty="0">
              <a:ea typeface="Calibri"/>
              <a:cs typeface="Calibri"/>
            </a:endParaRPr>
          </a:p>
          <a:p>
            <a:pPr marL="285750" indent="-285750">
              <a:buFont typeface="Arial"/>
              <a:buChar char="•"/>
            </a:pPr>
            <a:r>
              <a:rPr lang="en-US" b="1" dirty="0"/>
              <a:t>4th:</a:t>
            </a:r>
            <a:r>
              <a:rPr lang="en-US" dirty="0"/>
              <a:t> Blue</a:t>
            </a:r>
            <a:endParaRPr lang="en-US" dirty="0">
              <a:ea typeface="Calibri"/>
              <a:cs typeface="Calibri"/>
            </a:endParaRPr>
          </a:p>
          <a:p>
            <a:pPr marL="285750" indent="-285750">
              <a:buFont typeface="Arial"/>
              <a:buChar char="•"/>
            </a:pPr>
            <a:r>
              <a:rPr lang="en-US" b="1" dirty="0"/>
              <a:t>Before:</a:t>
            </a:r>
            <a:r>
              <a:rPr lang="en-US" dirty="0"/>
              <a:t> Orange</a:t>
            </a:r>
            <a:endParaRPr lang="en-US" dirty="0">
              <a:ea typeface="Calibri"/>
              <a:cs typeface="Calibri"/>
            </a:endParaRPr>
          </a:p>
          <a:p>
            <a:pPr marL="285750" indent="-285750">
              <a:buFont typeface="Arial"/>
              <a:buChar char="•"/>
            </a:pPr>
            <a:r>
              <a:rPr lang="en-US" b="1" dirty="0"/>
              <a:t>Final:</a:t>
            </a:r>
            <a:r>
              <a:rPr lang="en-US" dirty="0"/>
              <a:t> Green</a:t>
            </a:r>
            <a:endParaRPr lang="en-US" dirty="0">
              <a:ea typeface="Calibri"/>
              <a:cs typeface="Calibri"/>
            </a:endParaRPr>
          </a:p>
          <a:p>
            <a:pPr marL="285750" indent="-285750">
              <a:buFont typeface="Arial"/>
              <a:buChar char="•"/>
            </a:pPr>
            <a:r>
              <a:rPr lang="en-US" b="1" dirty="0"/>
              <a:t>Preflop:</a:t>
            </a:r>
            <a:r>
              <a:rPr lang="en-US" dirty="0"/>
              <a:t> Red</a:t>
            </a:r>
            <a:endParaRPr lang="en-US" dirty="0">
              <a:ea typeface="Calibri"/>
              <a:cs typeface="Calibri"/>
            </a:endParaRPr>
          </a:p>
          <a:p>
            <a:pPr marL="285750" indent="-285750">
              <a:buFont typeface="Arial"/>
              <a:buChar char="•"/>
            </a:pPr>
            <a:endParaRPr lang="en-US" dirty="0"/>
          </a:p>
          <a:p>
            <a:r>
              <a:rPr lang="en-US" b="1" u="sng" dirty="0"/>
              <a:t>Observations</a:t>
            </a:r>
            <a:endParaRPr lang="en-US" b="1" u="sng" dirty="0">
              <a:ea typeface="Calibri"/>
              <a:cs typeface="Calibri"/>
            </a:endParaRPr>
          </a:p>
          <a:p>
            <a:pPr marL="285750" indent="-285750">
              <a:buFont typeface="Arial"/>
              <a:buChar char="•"/>
            </a:pPr>
            <a:r>
              <a:rPr lang="en-US" b="1" dirty="0"/>
              <a:t>High Card:</a:t>
            </a:r>
            <a:endParaRPr lang="en-US" dirty="0"/>
          </a:p>
          <a:p>
            <a:r>
              <a:rPr lang="en-US" dirty="0"/>
              <a:t>  The "before" stage (Orange) has a very high percentage at 94.0%. This percentage drops significantly in later stages ("4th," "final," and "preflop").</a:t>
            </a:r>
            <a:endParaRPr lang="en-US" dirty="0">
              <a:ea typeface="Calibri"/>
              <a:cs typeface="Calibri"/>
            </a:endParaRPr>
          </a:p>
          <a:p>
            <a:pPr marL="285750" indent="-285750">
              <a:buFont typeface="Arial"/>
              <a:buChar char="•"/>
            </a:pPr>
            <a:r>
              <a:rPr lang="en-US" b="1" dirty="0"/>
              <a:t>Pair:</a:t>
            </a:r>
            <a:endParaRPr lang="en-US" dirty="0"/>
          </a:p>
          <a:p>
            <a:pPr marL="0" lvl="1"/>
            <a:r>
              <a:rPr lang="en-US" dirty="0"/>
              <a:t>         All stages show noticeable percentages for pairs, with "before" having 50.27%, "final" at 48.0%, "4th" at 45.0%, and "preflop" at 42.86%.</a:t>
            </a:r>
            <a:endParaRPr lang="en-US" dirty="0">
              <a:ea typeface="Calibri"/>
              <a:cs typeface="Calibri"/>
            </a:endParaRPr>
          </a:p>
          <a:p>
            <a:pPr marL="285750" indent="-285750">
              <a:buFont typeface="Arial"/>
              <a:buChar char="•"/>
            </a:pPr>
            <a:r>
              <a:rPr lang="en-US" b="1" dirty="0"/>
              <a:t>Two Pair:</a:t>
            </a:r>
            <a:endParaRPr lang="en-US" dirty="0"/>
          </a:p>
          <a:p>
            <a:pPr marL="0" lvl="1"/>
            <a:r>
              <a:rPr lang="en-US" dirty="0"/>
              <a:t>         The "4th" stage has the highest percentage at 23.45%. The "final" stage follows with 12.27%, while "before" and "preflop" stages have lower percentages.</a:t>
            </a:r>
            <a:endParaRPr lang="en-US" dirty="0">
              <a:ea typeface="Calibri"/>
              <a:cs typeface="Calibri"/>
            </a:endParaRPr>
          </a:p>
          <a:p>
            <a:pPr marL="285750" indent="-285750">
              <a:buFont typeface="Arial"/>
              <a:buChar char="•"/>
            </a:pPr>
            <a:r>
              <a:rPr lang="en-US" b="1" dirty="0"/>
              <a:t>Three of a Kind:</a:t>
            </a:r>
            <a:endParaRPr lang="en-US" dirty="0"/>
          </a:p>
          <a:p>
            <a:pPr marL="0" lvl="1"/>
            <a:r>
              <a:rPr lang="en-US" dirty="0"/>
              <a:t>         There are small percentages across all stages, with the highest being "4th" at 3.5%.</a:t>
            </a:r>
            <a:endParaRPr lang="en-US" dirty="0">
              <a:ea typeface="Calibri"/>
              <a:cs typeface="Calibri"/>
            </a:endParaRPr>
          </a:p>
          <a:p>
            <a:pPr marL="285750" indent="-285750">
              <a:buFont typeface="Arial"/>
              <a:buChar char="•"/>
            </a:pPr>
            <a:r>
              <a:rPr lang="en-US" b="1" dirty="0"/>
              <a:t>Other Hands:</a:t>
            </a:r>
            <a:endParaRPr lang="en-US" dirty="0"/>
          </a:p>
          <a:p>
            <a:pPr marL="0" lvl="1"/>
            <a:r>
              <a:rPr lang="en-US" dirty="0"/>
              <a:t>         Flush, Four of a Kind, Full House, Royal Flush, Straight, and Straight Flush have very low percentages, mostly around 0-3%. These hand types occur infrequently across all stages.  </a:t>
            </a:r>
            <a:endParaRPr lang="en-US" dirty="0">
              <a:ea typeface="Calibri" panose="020F0502020204030204"/>
              <a:cs typeface="Calibri" panose="020F0502020204030204"/>
            </a:endParaRPr>
          </a:p>
          <a:p>
            <a:pPr marL="0" lvl="1"/>
            <a:endParaRPr lang="en-US" dirty="0"/>
          </a:p>
          <a:p>
            <a:pPr marL="0" lvl="1"/>
            <a:r>
              <a:rPr lang="en-US" b="1" u="sng" dirty="0"/>
              <a:t>Trends and Insights</a:t>
            </a:r>
            <a:endParaRPr lang="en-US" b="1" u="sng" dirty="0">
              <a:ea typeface="Calibri"/>
              <a:cs typeface="Calibri"/>
            </a:endParaRPr>
          </a:p>
          <a:p>
            <a:pPr marL="285750" indent="-285750">
              <a:buFont typeface="Arial"/>
              <a:buChar char="•"/>
            </a:pPr>
            <a:r>
              <a:rPr lang="en-US" b="1" dirty="0"/>
              <a:t>High Card Dominance Before Rounds:</a:t>
            </a:r>
            <a:r>
              <a:rPr lang="en-US" dirty="0"/>
              <a:t> The "before" stage shows a high percentage of High Card hands, indicating that initially, most hands are weak.</a:t>
            </a:r>
            <a:endParaRPr lang="en-US" dirty="0">
              <a:ea typeface="Calibri"/>
              <a:cs typeface="Calibri"/>
            </a:endParaRPr>
          </a:p>
          <a:p>
            <a:pPr marL="285750" indent="-285750">
              <a:buFont typeface="Arial"/>
              <a:buChar char="•"/>
            </a:pPr>
            <a:r>
              <a:rPr lang="en-US" b="1" dirty="0"/>
              <a:t>Evolution Towards Stronger Hands:</a:t>
            </a:r>
            <a:r>
              <a:rPr lang="en-US" dirty="0"/>
              <a:t> As the rounds progress, the percentage of High Card hands drops, and the occurrence of Pairs and Two Pairs increases, reflecting the development of stronger hands through the stages.</a:t>
            </a:r>
            <a:endParaRPr lang="en-US" dirty="0">
              <a:ea typeface="Calibri"/>
              <a:cs typeface="Calibri"/>
            </a:endParaRPr>
          </a:p>
          <a:p>
            <a:pPr marL="285750" indent="-285750">
              <a:buFont typeface="Arial"/>
              <a:buChar char="•"/>
            </a:pPr>
            <a:r>
              <a:rPr lang="en-US" b="1" dirty="0"/>
              <a:t>Consistency in Rare Hands:</a:t>
            </a:r>
            <a:r>
              <a:rPr lang="en-US" dirty="0"/>
              <a:t> The percentages of rare hands like Four of a Kind, Straight Flush, and Royal Flush remain consistently low across all stages, as expected due to their rarity.</a:t>
            </a:r>
            <a:endParaRPr lang="en-US" dirty="0">
              <a:ea typeface="Calibri"/>
              <a:cs typeface="Calibri"/>
            </a:endParaRPr>
          </a:p>
          <a:p>
            <a:endParaRPr lang="en-US" b="1" u="sng" dirty="0">
              <a:ea typeface="Calibri"/>
              <a:cs typeface="Calibri"/>
            </a:endParaRPr>
          </a:p>
          <a:p>
            <a:r>
              <a:rPr lang="en-US" b="1" u="sng" dirty="0"/>
              <a:t>Conclusion</a:t>
            </a:r>
            <a:endParaRPr lang="en-US" b="1" u="sng" dirty="0">
              <a:ea typeface="Calibri"/>
              <a:cs typeface="Calibri"/>
            </a:endParaRPr>
          </a:p>
          <a:p>
            <a:r>
              <a:rPr lang="en-US" dirty="0"/>
              <a:t>This graph illustrates the transformation of poker hands through different stages of a game based on Monte Carlo simulations. It shows that while initial hands are predominantly High Card, they evolve into stronger hands like Pairs and Two Pairs as the game progresses. The rarest hands remain consistently low in occurrence throughout all stages.</a:t>
            </a:r>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rPr lang="en-US"/>
              <a:t>19</a:t>
            </a:fld>
            <a:endParaRPr lang="en-US"/>
          </a:p>
        </p:txBody>
      </p:sp>
    </p:spTree>
    <p:extLst>
      <p:ext uri="{BB962C8B-B14F-4D97-AF65-F5344CB8AC3E}">
        <p14:creationId xmlns:p14="http://schemas.microsoft.com/office/powerpoint/2010/main" val="2337875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Winner Determination</a:t>
            </a:r>
          </a:p>
          <a:p>
            <a:pPr marL="285750" indent="-285750">
              <a:buFont typeface="Arial"/>
              <a:buChar char="•"/>
            </a:pPr>
            <a:r>
              <a:rPr lang="en-US" b="1"/>
              <a:t>Evaluate Hand Strength:</a:t>
            </a:r>
            <a:endParaRPr lang="en-US"/>
          </a:p>
          <a:p>
            <a:pPr lvl="2" indent="-285750">
              <a:buFont typeface="Wingdings"/>
              <a:buChar char="§"/>
            </a:pPr>
            <a:r>
              <a:rPr lang="en-US"/>
              <a:t>Implement a hand ranking system to determine the strength of each player's hand.</a:t>
            </a:r>
          </a:p>
          <a:p>
            <a:pPr lvl="2" indent="-285750">
              <a:buFont typeface="Wingdings"/>
              <a:buChar char="§"/>
            </a:pPr>
            <a:r>
              <a:rPr lang="en-US" dirty="0"/>
              <a:t>Common poker hand rankings, from highest to lowest, are:</a:t>
            </a:r>
            <a:endParaRPr lang="en-US" dirty="0">
              <a:ea typeface="Calibri" panose="020F0502020204030204"/>
              <a:cs typeface="Calibri" panose="020F0502020204030204"/>
            </a:endParaRPr>
          </a:p>
          <a:p>
            <a:pPr marL="1200150" lvl="4" indent="-285750">
              <a:buAutoNum type="arabicPeriod"/>
            </a:pPr>
            <a:r>
              <a:rPr lang="en-US"/>
              <a:t>Royal Flush</a:t>
            </a:r>
            <a:endParaRPr lang="en-US">
              <a:ea typeface="Calibri" panose="020F0502020204030204"/>
              <a:cs typeface="Calibri" panose="020F0502020204030204"/>
            </a:endParaRPr>
          </a:p>
          <a:p>
            <a:pPr marL="1200150" lvl="4" indent="-285750">
              <a:buAutoNum type="arabicPeriod"/>
            </a:pPr>
            <a:r>
              <a:rPr lang="en-US"/>
              <a:t>Straight Flush</a:t>
            </a:r>
            <a:endParaRPr lang="en-US">
              <a:ea typeface="Calibri" panose="020F0502020204030204"/>
              <a:cs typeface="Calibri" panose="020F0502020204030204"/>
            </a:endParaRPr>
          </a:p>
          <a:p>
            <a:pPr marL="1200150" lvl="4" indent="-285750">
              <a:buAutoNum type="arabicPeriod"/>
            </a:pPr>
            <a:r>
              <a:rPr lang="en-US"/>
              <a:t>Four of a Kind</a:t>
            </a:r>
            <a:endParaRPr lang="en-US">
              <a:ea typeface="Calibri" panose="020F0502020204030204"/>
              <a:cs typeface="Calibri" panose="020F0502020204030204"/>
            </a:endParaRPr>
          </a:p>
          <a:p>
            <a:pPr marL="1200150" lvl="4" indent="-285750">
              <a:buAutoNum type="arabicPeriod"/>
            </a:pPr>
            <a:r>
              <a:rPr lang="en-US"/>
              <a:t>Full House</a:t>
            </a:r>
            <a:endParaRPr lang="en-US">
              <a:ea typeface="Calibri" panose="020F0502020204030204"/>
              <a:cs typeface="Calibri" panose="020F0502020204030204"/>
            </a:endParaRPr>
          </a:p>
          <a:p>
            <a:pPr marL="1200150" lvl="4" indent="-285750">
              <a:buAutoNum type="arabicPeriod"/>
            </a:pPr>
            <a:r>
              <a:rPr lang="en-US" dirty="0"/>
              <a:t>Flush</a:t>
            </a:r>
            <a:endParaRPr lang="en-US" dirty="0">
              <a:ea typeface="Calibri" panose="020F0502020204030204"/>
              <a:cs typeface="Calibri" panose="020F0502020204030204"/>
            </a:endParaRPr>
          </a:p>
          <a:p>
            <a:pPr marL="1200150" lvl="4" indent="-285750">
              <a:buAutoNum type="arabicPeriod"/>
            </a:pPr>
            <a:r>
              <a:rPr lang="en-US" dirty="0"/>
              <a:t>Straight</a:t>
            </a:r>
            <a:endParaRPr lang="en-US" dirty="0">
              <a:ea typeface="Calibri" panose="020F0502020204030204"/>
              <a:cs typeface="Calibri" panose="020F0502020204030204"/>
            </a:endParaRPr>
          </a:p>
          <a:p>
            <a:pPr marL="1200150" lvl="4" indent="-285750">
              <a:buAutoNum type="arabicPeriod"/>
            </a:pPr>
            <a:r>
              <a:rPr lang="en-US"/>
              <a:t>Three of a Kind</a:t>
            </a:r>
            <a:endParaRPr lang="en-US">
              <a:ea typeface="Calibri" panose="020F0502020204030204"/>
              <a:cs typeface="Calibri" panose="020F0502020204030204"/>
            </a:endParaRPr>
          </a:p>
          <a:p>
            <a:pPr marL="1200150" lvl="4" indent="-285750">
              <a:buAutoNum type="arabicPeriod"/>
            </a:pPr>
            <a:r>
              <a:rPr lang="en-US"/>
              <a:t>Two Pair</a:t>
            </a:r>
            <a:endParaRPr lang="en-US">
              <a:ea typeface="Calibri" panose="020F0502020204030204"/>
              <a:cs typeface="Calibri" panose="020F0502020204030204"/>
            </a:endParaRPr>
          </a:p>
          <a:p>
            <a:pPr marL="1200150" lvl="4" indent="-285750">
              <a:buAutoNum type="arabicPeriod"/>
            </a:pPr>
            <a:r>
              <a:rPr lang="en-US"/>
              <a:t>Pair</a:t>
            </a:r>
            <a:endParaRPr lang="en-US">
              <a:ea typeface="Calibri" panose="020F0502020204030204"/>
              <a:cs typeface="Calibri" panose="020F0502020204030204"/>
            </a:endParaRPr>
          </a:p>
          <a:p>
            <a:pPr marL="1200150" lvl="4" indent="-285750">
              <a:buAutoNum type="arabicPeriod"/>
            </a:pPr>
            <a:r>
              <a:rPr lang="en-US"/>
              <a:t>High Card</a:t>
            </a:r>
            <a:endParaRPr lang="en-US">
              <a:ea typeface="Calibri" panose="020F0502020204030204"/>
              <a:cs typeface="Calibri" panose="020F0502020204030204"/>
            </a:endParaRPr>
          </a:p>
          <a:p>
            <a:pPr marL="285750" indent="-285750">
              <a:buFont typeface="Arial"/>
              <a:buChar char="•"/>
            </a:pPr>
            <a:r>
              <a:rPr lang="en-US" b="1" dirty="0"/>
              <a:t>Compare Hands:</a:t>
            </a:r>
            <a:endParaRPr lang="en-US" dirty="0"/>
          </a:p>
          <a:p>
            <a:pPr marL="1200150" lvl="2" indent="-285750">
              <a:buFont typeface="Wingdings"/>
              <a:buChar char="§"/>
            </a:pPr>
            <a:r>
              <a:rPr lang="en-US"/>
              <a:t>Compare the hands of the remaining players based on the hand rankings.</a:t>
            </a:r>
            <a:endParaRPr lang="en-US">
              <a:ea typeface="Calibri" panose="020F0502020204030204"/>
              <a:cs typeface="Calibri" panose="020F0502020204030204"/>
            </a:endParaRPr>
          </a:p>
          <a:p>
            <a:pPr marL="1200150" lvl="2" indent="-285750">
              <a:buFont typeface="Wingdings"/>
              <a:buChar char="§"/>
            </a:pPr>
            <a:r>
              <a:rPr lang="en-US"/>
              <a:t>In case of a tie, use the tie-breaking rules specific to poker (e.g., highest card in a tie, second highest card if the highest cards are tied, etc.).</a:t>
            </a:r>
            <a:endParaRPr lang="en-US">
              <a:ea typeface="Calibri" panose="020F0502020204030204"/>
              <a:cs typeface="Calibri" panose="020F0502020204030204"/>
            </a:endParaRPr>
          </a:p>
          <a:p>
            <a:pPr marL="285750" indent="-285750">
              <a:buFont typeface="Arial"/>
              <a:buChar char="•"/>
            </a:pPr>
            <a:r>
              <a:rPr lang="en-US" b="1" dirty="0"/>
              <a:t>Determine the Winner:</a:t>
            </a:r>
            <a:endParaRPr lang="en-US" dirty="0"/>
          </a:p>
          <a:p>
            <a:pPr marL="1200150" lvl="2" indent="-285750">
              <a:buFont typeface="Wingdings"/>
              <a:buChar char="§"/>
            </a:pPr>
            <a:r>
              <a:rPr lang="en-US"/>
              <a:t>Identify the player with the highest-ranking hand as the winner.</a:t>
            </a:r>
            <a:endParaRPr lang="en-US">
              <a:ea typeface="Calibri" panose="020F0502020204030204"/>
              <a:cs typeface="Calibri" panose="020F0502020204030204"/>
            </a:endParaRPr>
          </a:p>
          <a:p>
            <a:pPr marL="1200150" lvl="2" indent="-285750">
              <a:buFont typeface="Wingdings"/>
              <a:buChar char="§"/>
            </a:pPr>
            <a:r>
              <a:rPr lang="en-US"/>
              <a:t>If multiple players have the same winning hand, they share the pot equally.</a:t>
            </a:r>
            <a:endParaRPr lang="en-US">
              <a:ea typeface="Calibri" panose="020F0502020204030204"/>
              <a:cs typeface="Calibri" panose="020F0502020204030204"/>
            </a:endParaRPr>
          </a:p>
          <a:p>
            <a:pPr marL="285750" indent="-285750">
              <a:buFont typeface="Arial"/>
              <a:buChar char="•"/>
            </a:pPr>
            <a:r>
              <a:rPr lang="en-US" b="1" dirty="0"/>
              <a:t>Update Player Money:</a:t>
            </a:r>
            <a:endParaRPr lang="en-US" dirty="0"/>
          </a:p>
          <a:p>
            <a:pPr marL="1200150" lvl="2" indent="-285750">
              <a:buFont typeface="Wingdings"/>
              <a:buChar char="§"/>
            </a:pPr>
            <a:r>
              <a:rPr lang="en-US"/>
              <a:t>Update the winner’s money by adding the pot amount.</a:t>
            </a:r>
            <a:endParaRPr lang="en-US">
              <a:ea typeface="Calibri" panose="020F0502020204030204"/>
              <a:cs typeface="Calibri" panose="020F0502020204030204"/>
            </a:endParaRPr>
          </a:p>
          <a:p>
            <a:pPr marL="1200150" lvl="2" indent="-285750">
              <a:buFont typeface="Wingdings"/>
              <a:buChar char="§"/>
            </a:pPr>
            <a:r>
              <a:rPr lang="en-US"/>
              <a:t>Deduct the bets from the money of losing players.</a:t>
            </a:r>
            <a:endParaRPr lang="en-US">
              <a:ea typeface="Calibri" panose="020F0502020204030204"/>
              <a:cs typeface="Calibri" panose="020F0502020204030204"/>
            </a:endParaRPr>
          </a:p>
          <a:p>
            <a:pPr marL="1200150" lvl="2" indent="-285750">
              <a:buFont typeface="Wingdings"/>
              <a:buChar char="§"/>
            </a:pPr>
            <a:r>
              <a:rPr lang="en-US"/>
              <a:t>Log the final outcome of the round.</a:t>
            </a:r>
            <a:endParaRPr lang="en-US">
              <a:ea typeface="Calibri" panose="020F0502020204030204"/>
              <a:cs typeface="Calibri" panose="020F0502020204030204"/>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rPr lang="en-US"/>
              <a:t>20</a:t>
            </a:fld>
            <a:endParaRPr lang="en-US"/>
          </a:p>
        </p:txBody>
      </p:sp>
    </p:spTree>
    <p:extLst>
      <p:ext uri="{BB962C8B-B14F-4D97-AF65-F5344CB8AC3E}">
        <p14:creationId xmlns:p14="http://schemas.microsoft.com/office/powerpoint/2010/main" val="374793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2776B969-FF6D-494A-9BBB-B565E2C044D5}" type="slidenum">
              <a:rPr lang="en-US"/>
              <a:t>21</a:t>
            </a:fld>
            <a:endParaRPr lang="en-US"/>
          </a:p>
        </p:txBody>
      </p:sp>
    </p:spTree>
    <p:extLst>
      <p:ext uri="{BB962C8B-B14F-4D97-AF65-F5344CB8AC3E}">
        <p14:creationId xmlns:p14="http://schemas.microsoft.com/office/powerpoint/2010/main" val="3999141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Card Suits (</a:t>
            </a:r>
            <a:r>
              <a:rPr lang="en-US" b="1" err="1"/>
              <a:t>card_suits</a:t>
            </a:r>
            <a:r>
              <a:rPr lang="en-US" b="1"/>
              <a:t>)</a:t>
            </a:r>
            <a:r>
              <a:rPr lang="en-US"/>
              <a:t>: The suits of the cards remain constant (clubs, diamonds, hearts, spades).</a:t>
            </a:r>
          </a:p>
          <a:p>
            <a:r>
              <a:rPr lang="en-US" b="1"/>
              <a:t>Card Values (</a:t>
            </a:r>
            <a:r>
              <a:rPr lang="en-US" b="1" err="1"/>
              <a:t>card_values</a:t>
            </a:r>
            <a:r>
              <a:rPr lang="en-US" b="1"/>
              <a:t>)</a:t>
            </a:r>
            <a:r>
              <a:rPr lang="en-US"/>
              <a:t>: The numerical values assigned to each card rank remain unchanged.</a:t>
            </a:r>
            <a:endParaRPr lang="en-US">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t>7</a:t>
            </a:fld>
            <a:endParaRPr lang="en-US"/>
          </a:p>
        </p:txBody>
      </p:sp>
    </p:spTree>
    <p:extLst>
      <p:ext uri="{BB962C8B-B14F-4D97-AF65-F5344CB8AC3E}">
        <p14:creationId xmlns:p14="http://schemas.microsoft.com/office/powerpoint/2010/main" val="4150172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err="1"/>
              <a:t>poker_hands</a:t>
            </a:r>
            <a:r>
              <a:rPr lang="en-US"/>
              <a:t>: This dictionary assigns a numeric value to each possible poker hand. These values help in determining the ranking of different hands during the showdown. Higher values represent stronger hands.</a:t>
            </a:r>
          </a:p>
          <a:p>
            <a:pPr marL="285750" indent="-285750">
              <a:buFont typeface="Arial"/>
              <a:buChar char="•"/>
            </a:pPr>
            <a:r>
              <a:rPr lang="en-US" b="1" err="1"/>
              <a:t>high_card</a:t>
            </a:r>
            <a:r>
              <a:rPr lang="en-US"/>
              <a:t>: 100</a:t>
            </a:r>
            <a:endParaRPr lang="en-US">
              <a:ea typeface="Calibri"/>
              <a:cs typeface="Calibri"/>
            </a:endParaRPr>
          </a:p>
          <a:p>
            <a:pPr marL="285750" indent="-285750">
              <a:buFont typeface="Arial"/>
              <a:buChar char="•"/>
            </a:pPr>
            <a:r>
              <a:rPr lang="en-US" b="1"/>
              <a:t>pair</a:t>
            </a:r>
            <a:r>
              <a:rPr lang="en-US"/>
              <a:t>: 200</a:t>
            </a:r>
            <a:endParaRPr lang="en-US">
              <a:ea typeface="Calibri"/>
              <a:cs typeface="Calibri"/>
            </a:endParaRPr>
          </a:p>
          <a:p>
            <a:pPr marL="285750" indent="-285750">
              <a:buFont typeface="Arial"/>
              <a:buChar char="•"/>
            </a:pPr>
            <a:r>
              <a:rPr lang="en-US" b="1" err="1"/>
              <a:t>two_pair</a:t>
            </a:r>
            <a:r>
              <a:rPr lang="en-US"/>
              <a:t>: 300</a:t>
            </a:r>
            <a:endParaRPr lang="en-US">
              <a:ea typeface="Calibri"/>
              <a:cs typeface="Calibri"/>
            </a:endParaRPr>
          </a:p>
          <a:p>
            <a:pPr marL="285750" indent="-285750">
              <a:buFont typeface="Arial"/>
              <a:buChar char="•"/>
            </a:pPr>
            <a:r>
              <a:rPr lang="en-US" b="1" err="1"/>
              <a:t>three_kind</a:t>
            </a:r>
            <a:r>
              <a:rPr lang="en-US"/>
              <a:t>: 400</a:t>
            </a:r>
            <a:endParaRPr lang="en-US">
              <a:ea typeface="Calibri"/>
              <a:cs typeface="Calibri"/>
            </a:endParaRPr>
          </a:p>
          <a:p>
            <a:pPr marL="285750" indent="-285750">
              <a:buFont typeface="Arial"/>
              <a:buChar char="•"/>
            </a:pPr>
            <a:r>
              <a:rPr lang="en-US" b="1"/>
              <a:t>straight</a:t>
            </a:r>
            <a:r>
              <a:rPr lang="en-US"/>
              <a:t>: 500</a:t>
            </a:r>
            <a:endParaRPr lang="en-US">
              <a:ea typeface="Calibri"/>
              <a:cs typeface="Calibri"/>
            </a:endParaRPr>
          </a:p>
          <a:p>
            <a:pPr marL="285750" indent="-285750">
              <a:buFont typeface="Arial"/>
              <a:buChar char="•"/>
            </a:pPr>
            <a:r>
              <a:rPr lang="en-US" b="1"/>
              <a:t>flush</a:t>
            </a:r>
            <a:r>
              <a:rPr lang="en-US"/>
              <a:t>: 600</a:t>
            </a:r>
            <a:endParaRPr lang="en-US">
              <a:ea typeface="Calibri"/>
              <a:cs typeface="Calibri"/>
            </a:endParaRPr>
          </a:p>
          <a:p>
            <a:pPr marL="285750" indent="-285750">
              <a:buFont typeface="Arial"/>
              <a:buChar char="•"/>
            </a:pPr>
            <a:r>
              <a:rPr lang="en-US" b="1" err="1"/>
              <a:t>full_house</a:t>
            </a:r>
            <a:r>
              <a:rPr lang="en-US"/>
              <a:t>: 700</a:t>
            </a:r>
            <a:endParaRPr lang="en-US">
              <a:ea typeface="Calibri"/>
              <a:cs typeface="Calibri"/>
            </a:endParaRPr>
          </a:p>
          <a:p>
            <a:pPr marL="285750" indent="-285750">
              <a:buFont typeface="Arial"/>
              <a:buChar char="•"/>
            </a:pPr>
            <a:r>
              <a:rPr lang="en-US" b="1" err="1"/>
              <a:t>four_kind</a:t>
            </a:r>
            <a:r>
              <a:rPr lang="en-US"/>
              <a:t>: 800</a:t>
            </a:r>
            <a:endParaRPr lang="en-US">
              <a:ea typeface="Calibri"/>
              <a:cs typeface="Calibri"/>
            </a:endParaRPr>
          </a:p>
          <a:p>
            <a:pPr marL="285750" indent="-285750">
              <a:buFont typeface="Arial"/>
              <a:buChar char="•"/>
            </a:pPr>
            <a:r>
              <a:rPr lang="en-US" b="1" err="1"/>
              <a:t>straight_flush</a:t>
            </a:r>
            <a:r>
              <a:rPr lang="en-US"/>
              <a:t>: 900</a:t>
            </a:r>
            <a:endParaRPr lang="en-US">
              <a:ea typeface="Calibri"/>
              <a:cs typeface="Calibri"/>
            </a:endParaRPr>
          </a:p>
          <a:p>
            <a:pPr marL="285750" indent="-285750">
              <a:buFont typeface="Arial"/>
              <a:buChar char="•"/>
            </a:pPr>
            <a:r>
              <a:rPr lang="en-US" b="1" err="1"/>
              <a:t>royal_flush</a:t>
            </a:r>
            <a:r>
              <a:rPr lang="en-US"/>
              <a:t>: 1000</a:t>
            </a:r>
            <a:endParaRPr lang="en-US">
              <a:ea typeface="Calibri"/>
              <a:cs typeface="Calibri"/>
            </a:endParaRPr>
          </a:p>
          <a:p>
            <a:endParaRPr lang="en-US">
              <a:ea typeface="Calibri"/>
              <a:cs typeface="Calibri"/>
            </a:endParaRPr>
          </a:p>
          <a:p>
            <a:r>
              <a:rPr lang="en-US" b="1"/>
              <a:t>Action Constants</a:t>
            </a:r>
            <a:r>
              <a:rPr lang="en-US"/>
              <a:t>: These constants represent possible actions a player can take during the game.</a:t>
            </a:r>
            <a:endParaRPr lang="en-US">
              <a:ea typeface="Calibri"/>
              <a:cs typeface="Calibri"/>
            </a:endParaRPr>
          </a:p>
          <a:p>
            <a:pPr marL="171450" indent="-171450">
              <a:buFont typeface="Arial"/>
              <a:buChar char="•"/>
            </a:pPr>
            <a:r>
              <a:rPr lang="en-US" b="1"/>
              <a:t>FOLD</a:t>
            </a:r>
            <a:r>
              <a:rPr lang="en-US"/>
              <a:t>: -1 (The player folds, forfeiting the hand)</a:t>
            </a:r>
            <a:endParaRPr lang="en-US">
              <a:ea typeface="Calibri"/>
              <a:cs typeface="Calibri"/>
            </a:endParaRPr>
          </a:p>
          <a:p>
            <a:pPr marL="171450" indent="-171450">
              <a:buFont typeface="Arial"/>
              <a:buChar char="•"/>
            </a:pPr>
            <a:r>
              <a:rPr lang="en-US" b="1"/>
              <a:t>CHECK</a:t>
            </a:r>
            <a:r>
              <a:rPr lang="en-US"/>
              <a:t>: 2 (The player checks, passing the action to the next player without betting)</a:t>
            </a:r>
            <a:endParaRPr lang="en-US">
              <a:ea typeface="Calibri"/>
              <a:cs typeface="Calibri"/>
            </a:endParaRPr>
          </a:p>
          <a:p>
            <a:pPr marL="171450" indent="-171450">
              <a:buFont typeface="Arial"/>
              <a:buChar char="•"/>
            </a:pPr>
            <a:r>
              <a:rPr lang="en-US" b="1"/>
              <a:t>CALL</a:t>
            </a:r>
            <a:r>
              <a:rPr lang="en-US"/>
              <a:t>: 3 (The player calls, matching the current bet)</a:t>
            </a:r>
            <a:endParaRPr lang="en-US">
              <a:ea typeface="Calibri"/>
              <a:cs typeface="Calibri"/>
            </a:endParaRPr>
          </a:p>
          <a:p>
            <a:pPr marL="171450" indent="-171450">
              <a:buFont typeface="Arial"/>
              <a:buChar char="•"/>
            </a:pPr>
            <a:r>
              <a:rPr lang="en-US" b="1"/>
              <a:t>RAISE</a:t>
            </a:r>
            <a:r>
              <a:rPr lang="en-US"/>
              <a:t>: 4 (The player raises, increasing the current bet)</a:t>
            </a:r>
            <a:endParaRPr lang="en-US">
              <a:ea typeface="Calibri"/>
              <a:cs typeface="Calibri"/>
            </a:endParaRPr>
          </a:p>
          <a:p>
            <a:endParaRPr lang="en-US">
              <a:ea typeface="Calibri"/>
              <a:cs typeface="Calibri"/>
            </a:endParaRPr>
          </a:p>
          <a:p>
            <a:r>
              <a:rPr lang="en-US" b="1"/>
              <a:t>Betting Decision Variables</a:t>
            </a:r>
            <a:endParaRPr lang="en-US" b="1">
              <a:ea typeface="Calibri"/>
              <a:cs typeface="Calibri"/>
            </a:endParaRPr>
          </a:p>
          <a:p>
            <a:pPr marL="171450" indent="-171450">
              <a:buFont typeface="Arial"/>
              <a:buChar char="•"/>
            </a:pPr>
            <a:r>
              <a:rPr lang="en-US" b="1" err="1"/>
              <a:t>raise_chance</a:t>
            </a:r>
            <a:r>
              <a:rPr lang="en-US" b="1"/>
              <a:t> </a:t>
            </a:r>
            <a:r>
              <a:rPr lang="en-US"/>
              <a:t>: This variable represents the probability (0.1) that a player will decide to raise. It is used in conjunction with a random number generator to simulate player behavior.</a:t>
            </a:r>
            <a:endParaRPr lang="en-US">
              <a:ea typeface="Calibri"/>
              <a:cs typeface="Calibri"/>
            </a:endParaRPr>
          </a:p>
          <a:p>
            <a:pPr marL="171450" indent="-171450">
              <a:buFont typeface="Arial"/>
              <a:buChar char="•"/>
            </a:pPr>
            <a:r>
              <a:rPr lang="en-US" b="1" err="1"/>
              <a:t>raise_chance_border</a:t>
            </a:r>
            <a:r>
              <a:rPr lang="en-US" b="1"/>
              <a:t> </a:t>
            </a:r>
            <a:r>
              <a:rPr lang="en-US"/>
              <a:t>: This value (0.75) is the threshold for considering a raise. If the random number generated is higher than this threshold, the </a:t>
            </a:r>
            <a:r>
              <a:rPr lang="en-US" err="1"/>
              <a:t>raise_chance</a:t>
            </a:r>
            <a:r>
              <a:rPr lang="en-US"/>
              <a:t> is applied to determine if the player raises.</a:t>
            </a:r>
            <a:endParaRPr lang="en-US">
              <a:ea typeface="Calibri"/>
              <a:cs typeface="Calibri"/>
            </a:endParaRPr>
          </a:p>
          <a:p>
            <a:pPr marL="171450" indent="-171450">
              <a:buFont typeface="Arial"/>
              <a:buChar char="•"/>
            </a:pPr>
            <a:endParaRPr lang="en-US">
              <a:ea typeface="Calibri"/>
              <a:cs typeface="Calibri"/>
            </a:endParaRPr>
          </a:p>
          <a:p>
            <a:r>
              <a:rPr lang="en-US" b="1"/>
              <a:t>Before Preflop Factors</a:t>
            </a:r>
            <a:r>
              <a:rPr lang="en-US"/>
              <a:t>: These variables represent the importance of different factors influencing a player's decision before the preflop (before any community cards are revealed). They are used in the </a:t>
            </a:r>
            <a:r>
              <a:rPr lang="en-US" err="1"/>
              <a:t>before_preflop_betting</a:t>
            </a:r>
            <a:r>
              <a:rPr lang="en-US"/>
              <a:t> function.</a:t>
            </a:r>
            <a:endParaRPr lang="en-US">
              <a:ea typeface="Calibri"/>
              <a:cs typeface="Calibri"/>
            </a:endParaRPr>
          </a:p>
          <a:p>
            <a:pPr marL="171450" indent="-171450">
              <a:buFont typeface="Arial"/>
              <a:buChar char="•"/>
            </a:pPr>
            <a:r>
              <a:rPr lang="en-US" b="1"/>
              <a:t>bf_pf_x1</a:t>
            </a:r>
            <a:r>
              <a:rPr lang="en-US"/>
              <a:t>: 0.4</a:t>
            </a:r>
            <a:endParaRPr lang="en-US">
              <a:ea typeface="Calibri"/>
              <a:cs typeface="Calibri"/>
            </a:endParaRPr>
          </a:p>
          <a:p>
            <a:pPr marL="171450" indent="-171450">
              <a:buFont typeface="Arial"/>
              <a:buChar char="•"/>
            </a:pPr>
            <a:r>
              <a:rPr lang="en-US" b="1"/>
              <a:t>bf_pf_x2</a:t>
            </a:r>
            <a:r>
              <a:rPr lang="en-US"/>
              <a:t>: 5</a:t>
            </a:r>
            <a:endParaRPr lang="en-US">
              <a:ea typeface="Calibri"/>
              <a:cs typeface="Calibri"/>
            </a:endParaRPr>
          </a:p>
          <a:p>
            <a:pPr marL="171450" indent="-171450">
              <a:buFont typeface="Arial"/>
              <a:buChar char="•"/>
            </a:pPr>
            <a:r>
              <a:rPr lang="en-US" b="1"/>
              <a:t>bf_pf_x3</a:t>
            </a:r>
            <a:r>
              <a:rPr lang="en-US"/>
              <a:t>: 0.06</a:t>
            </a:r>
            <a:endParaRPr lang="en-US">
              <a:ea typeface="Calibri"/>
              <a:cs typeface="Calibri"/>
            </a:endParaRPr>
          </a:p>
          <a:p>
            <a:pPr marL="171450" indent="-171450">
              <a:buFont typeface="Arial"/>
              <a:buChar char="•"/>
            </a:pPr>
            <a:r>
              <a:rPr lang="en-US" b="1"/>
              <a:t>bf_pf_x4</a:t>
            </a:r>
            <a:r>
              <a:rPr lang="en-US"/>
              <a:t>: 6</a:t>
            </a:r>
            <a:endParaRPr lang="en-US">
              <a:ea typeface="Calibri"/>
              <a:cs typeface="Calibri"/>
            </a:endParaRPr>
          </a:p>
          <a:p>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t>8</a:t>
            </a:fld>
            <a:endParaRPr lang="en-US"/>
          </a:p>
        </p:txBody>
      </p:sp>
    </p:spTree>
    <p:extLst>
      <p:ext uri="{BB962C8B-B14F-4D97-AF65-F5344CB8AC3E}">
        <p14:creationId xmlns:p14="http://schemas.microsoft.com/office/powerpoint/2010/main" val="3941423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After Preflop Factors</a:t>
            </a:r>
            <a:r>
              <a:rPr lang="en-US" dirty="0"/>
              <a:t>:  These variables represent the importance of different factors influencing a player's decision after the preflop (after the first three community cards are revealed). They are used in the </a:t>
            </a:r>
            <a:r>
              <a:rPr lang="en-US" dirty="0" err="1"/>
              <a:t>after_preflop_betting</a:t>
            </a:r>
            <a:r>
              <a:rPr lang="en-US" dirty="0"/>
              <a:t> function.</a:t>
            </a:r>
          </a:p>
          <a:p>
            <a:pPr marL="285750" indent="-285750">
              <a:buFont typeface="Arial"/>
              <a:buChar char="•"/>
            </a:pPr>
            <a:r>
              <a:rPr lang="en-US" b="1" dirty="0"/>
              <a:t>aft_pf_x1</a:t>
            </a:r>
            <a:r>
              <a:rPr lang="en-US" dirty="0"/>
              <a:t>: 0.3</a:t>
            </a:r>
            <a:endParaRPr lang="en-US" dirty="0">
              <a:ea typeface="Calibri"/>
              <a:cs typeface="Calibri"/>
            </a:endParaRPr>
          </a:p>
          <a:p>
            <a:pPr marL="285750" indent="-285750">
              <a:buFont typeface="Arial"/>
              <a:buChar char="•"/>
            </a:pPr>
            <a:r>
              <a:rPr lang="en-US" b="1" dirty="0"/>
              <a:t>aft_pf_x2</a:t>
            </a:r>
            <a:r>
              <a:rPr lang="en-US" dirty="0"/>
              <a:t>: 4</a:t>
            </a:r>
            <a:endParaRPr lang="en-US" dirty="0">
              <a:ea typeface="Calibri"/>
              <a:cs typeface="Calibri"/>
            </a:endParaRPr>
          </a:p>
          <a:p>
            <a:pPr marL="285750" indent="-285750">
              <a:buFont typeface="Arial"/>
              <a:buChar char="•"/>
            </a:pPr>
            <a:r>
              <a:rPr lang="en-US" b="1" dirty="0"/>
              <a:t>aft_pf_x3</a:t>
            </a:r>
            <a:r>
              <a:rPr lang="en-US" dirty="0"/>
              <a:t>: 0.06</a:t>
            </a:r>
            <a:endParaRPr lang="en-US" dirty="0">
              <a:ea typeface="Calibri"/>
              <a:cs typeface="Calibri"/>
            </a:endParaRPr>
          </a:p>
          <a:p>
            <a:pPr marL="285750" indent="-285750">
              <a:buFont typeface="Arial"/>
              <a:buChar char="•"/>
            </a:pPr>
            <a:r>
              <a:rPr lang="en-US" b="1" dirty="0"/>
              <a:t>aft_pf_x4</a:t>
            </a:r>
            <a:r>
              <a:rPr lang="en-US" dirty="0"/>
              <a:t>: 6</a:t>
            </a:r>
            <a:endParaRPr lang="en-US" dirty="0">
              <a:ea typeface="Calibri"/>
              <a:cs typeface="Calibri"/>
            </a:endParaRPr>
          </a:p>
          <a:p>
            <a:endParaRPr lang="en-US">
              <a:ea typeface="Calibri"/>
              <a:cs typeface="Calibri"/>
            </a:endParaRPr>
          </a:p>
          <a:p>
            <a:r>
              <a:rPr lang="en-US" b="1" dirty="0"/>
              <a:t>Forth Card Betting Factors </a:t>
            </a:r>
            <a:r>
              <a:rPr lang="en-US" dirty="0"/>
              <a:t>: These variables represent the importance of different factors influencing a player's decision after the turn (fourth community card). They are used in the </a:t>
            </a:r>
            <a:r>
              <a:rPr lang="en-US" dirty="0" err="1"/>
              <a:t>forth_card_betting</a:t>
            </a:r>
            <a:r>
              <a:rPr lang="en-US" dirty="0"/>
              <a:t> function.</a:t>
            </a:r>
            <a:endParaRPr lang="en-US" dirty="0">
              <a:ea typeface="Calibri"/>
              <a:cs typeface="Calibri"/>
            </a:endParaRPr>
          </a:p>
          <a:p>
            <a:pPr marL="171450" indent="-171450">
              <a:buFont typeface="Arial"/>
              <a:buChar char="•"/>
            </a:pPr>
            <a:r>
              <a:rPr lang="en-US" b="1" dirty="0"/>
              <a:t>forth_x1</a:t>
            </a:r>
            <a:r>
              <a:rPr lang="en-US" dirty="0"/>
              <a:t>: 0.25</a:t>
            </a:r>
            <a:endParaRPr lang="en-US" dirty="0">
              <a:ea typeface="Calibri"/>
              <a:cs typeface="Calibri"/>
            </a:endParaRPr>
          </a:p>
          <a:p>
            <a:pPr marL="171450" indent="-171450">
              <a:buFont typeface="Arial"/>
              <a:buChar char="•"/>
            </a:pPr>
            <a:r>
              <a:rPr lang="en-US" b="1" dirty="0"/>
              <a:t>forth_x2</a:t>
            </a:r>
            <a:r>
              <a:rPr lang="en-US" dirty="0"/>
              <a:t>: 4.2</a:t>
            </a:r>
            <a:endParaRPr lang="en-US" dirty="0">
              <a:ea typeface="Calibri"/>
              <a:cs typeface="Calibri"/>
            </a:endParaRPr>
          </a:p>
          <a:p>
            <a:pPr marL="171450" indent="-171450">
              <a:buFont typeface="Arial"/>
              <a:buChar char="•"/>
            </a:pPr>
            <a:r>
              <a:rPr lang="en-US" b="1" dirty="0"/>
              <a:t>forth_x3</a:t>
            </a:r>
            <a:r>
              <a:rPr lang="en-US" dirty="0"/>
              <a:t>: 0.06</a:t>
            </a:r>
            <a:endParaRPr lang="en-US" dirty="0">
              <a:ea typeface="Calibri"/>
              <a:cs typeface="Calibri"/>
            </a:endParaRPr>
          </a:p>
          <a:p>
            <a:pPr marL="171450" indent="-171450">
              <a:buFont typeface="Arial"/>
              <a:buChar char="•"/>
            </a:pPr>
            <a:r>
              <a:rPr lang="en-US" b="1" dirty="0"/>
              <a:t>forth_x4</a:t>
            </a:r>
            <a:r>
              <a:rPr lang="en-US" dirty="0"/>
              <a:t>: 5.5</a:t>
            </a:r>
            <a:endParaRPr lang="en-US" dirty="0">
              <a:ea typeface="Calibri"/>
              <a:cs typeface="Calibri"/>
            </a:endParaRPr>
          </a:p>
          <a:p>
            <a:endParaRPr lang="en-US">
              <a:ea typeface="Calibri"/>
              <a:cs typeface="Calibri"/>
            </a:endParaRPr>
          </a:p>
          <a:p>
            <a:r>
              <a:rPr lang="en-US" b="1" dirty="0"/>
              <a:t>Final Card Betting Factors </a:t>
            </a:r>
            <a:r>
              <a:rPr lang="en-US" dirty="0"/>
              <a:t>: These variables represent the importance of different factors influencing a player's decision after the river (fifth and final community card). They are used in the </a:t>
            </a:r>
            <a:r>
              <a:rPr lang="en-US" dirty="0" err="1"/>
              <a:t>final_card_betting</a:t>
            </a:r>
            <a:r>
              <a:rPr lang="en-US" dirty="0"/>
              <a:t> function.</a:t>
            </a:r>
            <a:endParaRPr lang="en-US" dirty="0">
              <a:ea typeface="Calibri"/>
              <a:cs typeface="Calibri"/>
            </a:endParaRPr>
          </a:p>
          <a:p>
            <a:pPr marL="171450" indent="-171450">
              <a:buFont typeface="Arial"/>
              <a:buChar char="•"/>
            </a:pPr>
            <a:r>
              <a:rPr lang="en-US" b="1"/>
              <a:t>final_x1</a:t>
            </a:r>
            <a:r>
              <a:rPr lang="en-US"/>
              <a:t>: 0.25</a:t>
            </a:r>
            <a:endParaRPr lang="en-US">
              <a:cs typeface="Calibri"/>
            </a:endParaRPr>
          </a:p>
          <a:p>
            <a:pPr marL="171450" indent="-171450">
              <a:buFont typeface="Arial"/>
              <a:buChar char="•"/>
            </a:pPr>
            <a:r>
              <a:rPr lang="en-US" b="1"/>
              <a:t>final_x2</a:t>
            </a:r>
            <a:r>
              <a:rPr lang="en-US"/>
              <a:t>: 4.2</a:t>
            </a:r>
            <a:endParaRPr lang="en-US">
              <a:cs typeface="Calibri"/>
            </a:endParaRPr>
          </a:p>
          <a:p>
            <a:pPr marL="171450" indent="-171450">
              <a:buFont typeface="Arial"/>
              <a:buChar char="•"/>
            </a:pPr>
            <a:r>
              <a:rPr lang="en-US" b="1" dirty="0"/>
              <a:t>final_x3</a:t>
            </a:r>
            <a:r>
              <a:rPr lang="en-US" dirty="0"/>
              <a:t>: 0.06</a:t>
            </a:r>
            <a:endParaRPr lang="en-US" dirty="0">
              <a:ea typeface="Calibri"/>
              <a:cs typeface="Calibri"/>
            </a:endParaRPr>
          </a:p>
          <a:p>
            <a:pPr marL="171450" indent="-171450">
              <a:buFont typeface="Arial"/>
              <a:buChar char="•"/>
            </a:pPr>
            <a:r>
              <a:rPr lang="en-US" b="1" dirty="0"/>
              <a:t>final_x4</a:t>
            </a:r>
            <a:r>
              <a:rPr lang="en-US" dirty="0"/>
              <a:t>: 5.5</a:t>
            </a:r>
            <a:endParaRPr lang="en-US" dirty="0">
              <a:ea typeface="Calibri"/>
              <a:cs typeface="Calibri"/>
            </a:endParaRPr>
          </a:p>
          <a:p>
            <a:endParaRPr lang="en-US" b="1" u="sng" dirty="0">
              <a:ea typeface="Calibri"/>
              <a:cs typeface="Calibri"/>
            </a:endParaRPr>
          </a:p>
          <a:p>
            <a:r>
              <a:rPr lang="en-US" b="1" u="sng" dirty="0"/>
              <a:t>Specific Factors: </a:t>
            </a:r>
            <a:br>
              <a:rPr lang="en-US" b="1" u="sng" dirty="0">
                <a:cs typeface="+mn-lt"/>
              </a:rPr>
            </a:br>
            <a:r>
              <a:rPr lang="en-US" b="1" dirty="0"/>
              <a:t>aft_pf_x1, forth_x1, final_x1</a:t>
            </a:r>
            <a:r>
              <a:rPr lang="en-US" dirty="0"/>
              <a:t>:  represent the strength of the player's hand.</a:t>
            </a:r>
            <a:endParaRPr lang="en-US" b="1" u="sng" dirty="0">
              <a:ea typeface="Calibri"/>
              <a:cs typeface="Calibri"/>
            </a:endParaRPr>
          </a:p>
          <a:p>
            <a:r>
              <a:rPr lang="en-US" b="1" dirty="0"/>
              <a:t>aft_pf_x2, forth_x2, final_x2</a:t>
            </a:r>
            <a:r>
              <a:rPr lang="en-US" dirty="0"/>
              <a:t>:  the ratio of the current bet to the pot size.</a:t>
            </a:r>
            <a:endParaRPr lang="en-US" dirty="0">
              <a:ea typeface="Calibri"/>
              <a:cs typeface="Calibri"/>
            </a:endParaRPr>
          </a:p>
          <a:p>
            <a:r>
              <a:rPr lang="en-US" b="1" dirty="0"/>
              <a:t>aft_pf_x3, forth_x3, final_x3</a:t>
            </a:r>
            <a:r>
              <a:rPr lang="en-US" dirty="0"/>
              <a:t>: the potential for improving the hand.</a:t>
            </a:r>
            <a:endParaRPr lang="en-US" dirty="0">
              <a:ea typeface="Calibri"/>
              <a:cs typeface="Calibri"/>
            </a:endParaRPr>
          </a:p>
          <a:p>
            <a:r>
              <a:rPr lang="en-US" b="1" dirty="0"/>
              <a:t>aft_pf_x4, forth_x4, final_x4</a:t>
            </a:r>
            <a:r>
              <a:rPr lang="en-US" dirty="0"/>
              <a:t>: the number of opponents still in the hand or the perceived strength of their hands.</a:t>
            </a:r>
            <a:endParaRPr lang="en-US" dirty="0">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t>9</a:t>
            </a:fld>
            <a:endParaRPr lang="en-US"/>
          </a:p>
        </p:txBody>
      </p:sp>
    </p:spTree>
    <p:extLst>
      <p:ext uri="{BB962C8B-B14F-4D97-AF65-F5344CB8AC3E}">
        <p14:creationId xmlns:p14="http://schemas.microsoft.com/office/powerpoint/2010/main" val="987044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90000"/>
              </a:lnSpc>
              <a:spcBef>
                <a:spcPts val="1000"/>
              </a:spcBef>
              <a:buFont typeface="Arial"/>
              <a:buChar char="•"/>
            </a:pPr>
            <a:r>
              <a:rPr lang="en-GB">
                <a:ea typeface="Calibri"/>
                <a:cs typeface="Calibri"/>
              </a:rPr>
              <a:t>Logging and Directories:</a:t>
            </a:r>
            <a:endParaRPr lang="en-US"/>
          </a:p>
          <a:p>
            <a:pPr lvl="1">
              <a:lnSpc>
                <a:spcPct val="90000"/>
              </a:lnSpc>
              <a:spcBef>
                <a:spcPts val="500"/>
              </a:spcBef>
              <a:buFont typeface="Courier New,monospace"/>
              <a:buChar char="•"/>
            </a:pPr>
            <a:r>
              <a:rPr lang="en-GB">
                <a:ea typeface="Calibri"/>
                <a:cs typeface="Calibri"/>
              </a:rPr>
              <a:t>Rank 0 sets up directories for logging game details.</a:t>
            </a:r>
            <a:endParaRPr lang="en-GB"/>
          </a:p>
          <a:p>
            <a:pPr marL="285750" indent="-285750">
              <a:lnSpc>
                <a:spcPct val="90000"/>
              </a:lnSpc>
              <a:spcBef>
                <a:spcPts val="1000"/>
              </a:spcBef>
              <a:buFont typeface="Courier New,monospace"/>
              <a:buChar char="o"/>
            </a:pPr>
            <a:r>
              <a:rPr lang="en-GB">
                <a:ea typeface="Calibri"/>
                <a:cs typeface="Calibri"/>
              </a:rPr>
              <a:t>Game Setup:</a:t>
            </a:r>
            <a:endParaRPr lang="en-GB"/>
          </a:p>
          <a:p>
            <a:pPr lvl="1">
              <a:lnSpc>
                <a:spcPct val="90000"/>
              </a:lnSpc>
              <a:spcBef>
                <a:spcPts val="500"/>
              </a:spcBef>
              <a:buFont typeface="Courier New,monospace"/>
              <a:buChar char="•"/>
            </a:pPr>
            <a:r>
              <a:rPr lang="en-GB">
                <a:ea typeface="Calibri"/>
                <a:cs typeface="Calibri"/>
              </a:rPr>
              <a:t>Initialize variables for blinds, money, and player ranks.</a:t>
            </a:r>
            <a:endParaRPr lang="en-GB"/>
          </a:p>
          <a:p>
            <a:pPr lvl="1">
              <a:lnSpc>
                <a:spcPct val="90000"/>
              </a:lnSpc>
              <a:spcBef>
                <a:spcPts val="500"/>
              </a:spcBef>
              <a:buFont typeface="Courier New,monospace"/>
              <a:buChar char="•"/>
            </a:pPr>
            <a:r>
              <a:rPr lang="en-GB">
                <a:ea typeface="Calibri"/>
                <a:cs typeface="Calibri"/>
              </a:rPr>
              <a:t>Synchronize start time across processes.</a:t>
            </a:r>
          </a:p>
          <a:p>
            <a:r>
              <a:rPr lang="en-GB" b="1"/>
              <a:t>Initialization of Statistics Arrays:</a:t>
            </a:r>
            <a:endParaRPr lang="en-GB">
              <a:cs typeface="Calibri"/>
            </a:endParaRPr>
          </a:p>
          <a:p>
            <a:r>
              <a:rPr lang="en-GB"/>
              <a:t>The arrays </a:t>
            </a:r>
            <a:r>
              <a:rPr lang="en-GB" err="1"/>
              <a:t>mc_stat_bf_preflop</a:t>
            </a:r>
            <a:r>
              <a:rPr lang="en-GB"/>
              <a:t>, </a:t>
            </a:r>
            <a:r>
              <a:rPr lang="en-GB" err="1"/>
              <a:t>mc_stat_preflop</a:t>
            </a:r>
            <a:r>
              <a:rPr lang="en-GB"/>
              <a:t>, mc_stat_4th, and </a:t>
            </a:r>
            <a:r>
              <a:rPr lang="en-GB" err="1"/>
              <a:t>mc_stat_final</a:t>
            </a:r>
            <a:r>
              <a:rPr lang="en-GB"/>
              <a:t> are initialized to store counts of different hand combinations at various stages of the game (before the flop, after the flop, after the turn, and after the river).</a:t>
            </a:r>
            <a:endParaRPr lang="en-GB">
              <a:cs typeface="Calibri"/>
            </a:endParaRPr>
          </a:p>
          <a:p>
            <a:pPr lvl="1">
              <a:lnSpc>
                <a:spcPct val="90000"/>
              </a:lnSpc>
              <a:spcBef>
                <a:spcPts val="500"/>
              </a:spcBef>
              <a:buFont typeface="Courier New,monospace"/>
              <a:buChar char="•"/>
            </a:pPr>
            <a:endParaRPr lang="en-GB">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t>10</a:t>
            </a:fld>
            <a:endParaRPr lang="en-US"/>
          </a:p>
        </p:txBody>
      </p:sp>
    </p:spTree>
    <p:extLst>
      <p:ext uri="{BB962C8B-B14F-4D97-AF65-F5344CB8AC3E}">
        <p14:creationId xmlns:p14="http://schemas.microsoft.com/office/powerpoint/2010/main" val="2392916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500"/>
              </a:spcBef>
              <a:buFont typeface="Courier New,monospace"/>
              <a:buChar char="•"/>
            </a:pPr>
            <a:r>
              <a:rPr lang="en-GB" b="1" err="1"/>
              <a:t>get_small_blind_player</a:t>
            </a:r>
            <a:r>
              <a:rPr lang="en-GB" b="1"/>
              <a:t>(players, dealer), </a:t>
            </a:r>
            <a:r>
              <a:rPr lang="en-GB" b="1" err="1"/>
              <a:t>get_big_blind_player</a:t>
            </a:r>
            <a:r>
              <a:rPr lang="en-GB" b="1"/>
              <a:t>(players, dealer)</a:t>
            </a:r>
            <a:r>
              <a:rPr lang="en-GB"/>
              <a:t>: Determine which players are assigned the small and big blinds.</a:t>
            </a:r>
            <a:endParaRPr lang="en-US"/>
          </a:p>
          <a:p>
            <a:pPr>
              <a:lnSpc>
                <a:spcPct val="90000"/>
              </a:lnSpc>
              <a:spcBef>
                <a:spcPts val="500"/>
              </a:spcBef>
              <a:buFont typeface="Courier New,monospace"/>
              <a:buChar char="•"/>
            </a:pPr>
            <a:r>
              <a:rPr lang="en-GB" b="1" err="1"/>
              <a:t>get_next_player</a:t>
            </a:r>
            <a:r>
              <a:rPr lang="en-GB" b="1"/>
              <a:t>(</a:t>
            </a:r>
            <a:r>
              <a:rPr lang="en-GB" b="1" err="1"/>
              <a:t>main_player</a:t>
            </a:r>
            <a:r>
              <a:rPr lang="en-GB" b="1"/>
              <a:t>, players, </a:t>
            </a:r>
            <a:r>
              <a:rPr lang="en-GB" b="1" err="1"/>
              <a:t>pos_offset</a:t>
            </a:r>
            <a:r>
              <a:rPr lang="en-GB" b="1"/>
              <a:t>)</a:t>
            </a:r>
            <a:r>
              <a:rPr lang="en-GB"/>
              <a:t>: Finds the next player in sequence relative to the current player.</a:t>
            </a:r>
            <a:endParaRPr lang="en-GB">
              <a:cs typeface="Calibri" panose="020F0502020204030204"/>
            </a:endParaRPr>
          </a:p>
          <a:p>
            <a:pPr>
              <a:lnSpc>
                <a:spcPct val="90000"/>
              </a:lnSpc>
              <a:spcBef>
                <a:spcPts val="500"/>
              </a:spcBef>
              <a:buFont typeface="Courier New,monospace"/>
              <a:buChar char="•"/>
            </a:pPr>
            <a:r>
              <a:rPr lang="en-GB" b="1" err="1"/>
              <a:t>get_players_pos</a:t>
            </a:r>
            <a:r>
              <a:rPr lang="en-GB" b="1"/>
              <a:t>(players, dealer)</a:t>
            </a:r>
            <a:r>
              <a:rPr lang="en-GB"/>
              <a:t>: Reorders players with respect to the dealer position.</a:t>
            </a:r>
            <a:endParaRPr lang="en-GB">
              <a:cs typeface="Calibri" panose="020F0502020204030204"/>
            </a:endParaRPr>
          </a:p>
          <a:p>
            <a:pPr>
              <a:lnSpc>
                <a:spcPct val="90000"/>
              </a:lnSpc>
              <a:spcBef>
                <a:spcPts val="500"/>
              </a:spcBef>
              <a:buFont typeface="Courier New,monospace"/>
              <a:buChar char="•"/>
            </a:pPr>
            <a:r>
              <a:rPr lang="en-GB" b="1" err="1"/>
              <a:t>get_dealer</a:t>
            </a:r>
            <a:r>
              <a:rPr lang="en-GB" b="1"/>
              <a:t>(</a:t>
            </a:r>
            <a:r>
              <a:rPr lang="en-GB" b="1" err="1"/>
              <a:t>current_dealer</a:t>
            </a:r>
            <a:r>
              <a:rPr lang="en-GB" b="1"/>
              <a:t>, players)</a:t>
            </a:r>
            <a:r>
              <a:rPr lang="en-GB"/>
              <a:t>: Determines the next dealer.</a:t>
            </a:r>
            <a:endParaRPr lang="en-GB">
              <a:cs typeface="Calibri" panose="020F0502020204030204"/>
            </a:endParaRPr>
          </a:p>
          <a:p>
            <a:pPr>
              <a:lnSpc>
                <a:spcPct val="90000"/>
              </a:lnSpc>
              <a:spcBef>
                <a:spcPts val="500"/>
              </a:spcBef>
              <a:buFont typeface="Courier New,monospace"/>
              <a:buChar char="•"/>
            </a:pPr>
            <a:r>
              <a:rPr lang="en-GB" b="1" err="1"/>
              <a:t>get_other_players</a:t>
            </a:r>
            <a:r>
              <a:rPr lang="en-GB" b="1"/>
              <a:t>(</a:t>
            </a:r>
            <a:r>
              <a:rPr lang="en-GB" b="1" err="1"/>
              <a:t>main_player</a:t>
            </a:r>
            <a:r>
              <a:rPr lang="en-GB" b="1"/>
              <a:t>, </a:t>
            </a:r>
            <a:r>
              <a:rPr lang="en-GB" b="1" err="1"/>
              <a:t>all_players</a:t>
            </a:r>
            <a:r>
              <a:rPr lang="en-GB" b="1"/>
              <a:t>)</a:t>
            </a:r>
            <a:r>
              <a:rPr lang="en-GB"/>
              <a:t>: Lists all players except the current one.</a:t>
            </a:r>
            <a:endParaRPr lang="en-GB">
              <a:cs typeface="Calibri" panose="020F0502020204030204"/>
            </a:endParaRPr>
          </a:p>
          <a:p>
            <a:pPr>
              <a:lnSpc>
                <a:spcPct val="90000"/>
              </a:lnSpc>
              <a:spcBef>
                <a:spcPts val="500"/>
              </a:spcBef>
              <a:buFont typeface="Courier New,monospace"/>
              <a:buChar char="•"/>
            </a:pPr>
            <a:r>
              <a:rPr lang="en-GB" b="1" err="1"/>
              <a:t>set_players_for_new_hand</a:t>
            </a:r>
            <a:r>
              <a:rPr lang="en-GB" b="1"/>
              <a:t>(</a:t>
            </a:r>
            <a:r>
              <a:rPr lang="en-GB" b="1" err="1"/>
              <a:t>send_money_info</a:t>
            </a:r>
            <a:r>
              <a:rPr lang="en-GB" b="1"/>
              <a:t>, </a:t>
            </a:r>
            <a:r>
              <a:rPr lang="en-GB" b="1" err="1"/>
              <a:t>recv_money_info</a:t>
            </a:r>
            <a:r>
              <a:rPr lang="en-GB" b="1"/>
              <a:t>, hand, size, rank)</a:t>
            </a:r>
            <a:r>
              <a:rPr lang="en-GB"/>
              <a:t>: Updates the list of players for the new hand by removing those with no money.</a:t>
            </a:r>
            <a:endParaRPr lang="en-GB">
              <a:cs typeface="Calibri" panose="020F0502020204030204"/>
            </a:endParaRPr>
          </a:p>
          <a:p>
            <a:pPr>
              <a:lnSpc>
                <a:spcPct val="90000"/>
              </a:lnSpc>
              <a:spcBef>
                <a:spcPts val="500"/>
              </a:spcBef>
              <a:buFont typeface="Courier New,monospace"/>
              <a:buChar char="•"/>
            </a:pPr>
            <a:r>
              <a:rPr lang="en-GB" b="1" err="1"/>
              <a:t>is_hand_won</a:t>
            </a:r>
            <a:r>
              <a:rPr lang="en-GB" b="1"/>
              <a:t>(</a:t>
            </a:r>
            <a:r>
              <a:rPr lang="en-GB" b="1" err="1"/>
              <a:t>recv_h_win_info</a:t>
            </a:r>
            <a:r>
              <a:rPr lang="en-GB" b="1"/>
              <a:t>, </a:t>
            </a:r>
            <a:r>
              <a:rPr lang="en-GB" b="1" err="1"/>
              <a:t>game_section</a:t>
            </a:r>
            <a:r>
              <a:rPr lang="en-GB" b="1"/>
              <a:t>, rank, pot, money), </a:t>
            </a:r>
            <a:r>
              <a:rPr lang="en-GB" b="1" err="1"/>
              <a:t>is_game_over</a:t>
            </a:r>
            <a:r>
              <a:rPr lang="en-GB" b="1"/>
              <a:t>(</a:t>
            </a:r>
            <a:r>
              <a:rPr lang="en-GB" b="1" err="1"/>
              <a:t>recv_info</a:t>
            </a:r>
            <a:r>
              <a:rPr lang="en-GB" b="1"/>
              <a:t>):</a:t>
            </a:r>
            <a:r>
              <a:rPr lang="en-GB"/>
              <a:t> Check if a hand or the game is won based on received information.</a:t>
            </a:r>
            <a:endParaRPr lang="en-GB">
              <a:cs typeface="Calibri" panose="020F0502020204030204"/>
            </a:endParaRPr>
          </a:p>
        </p:txBody>
      </p:sp>
      <p:sp>
        <p:nvSpPr>
          <p:cNvPr id="4" name="Slide Number Placeholder 3"/>
          <p:cNvSpPr>
            <a:spLocks noGrp="1"/>
          </p:cNvSpPr>
          <p:nvPr>
            <p:ph type="sldNum" sz="quarter" idx="5"/>
          </p:nvPr>
        </p:nvSpPr>
        <p:spPr/>
        <p:txBody>
          <a:bodyPr/>
          <a:lstStyle/>
          <a:p>
            <a:fld id="{2776B969-FF6D-494A-9BBB-B565E2C044D5}" type="slidenum">
              <a:rPr lang="en-GB"/>
              <a:t>13</a:t>
            </a:fld>
            <a:endParaRPr lang="en-GB"/>
          </a:p>
        </p:txBody>
      </p:sp>
    </p:spTree>
    <p:extLst>
      <p:ext uri="{BB962C8B-B14F-4D97-AF65-F5344CB8AC3E}">
        <p14:creationId xmlns:p14="http://schemas.microsoft.com/office/powerpoint/2010/main" val="2342016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Player Actions :</a:t>
            </a:r>
            <a:endParaRPr lang="en-GB">
              <a:ea typeface="Calibri" panose="020F0502020204030204"/>
              <a:cs typeface="Calibri" panose="020F0502020204030204"/>
            </a:endParaRPr>
          </a:p>
          <a:p>
            <a:pPr marL="171450" indent="-171450">
              <a:buFont typeface="Arial"/>
              <a:buChar char="•"/>
            </a:pPr>
            <a:r>
              <a:rPr lang="en-GB" err="1"/>
              <a:t>player_plays</a:t>
            </a:r>
            <a:r>
              <a:rPr lang="en-GB"/>
              <a:t>(chances): Decides if a player should play based on calculated chances.</a:t>
            </a:r>
            <a:endParaRPr lang="en-GB">
              <a:ea typeface="Calibri"/>
              <a:cs typeface="Calibri"/>
            </a:endParaRPr>
          </a:p>
          <a:p>
            <a:pPr marL="171450" indent="-171450">
              <a:buFont typeface="Arial"/>
              <a:buChar char="•"/>
            </a:pPr>
            <a:r>
              <a:rPr lang="en-GB" err="1"/>
              <a:t>get_player_action</a:t>
            </a:r>
            <a:r>
              <a:rPr lang="en-GB"/>
              <a:t>(chances): Determines if a player checks, raises, or folds based on their chances.</a:t>
            </a:r>
          </a:p>
          <a:p>
            <a:pPr marL="171450" indent="-171450">
              <a:buFont typeface="Arial"/>
              <a:buChar char="•"/>
            </a:pPr>
            <a:r>
              <a:rPr lang="en-GB"/>
              <a:t>functions for betting calculations (</a:t>
            </a:r>
            <a:r>
              <a:rPr lang="en-GB" b="1" err="1"/>
              <a:t>final_card_betting</a:t>
            </a:r>
            <a:r>
              <a:rPr lang="en-GB"/>
              <a:t>, </a:t>
            </a:r>
            <a:r>
              <a:rPr lang="en-GB" b="1" err="1"/>
              <a:t>forth_card_betting</a:t>
            </a:r>
            <a:r>
              <a:rPr lang="en-GB"/>
              <a:t>, </a:t>
            </a:r>
            <a:r>
              <a:rPr lang="en-GB" b="1" err="1"/>
              <a:t>after_preflop_betting</a:t>
            </a:r>
            <a:r>
              <a:rPr lang="en-GB"/>
              <a:t>, </a:t>
            </a:r>
            <a:r>
              <a:rPr lang="en-GB" b="1" err="1"/>
              <a:t>before_preflop_betting</a:t>
            </a:r>
            <a:r>
              <a:rPr lang="en-GB"/>
              <a:t>)</a:t>
            </a:r>
            <a:endParaRPr lang="en-GB">
              <a:ea typeface="Calibri" panose="020F0502020204030204"/>
              <a:cs typeface="Calibri" panose="020F0502020204030204"/>
            </a:endParaRPr>
          </a:p>
          <a:p>
            <a:pPr marL="171450" indent="-171450">
              <a:buFont typeface="Arial"/>
              <a:buChar char="•"/>
            </a:pPr>
            <a:endParaRPr lang="en-GB">
              <a:ea typeface="Calibri" panose="020F0502020204030204"/>
              <a:cs typeface="Calibri" panose="020F0502020204030204"/>
            </a:endParaRPr>
          </a:p>
          <a:p>
            <a:pPr>
              <a:lnSpc>
                <a:spcPct val="90000"/>
              </a:lnSpc>
              <a:spcBef>
                <a:spcPts val="1000"/>
              </a:spcBef>
            </a:pPr>
            <a:r>
              <a:rPr lang="en-GB"/>
              <a:t>Hand Management:</a:t>
            </a:r>
            <a:endParaRPr lang="en-GB">
              <a:ea typeface="Calibri" panose="020F0502020204030204"/>
              <a:cs typeface="Calibri" panose="020F0502020204030204"/>
            </a:endParaRPr>
          </a:p>
          <a:p>
            <a:pPr marL="171450" indent="-171450">
              <a:lnSpc>
                <a:spcPct val="90000"/>
              </a:lnSpc>
              <a:spcBef>
                <a:spcPts val="1000"/>
              </a:spcBef>
              <a:buFont typeface="Arial"/>
              <a:buChar char="•"/>
            </a:pPr>
            <a:r>
              <a:rPr lang="en-GB" err="1"/>
              <a:t>remove_player</a:t>
            </a:r>
            <a:r>
              <a:rPr lang="en-GB"/>
              <a:t>(</a:t>
            </a:r>
            <a:r>
              <a:rPr lang="en-GB" err="1"/>
              <a:t>all_players</a:t>
            </a:r>
            <a:r>
              <a:rPr lang="en-GB"/>
              <a:t>, player): Removes a player from the list.</a:t>
            </a:r>
            <a:endParaRPr lang="en-GB">
              <a:ea typeface="Calibri"/>
              <a:cs typeface="Calibri"/>
            </a:endParaRPr>
          </a:p>
          <a:p>
            <a:pPr marL="171450" indent="-171450">
              <a:lnSpc>
                <a:spcPct val="90000"/>
              </a:lnSpc>
              <a:spcBef>
                <a:spcPts val="1000"/>
              </a:spcBef>
              <a:buFont typeface="Arial"/>
              <a:buChar char="•"/>
            </a:pPr>
            <a:r>
              <a:rPr lang="en-GB"/>
              <a:t>bet(rank, amount, </a:t>
            </a:r>
            <a:r>
              <a:rPr lang="en-GB" err="1"/>
              <a:t>current_money</a:t>
            </a:r>
            <a:r>
              <a:rPr lang="en-GB"/>
              <a:t>): Deducts the bet amount from the player's money.</a:t>
            </a:r>
            <a:endParaRPr lang="en-GB">
              <a:ea typeface="Calibri"/>
              <a:cs typeface="Calibri"/>
            </a:endParaRPr>
          </a:p>
          <a:p>
            <a:pPr marL="171450" indent="-171450">
              <a:lnSpc>
                <a:spcPct val="90000"/>
              </a:lnSpc>
              <a:spcBef>
                <a:spcPts val="1000"/>
              </a:spcBef>
              <a:buFont typeface="Arial"/>
              <a:buChar char="•"/>
            </a:pPr>
            <a:r>
              <a:rPr lang="en-GB" err="1"/>
              <a:t>raise_pot</a:t>
            </a:r>
            <a:r>
              <a:rPr lang="en-GB"/>
              <a:t>(pot, money, bet): Adds the bet amount to the pot and deducts it from the player's money.</a:t>
            </a:r>
            <a:endParaRPr lang="en-GB">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2776B969-FF6D-494A-9BBB-B565E2C044D5}" type="slidenum">
              <a:t>14</a:t>
            </a:fld>
            <a:endParaRPr lang="en-US"/>
          </a:p>
        </p:txBody>
      </p:sp>
    </p:spTree>
    <p:extLst>
      <p:ext uri="{BB962C8B-B14F-4D97-AF65-F5344CB8AC3E}">
        <p14:creationId xmlns:p14="http://schemas.microsoft.com/office/powerpoint/2010/main" val="218401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90000"/>
              </a:lnSpc>
              <a:spcBef>
                <a:spcPts val="1000"/>
              </a:spcBef>
              <a:buFont typeface="Arial"/>
              <a:buChar char="•"/>
            </a:pPr>
            <a:r>
              <a:rPr lang="en-GB" b="1"/>
              <a:t>Card Functions:</a:t>
            </a:r>
            <a:endParaRPr lang="en-GB"/>
          </a:p>
          <a:p>
            <a:pPr>
              <a:lnSpc>
                <a:spcPct val="90000"/>
              </a:lnSpc>
              <a:spcBef>
                <a:spcPts val="500"/>
              </a:spcBef>
              <a:buFont typeface="Courier New,monospace"/>
              <a:buChar char="o"/>
            </a:pPr>
            <a:r>
              <a:rPr lang="en-GB" err="1"/>
              <a:t>create_deck</a:t>
            </a:r>
            <a:r>
              <a:rPr lang="en-GB"/>
              <a:t>(): Creates a deck of cards.</a:t>
            </a:r>
            <a:endParaRPr lang="en-GB">
              <a:cs typeface="Calibri" panose="020F0502020204030204"/>
            </a:endParaRPr>
          </a:p>
          <a:p>
            <a:pPr>
              <a:lnSpc>
                <a:spcPct val="90000"/>
              </a:lnSpc>
              <a:spcBef>
                <a:spcPts val="500"/>
              </a:spcBef>
              <a:buFont typeface="Courier New,monospace"/>
              <a:buChar char="o"/>
            </a:pPr>
            <a:r>
              <a:rPr lang="en-GB"/>
              <a:t>shuffle(cards, </a:t>
            </a:r>
            <a:r>
              <a:rPr lang="en-GB" err="1"/>
              <a:t>shuffle_iter</a:t>
            </a:r>
            <a:r>
              <a:rPr lang="en-GB"/>
              <a:t>): Shuffles the deck.</a:t>
            </a:r>
            <a:endParaRPr lang="en-GB">
              <a:cs typeface="Calibri" panose="020F0502020204030204"/>
            </a:endParaRPr>
          </a:p>
          <a:p>
            <a:pPr>
              <a:lnSpc>
                <a:spcPct val="90000"/>
              </a:lnSpc>
              <a:spcBef>
                <a:spcPts val="500"/>
              </a:spcBef>
              <a:buFont typeface="Courier New,monospace"/>
              <a:buChar char="o"/>
            </a:pPr>
            <a:r>
              <a:rPr lang="en-GB"/>
              <a:t>deal(cards, </a:t>
            </a:r>
            <a:r>
              <a:rPr lang="en-GB" err="1"/>
              <a:t>n_cards</a:t>
            </a:r>
            <a:r>
              <a:rPr lang="en-GB"/>
              <a:t>): Deals a specified number of cards.</a:t>
            </a:r>
            <a:endParaRPr lang="en-GB">
              <a:cs typeface="Calibri" panose="020F0502020204030204"/>
            </a:endParaRPr>
          </a:p>
          <a:p>
            <a:pPr>
              <a:lnSpc>
                <a:spcPct val="90000"/>
              </a:lnSpc>
              <a:spcBef>
                <a:spcPts val="500"/>
              </a:spcBef>
              <a:buFont typeface="Courier New,monospace"/>
              <a:buChar char="o"/>
            </a:pPr>
            <a:r>
              <a:rPr lang="en-GB"/>
              <a:t>Functions to evaluate card hands (</a:t>
            </a:r>
            <a:r>
              <a:rPr lang="en-GB" err="1"/>
              <a:t>is_pair</a:t>
            </a:r>
            <a:r>
              <a:rPr lang="en-GB"/>
              <a:t>, </a:t>
            </a:r>
            <a:r>
              <a:rPr lang="en-GB" err="1"/>
              <a:t>is_three_of_kind</a:t>
            </a:r>
            <a:r>
              <a:rPr lang="en-GB"/>
              <a:t>, </a:t>
            </a:r>
            <a:r>
              <a:rPr lang="en-GB" err="1"/>
              <a:t>is_straight</a:t>
            </a:r>
            <a:r>
              <a:rPr lang="en-GB"/>
              <a:t>, etc.): Determine if a hand is a specific combination (e.g., pair, flush, straight).</a:t>
            </a:r>
            <a:endParaRPr lang="en-GB">
              <a:cs typeface="Calibri" panose="020F0502020204030204"/>
            </a:endParaRPr>
          </a:p>
          <a:p>
            <a:pPr>
              <a:lnSpc>
                <a:spcPct val="90000"/>
              </a:lnSpc>
              <a:spcBef>
                <a:spcPts val="500"/>
              </a:spcBef>
              <a:buFont typeface="Courier New,monospace"/>
              <a:buChar char="o"/>
            </a:pPr>
            <a:r>
              <a:rPr lang="en-GB" err="1"/>
              <a:t>hand_combination</a:t>
            </a:r>
            <a:r>
              <a:rPr lang="en-GB"/>
              <a:t>(cards, </a:t>
            </a:r>
            <a:r>
              <a:rPr lang="en-GB" err="1"/>
              <a:t>sum_card_values</a:t>
            </a:r>
            <a:r>
              <a:rPr lang="en-GB"/>
              <a:t>): Determines the strength of a hand based on poker hand rankings.</a:t>
            </a:r>
            <a:endParaRPr lang="en-GB">
              <a:cs typeface="Calibri" panose="020F0502020204030204"/>
            </a:endParaRPr>
          </a:p>
          <a:p>
            <a:pPr>
              <a:lnSpc>
                <a:spcPct val="90000"/>
              </a:lnSpc>
              <a:spcBef>
                <a:spcPts val="500"/>
              </a:spcBef>
              <a:buFont typeface="Courier New,monospace"/>
              <a:buChar char="o"/>
            </a:pPr>
            <a:r>
              <a:rPr lang="en-GB"/>
              <a:t>Utility functions for card properties (</a:t>
            </a:r>
            <a:r>
              <a:rPr lang="en-GB" err="1"/>
              <a:t>get_cards_values</a:t>
            </a:r>
            <a:r>
              <a:rPr lang="en-GB"/>
              <a:t>, </a:t>
            </a:r>
            <a:r>
              <a:rPr lang="en-GB" err="1"/>
              <a:t>get_cards_suits</a:t>
            </a:r>
            <a:r>
              <a:rPr lang="en-GB"/>
              <a:t>, </a:t>
            </a:r>
            <a:r>
              <a:rPr lang="en-GB" err="1"/>
              <a:t>get_cards_sum</a:t>
            </a:r>
            <a:r>
              <a:rPr lang="en-GB"/>
              <a:t>).</a:t>
            </a:r>
            <a:endParaRPr lang="en-GB">
              <a:cs typeface="Calibri" panose="020F0502020204030204"/>
            </a:endParaRPr>
          </a:p>
          <a:p>
            <a:pPr marL="285750" indent="-285750">
              <a:lnSpc>
                <a:spcPct val="90000"/>
              </a:lnSpc>
              <a:spcBef>
                <a:spcPts val="1000"/>
              </a:spcBef>
              <a:buFont typeface="Courier New,monospace"/>
              <a:buChar char="o"/>
            </a:pPr>
            <a:r>
              <a:rPr lang="en-GB" b="1"/>
              <a:t>Monte Carlo Statistics:</a:t>
            </a:r>
            <a:endParaRPr lang="en-GB"/>
          </a:p>
          <a:p>
            <a:pPr lvl="1">
              <a:lnSpc>
                <a:spcPct val="90000"/>
              </a:lnSpc>
              <a:spcBef>
                <a:spcPts val="500"/>
              </a:spcBef>
              <a:buFont typeface="Courier New,monospace"/>
              <a:buChar char="•"/>
            </a:pPr>
            <a:r>
              <a:rPr lang="en-GB" err="1"/>
              <a:t>set_statistics</a:t>
            </a:r>
            <a:r>
              <a:rPr lang="en-GB"/>
              <a:t>(</a:t>
            </a:r>
            <a:r>
              <a:rPr lang="en-GB" err="1"/>
              <a:t>mc_stat</a:t>
            </a:r>
            <a:r>
              <a:rPr lang="en-GB"/>
              <a:t>, cards): Updates Monte Carlo statistics based on the cards dealt.</a:t>
            </a:r>
            <a:endParaRPr lang="en-GB">
              <a:cs typeface="Calibri"/>
            </a:endParaRPr>
          </a:p>
          <a:p>
            <a:pPr lvl="1">
              <a:lnSpc>
                <a:spcPct val="90000"/>
              </a:lnSpc>
              <a:spcBef>
                <a:spcPts val="500"/>
              </a:spcBef>
              <a:buFont typeface="Courier New,monospace"/>
              <a:buChar char="•"/>
            </a:pPr>
            <a:r>
              <a:rPr lang="en-GB" err="1"/>
              <a:t>get_log_statistics</a:t>
            </a:r>
            <a:r>
              <a:rPr lang="en-GB"/>
              <a:t>(</a:t>
            </a:r>
            <a:r>
              <a:rPr lang="en-GB" err="1"/>
              <a:t>mc_stat</a:t>
            </a:r>
            <a:r>
              <a:rPr lang="en-GB"/>
              <a:t>, </a:t>
            </a:r>
            <a:r>
              <a:rPr lang="en-GB" err="1"/>
              <a:t>mc_game_type</a:t>
            </a:r>
            <a:r>
              <a:rPr lang="en-GB"/>
              <a:t>): Formats statistics for logging.</a:t>
            </a:r>
            <a:endParaRPr lang="en-GB">
              <a:cs typeface="Calibri"/>
            </a:endParaRPr>
          </a:p>
          <a:p>
            <a:pPr lvl="1">
              <a:lnSpc>
                <a:spcPct val="90000"/>
              </a:lnSpc>
              <a:spcBef>
                <a:spcPts val="500"/>
              </a:spcBef>
              <a:buFont typeface="Courier New,monospace"/>
              <a:buChar char="•"/>
            </a:pPr>
            <a:r>
              <a:rPr lang="en-GB" err="1"/>
              <a:t>write_log_statistics</a:t>
            </a:r>
            <a:r>
              <a:rPr lang="en-GB"/>
              <a:t>(</a:t>
            </a:r>
            <a:r>
              <a:rPr lang="en-GB" err="1"/>
              <a:t>log_statistics</a:t>
            </a:r>
            <a:r>
              <a:rPr lang="en-GB"/>
              <a:t>, rank): Writes statistics to the log.</a:t>
            </a:r>
            <a:endParaRPr lang="en-GB">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2776B969-FF6D-494A-9BBB-B565E2C044D5}" type="slidenum">
              <a:rPr lang="en-GB"/>
              <a:t>15</a:t>
            </a:fld>
            <a:endParaRPr lang="en-GB"/>
          </a:p>
        </p:txBody>
      </p:sp>
    </p:spTree>
    <p:extLst>
      <p:ext uri="{BB962C8B-B14F-4D97-AF65-F5344CB8AC3E}">
        <p14:creationId xmlns:p14="http://schemas.microsoft.com/office/powerpoint/2010/main" val="3632406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Monte Carlo simulations, are a class of computational algorithms that rely on repeated random sampling to obtain numerical results. The fundamental idea is to use randomness to solve problems that might be deterministic in principle.</a:t>
            </a:r>
          </a:p>
          <a:p>
            <a:endParaRPr lang="en-US" dirty="0">
              <a:ea typeface="Calibri"/>
              <a:cs typeface="Calibri"/>
            </a:endParaRPr>
          </a:p>
          <a:p>
            <a:r>
              <a:rPr lang="en-US" dirty="0"/>
              <a:t>Monte Carlo simulations can help estimate the probability of winning a hand by simulating thousands of possible outcomes. This is especially useful when dealing with incomplete information, such as unknown cards held by opponents.</a:t>
            </a:r>
          </a:p>
          <a:p>
            <a:endParaRPr lang="en-US" dirty="0">
              <a:ea typeface="Calibri"/>
              <a:cs typeface="Calibri"/>
            </a:endParaRPr>
          </a:p>
          <a:p>
            <a:pPr marL="228600" indent="-228600">
              <a:buAutoNum type="arabicPeriod"/>
            </a:pPr>
            <a:r>
              <a:rPr lang="en-US" dirty="0"/>
              <a:t>Define Poker Hands and Rankings</a:t>
            </a:r>
          </a:p>
          <a:p>
            <a:r>
              <a:rPr lang="en-US" dirty="0"/>
              <a:t>2.   Setup the Deck </a:t>
            </a:r>
          </a:p>
          <a:p>
            <a:r>
              <a:rPr lang="en-US" dirty="0">
                <a:ea typeface="Calibri"/>
                <a:cs typeface="Calibri"/>
              </a:rPr>
              <a:t>3. </a:t>
            </a:r>
            <a:r>
              <a:rPr lang="en-US" dirty="0"/>
              <a:t>  Hand Evaluation</a:t>
            </a:r>
            <a:endParaRPr lang="en-US" dirty="0">
              <a:ea typeface="Calibri"/>
              <a:cs typeface="Calibri"/>
            </a:endParaRPr>
          </a:p>
          <a:p>
            <a:r>
              <a:rPr lang="en-US" dirty="0">
                <a:ea typeface="Calibri"/>
                <a:cs typeface="Calibri"/>
              </a:rPr>
              <a:t>4. </a:t>
            </a:r>
            <a:r>
              <a:rPr lang="en-US" dirty="0"/>
              <a:t>  Log Statistical Summaries</a:t>
            </a:r>
            <a:endParaRPr lang="en-US" dirty="0">
              <a:ea typeface="Calibri"/>
              <a:cs typeface="Calibri"/>
            </a:endParaRPr>
          </a:p>
          <a:p>
            <a:pPr marL="228600" indent="-228600">
              <a:buAutoNum type="arabicPeriod"/>
            </a:pPr>
            <a:endParaRPr lang="en-US" dirty="0">
              <a:ea typeface="Calibri"/>
              <a:cs typeface="Calibri"/>
            </a:endParaRPr>
          </a:p>
        </p:txBody>
      </p:sp>
      <p:sp>
        <p:nvSpPr>
          <p:cNvPr id="4" name="Slide Number Placeholder 3"/>
          <p:cNvSpPr>
            <a:spLocks noGrp="1"/>
          </p:cNvSpPr>
          <p:nvPr>
            <p:ph type="sldNum" sz="quarter" idx="5"/>
          </p:nvPr>
        </p:nvSpPr>
        <p:spPr/>
        <p:txBody>
          <a:bodyPr/>
          <a:lstStyle/>
          <a:p>
            <a:fld id="{2776B969-FF6D-494A-9BBB-B565E2C044D5}" type="slidenum">
              <a:rPr lang="en-US"/>
              <a:t>16</a:t>
            </a:fld>
            <a:endParaRPr lang="en-US"/>
          </a:p>
        </p:txBody>
      </p:sp>
    </p:spTree>
    <p:extLst>
      <p:ext uri="{BB962C8B-B14F-4D97-AF65-F5344CB8AC3E}">
        <p14:creationId xmlns:p14="http://schemas.microsoft.com/office/powerpoint/2010/main" val="779538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7/1/2024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7/1/2024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7/1/2024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pSRGErzzIo4&amp;t=147s&amp;ab_channel=PokerStar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B59FD7-5418-6D03-1CFA-D79BBEBF8FD6}"/>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Poker Simulation Using MPI</a:t>
            </a:r>
          </a:p>
        </p:txBody>
      </p:sp>
      <p:sp>
        <p:nvSpPr>
          <p:cNvPr id="3" name="Subtitle 2">
            <a:extLst>
              <a:ext uri="{FF2B5EF4-FFF2-40B4-BE49-F238E27FC236}">
                <a16:creationId xmlns:a16="http://schemas.microsoft.com/office/drawing/2014/main" id="{94212002-7D80-F148-5C4E-4091AA4C275A}"/>
              </a:ext>
            </a:extLst>
          </p:cNvPr>
          <p:cNvSpPr>
            <a:spLocks noGrp="1"/>
          </p:cNvSpPr>
          <p:nvPr>
            <p:ph type="subTitle" idx="1"/>
          </p:nvPr>
        </p:nvSpPr>
        <p:spPr>
          <a:xfrm>
            <a:off x="1350682" y="4870824"/>
            <a:ext cx="10005951" cy="1458258"/>
          </a:xfrm>
        </p:spPr>
        <p:txBody>
          <a:bodyPr vert="horz" lIns="91440" tIns="45720" rIns="91440" bIns="45720" rtlCol="0" anchor="ctr">
            <a:normAutofit/>
          </a:bodyPr>
          <a:lstStyle/>
          <a:p>
            <a:pPr algn="l"/>
            <a:r>
              <a:rPr lang="en-GB">
                <a:ea typeface="+mn-lt"/>
                <a:cs typeface="+mn-lt"/>
              </a:rPr>
              <a:t>Create </a:t>
            </a:r>
            <a:r>
              <a:rPr lang="en-GB"/>
              <a:t>By: Siddharth, Sunny</a:t>
            </a:r>
            <a:endParaRPr lang="en-US"/>
          </a:p>
          <a:p>
            <a:pPr algn="l"/>
            <a:r>
              <a:rPr lang="en-GB"/>
              <a:t>Guided By: </a:t>
            </a:r>
            <a:r>
              <a:rPr lang="en-GB">
                <a:ea typeface="+mn-lt"/>
                <a:cs typeface="+mn-lt"/>
              </a:rPr>
              <a:t>Prof. </a:t>
            </a:r>
            <a:r>
              <a:rPr lang="en-GB" err="1">
                <a:ea typeface="+mn-lt"/>
                <a:cs typeface="+mn-lt"/>
              </a:rPr>
              <a:t>Dr.</a:t>
            </a:r>
            <a:r>
              <a:rPr lang="en-GB">
                <a:ea typeface="+mn-lt"/>
                <a:cs typeface="+mn-lt"/>
              </a:rPr>
              <a:t> Julian Kunkel</a:t>
            </a:r>
            <a:endParaRPr lang="en-GB"/>
          </a:p>
        </p:txBody>
      </p:sp>
    </p:spTree>
    <p:extLst>
      <p:ext uri="{BB962C8B-B14F-4D97-AF65-F5344CB8AC3E}">
        <p14:creationId xmlns:p14="http://schemas.microsoft.com/office/powerpoint/2010/main" val="27053722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3E5C9-C115-B074-F01D-0EB9601BA350}"/>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Simulations</a:t>
            </a:r>
          </a:p>
        </p:txBody>
      </p:sp>
      <p:sp>
        <p:nvSpPr>
          <p:cNvPr id="3" name="Content Placeholder 2">
            <a:extLst>
              <a:ext uri="{FF2B5EF4-FFF2-40B4-BE49-F238E27FC236}">
                <a16:creationId xmlns:a16="http://schemas.microsoft.com/office/drawing/2014/main" id="{37157044-9A30-5822-76C7-905BD7794C98}"/>
              </a:ext>
            </a:extLst>
          </p:cNvPr>
          <p:cNvSpPr>
            <a:spLocks noGrp="1"/>
          </p:cNvSpPr>
          <p:nvPr>
            <p:ph idx="1"/>
          </p:nvPr>
        </p:nvSpPr>
        <p:spPr>
          <a:xfrm>
            <a:off x="1371599" y="2318197"/>
            <a:ext cx="9724031" cy="3683358"/>
          </a:xfrm>
        </p:spPr>
        <p:txBody>
          <a:bodyPr vert="horz" lIns="91440" tIns="45720" rIns="91440" bIns="45720" rtlCol="0" anchor="ctr">
            <a:normAutofit/>
          </a:bodyPr>
          <a:lstStyle/>
          <a:p>
            <a:r>
              <a:rPr lang="en-GB" sz="2400" dirty="0">
                <a:ea typeface="+mn-lt"/>
                <a:cs typeface="+mn-lt"/>
              </a:rPr>
              <a:t>MPI Initialization :</a:t>
            </a:r>
            <a:endParaRPr lang="en-GB" sz="2400" dirty="0"/>
          </a:p>
          <a:p>
            <a:pPr lvl="1">
              <a:buFont typeface="Courier New" panose="020B0604020202020204" pitchFamily="34" charset="0"/>
              <a:buChar char="o"/>
            </a:pPr>
            <a:r>
              <a:rPr lang="en-GB" sz="2000" dirty="0">
                <a:ea typeface="+mn-lt"/>
                <a:cs typeface="+mn-lt"/>
              </a:rPr>
              <a:t>Initialize MPI communication (comm) and determine rank and size.</a:t>
            </a:r>
            <a:endParaRPr lang="en-GB" sz="2000" dirty="0"/>
          </a:p>
          <a:p>
            <a:pPr lvl="1">
              <a:buFont typeface="Courier New" panose="020B0604020202020204" pitchFamily="34" charset="0"/>
              <a:buChar char="o"/>
            </a:pPr>
            <a:r>
              <a:rPr lang="en-GB" sz="2000" dirty="0">
                <a:ea typeface="+mn-lt"/>
                <a:cs typeface="+mn-lt"/>
              </a:rPr>
              <a:t>Ensure the number of players is between 2 and 22.</a:t>
            </a:r>
            <a:endParaRPr lang="en-GB" sz="2000" dirty="0"/>
          </a:p>
          <a:p>
            <a:pPr marL="457200" lvl="1" indent="0">
              <a:buNone/>
            </a:pPr>
            <a:endParaRPr lang="en-GB" sz="2000">
              <a:ea typeface="+mn-lt"/>
              <a:cs typeface="+mn-lt"/>
            </a:endParaRPr>
          </a:p>
          <a:p>
            <a:r>
              <a:rPr lang="en-GB" sz="2400" dirty="0">
                <a:ea typeface="+mn-lt"/>
                <a:cs typeface="+mn-lt"/>
              </a:rPr>
              <a:t>Monte Carlo Statistics:</a:t>
            </a:r>
            <a:endParaRPr lang="en-GB" sz="2400" dirty="0"/>
          </a:p>
          <a:p>
            <a:pPr lvl="1">
              <a:buFont typeface="Courier New" panose="020B0604020202020204" pitchFamily="34" charset="0"/>
              <a:buChar char="o"/>
            </a:pPr>
            <a:r>
              <a:rPr lang="en-GB" sz="2000" dirty="0">
                <a:ea typeface="+mn-lt"/>
                <a:cs typeface="+mn-lt"/>
              </a:rPr>
              <a:t>Arrays (</a:t>
            </a:r>
            <a:r>
              <a:rPr lang="en-GB" sz="2000" dirty="0" err="1">
                <a:ea typeface="+mn-lt"/>
                <a:cs typeface="+mn-lt"/>
              </a:rPr>
              <a:t>mc_stat_bf_preflop</a:t>
            </a:r>
            <a:r>
              <a:rPr lang="en-GB" sz="2000" dirty="0">
                <a:ea typeface="+mn-lt"/>
                <a:cs typeface="+mn-lt"/>
              </a:rPr>
              <a:t>, </a:t>
            </a:r>
            <a:r>
              <a:rPr lang="en-GB" sz="2000" dirty="0" err="1">
                <a:ea typeface="+mn-lt"/>
                <a:cs typeface="+mn-lt"/>
              </a:rPr>
              <a:t>mc_stat_preflop</a:t>
            </a:r>
            <a:r>
              <a:rPr lang="en-GB" sz="2000" dirty="0">
                <a:ea typeface="+mn-lt"/>
                <a:cs typeface="+mn-lt"/>
              </a:rPr>
              <a:t>, mc_stat_4th, </a:t>
            </a:r>
            <a:r>
              <a:rPr lang="en-GB" sz="2000" dirty="0" err="1">
                <a:ea typeface="+mn-lt"/>
                <a:cs typeface="+mn-lt"/>
              </a:rPr>
              <a:t>mc_stat_final</a:t>
            </a:r>
            <a:r>
              <a:rPr lang="en-GB" sz="2000" dirty="0">
                <a:ea typeface="+mn-lt"/>
                <a:cs typeface="+mn-lt"/>
              </a:rPr>
              <a:t>) track statistics at different game stages.</a:t>
            </a:r>
            <a:endParaRPr lang="en-GB" sz="2000" dirty="0"/>
          </a:p>
          <a:p>
            <a:pPr marL="0" indent="0">
              <a:buNone/>
            </a:pPr>
            <a:endParaRPr lang="en-GB" sz="2000"/>
          </a:p>
        </p:txBody>
      </p:sp>
      <p:sp>
        <p:nvSpPr>
          <p:cNvPr id="4" name="Slide Number Placeholder 3">
            <a:extLst>
              <a:ext uri="{FF2B5EF4-FFF2-40B4-BE49-F238E27FC236}">
                <a16:creationId xmlns:a16="http://schemas.microsoft.com/office/drawing/2014/main" id="{99595CBE-9579-32C9-54A1-AA76C94314C2}"/>
              </a:ext>
            </a:extLst>
          </p:cNvPr>
          <p:cNvSpPr>
            <a:spLocks noGrp="1"/>
          </p:cNvSpPr>
          <p:nvPr>
            <p:ph type="sldNum" sz="quarter" idx="12"/>
          </p:nvPr>
        </p:nvSpPr>
        <p:spPr/>
        <p:txBody>
          <a:bodyPr/>
          <a:lstStyle/>
          <a:p>
            <a:fld id="{330EA680-D336-4FF7-8B7A-9848BB0A1C32}" type="slidenum">
              <a:rPr lang="en-US" smtClean="0"/>
              <a:t>10</a:t>
            </a:fld>
            <a:endParaRPr lang="en-GB"/>
          </a:p>
        </p:txBody>
      </p:sp>
    </p:spTree>
    <p:extLst>
      <p:ext uri="{BB962C8B-B14F-4D97-AF65-F5344CB8AC3E}">
        <p14:creationId xmlns:p14="http://schemas.microsoft.com/office/powerpoint/2010/main" val="225803728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5478F6-2F9D-B176-E46A-78C7164BB573}"/>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Simulations </a:t>
            </a:r>
            <a:endParaRPr lang="en-US" sz="4000">
              <a:solidFill>
                <a:srgbClr val="FFFFFF"/>
              </a:solidFill>
            </a:endParaRPr>
          </a:p>
        </p:txBody>
      </p:sp>
      <p:sp>
        <p:nvSpPr>
          <p:cNvPr id="3" name="Content Placeholder 2">
            <a:extLst>
              <a:ext uri="{FF2B5EF4-FFF2-40B4-BE49-F238E27FC236}">
                <a16:creationId xmlns:a16="http://schemas.microsoft.com/office/drawing/2014/main" id="{80E0297D-648E-CDD0-4E38-CA9E1605592F}"/>
              </a:ext>
            </a:extLst>
          </p:cNvPr>
          <p:cNvSpPr>
            <a:spLocks noGrp="1"/>
          </p:cNvSpPr>
          <p:nvPr>
            <p:ph idx="1"/>
          </p:nvPr>
        </p:nvSpPr>
        <p:spPr>
          <a:xfrm>
            <a:off x="759278" y="1896376"/>
            <a:ext cx="11125566" cy="4635857"/>
          </a:xfrm>
        </p:spPr>
        <p:txBody>
          <a:bodyPr vert="horz" lIns="91440" tIns="45720" rIns="91440" bIns="45720" rtlCol="0" anchor="ctr">
            <a:normAutofit lnSpcReduction="10000"/>
          </a:bodyPr>
          <a:lstStyle/>
          <a:p>
            <a:r>
              <a:rPr lang="en-GB" sz="2000" b="1" u="sng" dirty="0">
                <a:ea typeface="+mn-lt"/>
                <a:cs typeface="+mn-lt"/>
              </a:rPr>
              <a:t>Main Game Loop [2]:</a:t>
            </a:r>
            <a:endParaRPr lang="en-GB" sz="2000" b="1" u="sng" dirty="0"/>
          </a:p>
          <a:p>
            <a:pPr lvl="1">
              <a:buFont typeface="Courier New" panose="020B0604020202020204" pitchFamily="34" charset="0"/>
              <a:buChar char="o"/>
            </a:pPr>
            <a:r>
              <a:rPr lang="en-GB" sz="2000" dirty="0">
                <a:ea typeface="+mn-lt"/>
                <a:cs typeface="+mn-lt"/>
              </a:rPr>
              <a:t>Iterate through a predefined number of hands (</a:t>
            </a:r>
            <a:r>
              <a:rPr lang="en-GB" sz="2000" dirty="0" err="1">
                <a:ea typeface="+mn-lt"/>
                <a:cs typeface="+mn-lt"/>
              </a:rPr>
              <a:t>settings.n_iter</a:t>
            </a:r>
            <a:r>
              <a:rPr lang="en-GB" sz="2000" dirty="0">
                <a:ea typeface="+mn-lt"/>
                <a:cs typeface="+mn-lt"/>
              </a:rPr>
              <a:t>).</a:t>
            </a:r>
            <a:endParaRPr lang="en-GB" sz="2000" dirty="0"/>
          </a:p>
          <a:p>
            <a:pPr lvl="1">
              <a:buFont typeface="Courier New" panose="020B0604020202020204" pitchFamily="34" charset="0"/>
              <a:buChar char="o"/>
            </a:pPr>
            <a:r>
              <a:rPr lang="en-GB" sz="2000" dirty="0">
                <a:ea typeface="+mn-lt"/>
                <a:cs typeface="+mn-lt"/>
              </a:rPr>
              <a:t>Player Setup for Each Hand:</a:t>
            </a:r>
            <a:endParaRPr lang="en-GB" sz="2000" dirty="0"/>
          </a:p>
          <a:p>
            <a:pPr lvl="2">
              <a:buFont typeface="Wingdings" panose="020B0604020202020204" pitchFamily="34" charset="0"/>
              <a:buChar char="§"/>
            </a:pPr>
            <a:r>
              <a:rPr lang="en-GB" dirty="0">
                <a:ea typeface="+mn-lt"/>
                <a:cs typeface="+mn-lt"/>
              </a:rPr>
              <a:t>Gather and update player money information.</a:t>
            </a:r>
            <a:endParaRPr lang="en-GB" dirty="0"/>
          </a:p>
          <a:p>
            <a:pPr lvl="2">
              <a:buFont typeface="Wingdings" panose="020B0604020202020204" pitchFamily="34" charset="0"/>
              <a:buChar char="§"/>
            </a:pPr>
            <a:r>
              <a:rPr lang="en-GB" dirty="0">
                <a:ea typeface="+mn-lt"/>
                <a:cs typeface="+mn-lt"/>
              </a:rPr>
              <a:t>Determine if the game is over if only one player remains.</a:t>
            </a:r>
            <a:endParaRPr lang="en-GB" dirty="0"/>
          </a:p>
          <a:p>
            <a:r>
              <a:rPr lang="en-GB" sz="2000" b="1" u="sng" dirty="0">
                <a:ea typeface="+mn-lt"/>
                <a:cs typeface="+mn-lt"/>
              </a:rPr>
              <a:t>Betting Rounds:</a:t>
            </a:r>
            <a:endParaRPr lang="en-GB" sz="2000" b="1" u="sng" dirty="0"/>
          </a:p>
          <a:p>
            <a:pPr lvl="1">
              <a:buFont typeface="Courier New" panose="020B0604020202020204" pitchFamily="34" charset="0"/>
              <a:buChar char="o"/>
            </a:pPr>
            <a:r>
              <a:rPr lang="en-GB" sz="2000" dirty="0">
                <a:ea typeface="+mn-lt"/>
                <a:cs typeface="+mn-lt"/>
              </a:rPr>
              <a:t>Blinds:</a:t>
            </a:r>
            <a:endParaRPr lang="en-GB" sz="2000" dirty="0"/>
          </a:p>
          <a:p>
            <a:pPr lvl="2">
              <a:buFont typeface="Wingdings" panose="020B0604020202020204" pitchFamily="34" charset="0"/>
              <a:buChar char="§"/>
            </a:pPr>
            <a:r>
              <a:rPr lang="en-GB" dirty="0">
                <a:ea typeface="+mn-lt"/>
                <a:cs typeface="+mn-lt"/>
              </a:rPr>
              <a:t>Set and log small and big blinds.</a:t>
            </a:r>
            <a:endParaRPr lang="en-GB" dirty="0"/>
          </a:p>
          <a:p>
            <a:pPr lvl="2">
              <a:buFont typeface="Wingdings" panose="020B0604020202020204" pitchFamily="34" charset="0"/>
              <a:buChar char="§"/>
            </a:pPr>
            <a:r>
              <a:rPr lang="en-GB" dirty="0">
                <a:ea typeface="+mn-lt"/>
                <a:cs typeface="+mn-lt"/>
              </a:rPr>
              <a:t>Deduct blinds from respective players and add to pot.</a:t>
            </a:r>
            <a:endParaRPr lang="en-GB" dirty="0"/>
          </a:p>
          <a:p>
            <a:pPr lvl="1">
              <a:buFont typeface="Courier New" panose="020B0604020202020204" pitchFamily="34" charset="0"/>
              <a:buChar char="o"/>
            </a:pPr>
            <a:r>
              <a:rPr lang="en-GB" sz="2000" dirty="0">
                <a:ea typeface="+mn-lt"/>
                <a:cs typeface="+mn-lt"/>
              </a:rPr>
              <a:t>Dealing Cards:</a:t>
            </a:r>
            <a:endParaRPr lang="en-GB" sz="2000" dirty="0"/>
          </a:p>
          <a:p>
            <a:pPr lvl="2">
              <a:buFont typeface="Wingdings" panose="020B0604020202020204" pitchFamily="34" charset="0"/>
              <a:buChar char="§"/>
            </a:pPr>
            <a:r>
              <a:rPr lang="en-GB" dirty="0">
                <a:ea typeface="+mn-lt"/>
                <a:cs typeface="+mn-lt"/>
              </a:rPr>
              <a:t>Dealer deals two cards to each player.</a:t>
            </a:r>
          </a:p>
          <a:p>
            <a:pPr lvl="1">
              <a:buFont typeface="Courier New" panose="020B0604020202020204" pitchFamily="34" charset="0"/>
              <a:buChar char="o"/>
            </a:pPr>
            <a:r>
              <a:rPr lang="en-GB" sz="2000" dirty="0">
                <a:ea typeface="+mn-lt"/>
                <a:cs typeface="+mn-lt"/>
              </a:rPr>
              <a:t>Before Preflop: </a:t>
            </a:r>
          </a:p>
          <a:p>
            <a:pPr lvl="2">
              <a:buFont typeface="Wingdings" panose="020B0604020202020204" pitchFamily="34" charset="0"/>
              <a:buChar char="§"/>
            </a:pPr>
            <a:r>
              <a:rPr lang="en-GB" dirty="0">
                <a:ea typeface="+mn-lt"/>
                <a:cs typeface="+mn-lt"/>
              </a:rPr>
              <a:t>Players decide whether to bet based on their cards and other players' money. </a:t>
            </a:r>
            <a:endParaRPr lang="en-GB" dirty="0"/>
          </a:p>
          <a:p>
            <a:pPr lvl="2">
              <a:buFont typeface="Wingdings" panose="020B0604020202020204" pitchFamily="34" charset="0"/>
              <a:buChar char="§"/>
            </a:pPr>
            <a:r>
              <a:rPr lang="en-GB" dirty="0">
                <a:ea typeface="+mn-lt"/>
                <a:cs typeface="+mn-lt"/>
              </a:rPr>
              <a:t>Update pot and handle folds</a:t>
            </a:r>
            <a:endParaRPr lang="en-GB" dirty="0"/>
          </a:p>
        </p:txBody>
      </p:sp>
      <p:sp>
        <p:nvSpPr>
          <p:cNvPr id="4" name="Slide Number Placeholder 3">
            <a:extLst>
              <a:ext uri="{FF2B5EF4-FFF2-40B4-BE49-F238E27FC236}">
                <a16:creationId xmlns:a16="http://schemas.microsoft.com/office/drawing/2014/main" id="{E6974FC5-935A-0BCF-BFD7-102650BF665C}"/>
              </a:ext>
            </a:extLst>
          </p:cNvPr>
          <p:cNvSpPr>
            <a:spLocks noGrp="1"/>
          </p:cNvSpPr>
          <p:nvPr>
            <p:ph type="sldNum" sz="quarter" idx="12"/>
          </p:nvPr>
        </p:nvSpPr>
        <p:spPr/>
        <p:txBody>
          <a:bodyPr/>
          <a:lstStyle/>
          <a:p>
            <a:fld id="{330EA680-D336-4FF7-8B7A-9848BB0A1C32}" type="slidenum">
              <a:rPr lang="en-US" smtClean="0"/>
              <a:t>11</a:t>
            </a:fld>
            <a:endParaRPr lang="en-GB"/>
          </a:p>
        </p:txBody>
      </p:sp>
    </p:spTree>
    <p:extLst>
      <p:ext uri="{BB962C8B-B14F-4D97-AF65-F5344CB8AC3E}">
        <p14:creationId xmlns:p14="http://schemas.microsoft.com/office/powerpoint/2010/main" val="15283832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06B544-EB3C-9D22-2E73-7E46BD72FFA9}"/>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Simulations </a:t>
            </a:r>
            <a:endParaRPr lang="en-US" sz="4000">
              <a:solidFill>
                <a:srgbClr val="FFFFFF"/>
              </a:solidFill>
            </a:endParaRPr>
          </a:p>
        </p:txBody>
      </p:sp>
      <p:sp>
        <p:nvSpPr>
          <p:cNvPr id="3" name="Content Placeholder 2">
            <a:extLst>
              <a:ext uri="{FF2B5EF4-FFF2-40B4-BE49-F238E27FC236}">
                <a16:creationId xmlns:a16="http://schemas.microsoft.com/office/drawing/2014/main" id="{A3691BFC-A523-89C2-17F1-58D70C900AEF}"/>
              </a:ext>
            </a:extLst>
          </p:cNvPr>
          <p:cNvSpPr>
            <a:spLocks noGrp="1"/>
          </p:cNvSpPr>
          <p:nvPr>
            <p:ph idx="1"/>
          </p:nvPr>
        </p:nvSpPr>
        <p:spPr>
          <a:xfrm>
            <a:off x="908221" y="1741550"/>
            <a:ext cx="11042084" cy="4991112"/>
          </a:xfrm>
        </p:spPr>
        <p:txBody>
          <a:bodyPr vert="horz" lIns="91440" tIns="45720" rIns="91440" bIns="45720" rtlCol="0" anchor="ctr">
            <a:noAutofit/>
          </a:bodyPr>
          <a:lstStyle/>
          <a:p>
            <a:r>
              <a:rPr lang="en-GB" sz="2000" b="1" u="sng">
                <a:ea typeface="+mn-lt"/>
                <a:cs typeface="+mn-lt"/>
              </a:rPr>
              <a:t>Betting Rounds:</a:t>
            </a:r>
            <a:r>
              <a:rPr lang="en-GB" sz="2000">
                <a:ea typeface="+mn-lt"/>
                <a:cs typeface="+mn-lt"/>
              </a:rPr>
              <a:t> </a:t>
            </a:r>
          </a:p>
          <a:p>
            <a:pPr lvl="1">
              <a:buFont typeface="Courier New" panose="020B0604020202020204" pitchFamily="34" charset="0"/>
              <a:buChar char="o"/>
            </a:pPr>
            <a:r>
              <a:rPr lang="en-GB" sz="2000">
                <a:ea typeface="+mn-lt"/>
                <a:cs typeface="+mn-lt"/>
              </a:rPr>
              <a:t>Betting Stages:</a:t>
            </a:r>
            <a:endParaRPr lang="en-GB" sz="2000"/>
          </a:p>
          <a:p>
            <a:pPr lvl="2">
              <a:buFont typeface="Wingdings" panose="020B0604020202020204" pitchFamily="34" charset="0"/>
              <a:buChar char="§"/>
            </a:pPr>
            <a:r>
              <a:rPr lang="en-GB">
                <a:ea typeface="+mn-lt"/>
                <a:cs typeface="+mn-lt"/>
              </a:rPr>
              <a:t>Preflop:</a:t>
            </a:r>
            <a:endParaRPr lang="en-GB"/>
          </a:p>
          <a:p>
            <a:pPr lvl="3"/>
            <a:r>
              <a:rPr lang="en-GB" sz="2000">
                <a:ea typeface="+mn-lt"/>
                <a:cs typeface="+mn-lt"/>
              </a:rPr>
              <a:t>Reveal three community cards and update statistics.</a:t>
            </a:r>
            <a:endParaRPr lang="en-GB" sz="2000"/>
          </a:p>
          <a:p>
            <a:pPr lvl="3"/>
            <a:r>
              <a:rPr lang="en-GB" sz="2000">
                <a:ea typeface="+mn-lt"/>
                <a:cs typeface="+mn-lt"/>
              </a:rPr>
              <a:t>Players bet or fold based on new information.</a:t>
            </a:r>
            <a:endParaRPr lang="en-GB" sz="2000"/>
          </a:p>
          <a:p>
            <a:pPr lvl="2">
              <a:buFont typeface="Wingdings" panose="020B0604020202020204" pitchFamily="34" charset="0"/>
              <a:buChar char="§"/>
            </a:pPr>
            <a:r>
              <a:rPr lang="en-GB">
                <a:ea typeface="+mn-lt"/>
                <a:cs typeface="+mn-lt"/>
              </a:rPr>
              <a:t>4th Card Reveal:</a:t>
            </a:r>
            <a:endParaRPr lang="en-GB"/>
          </a:p>
          <a:p>
            <a:pPr lvl="3"/>
            <a:r>
              <a:rPr lang="en-GB" sz="2000">
                <a:ea typeface="+mn-lt"/>
                <a:cs typeface="+mn-lt"/>
              </a:rPr>
              <a:t>Reveal the fourth card, update statistics, and handle betting.</a:t>
            </a:r>
            <a:endParaRPr lang="en-GB" sz="2000"/>
          </a:p>
          <a:p>
            <a:pPr lvl="2">
              <a:buFont typeface="Wingdings" panose="020B0604020202020204" pitchFamily="34" charset="0"/>
              <a:buChar char="§"/>
            </a:pPr>
            <a:r>
              <a:rPr lang="en-GB">
                <a:ea typeface="+mn-lt"/>
                <a:cs typeface="+mn-lt"/>
              </a:rPr>
              <a:t>Final Card Reveal:</a:t>
            </a:r>
            <a:endParaRPr lang="en-GB"/>
          </a:p>
          <a:p>
            <a:pPr lvl="3"/>
            <a:r>
              <a:rPr lang="en-GB" sz="2000">
                <a:ea typeface="+mn-lt"/>
                <a:cs typeface="+mn-lt"/>
              </a:rPr>
              <a:t>Reveal the final card, update statistics, and handle betting.</a:t>
            </a:r>
            <a:endParaRPr lang="en-GB" sz="2000"/>
          </a:p>
          <a:p>
            <a:r>
              <a:rPr lang="en-GB" sz="2000" b="1" u="sng">
                <a:ea typeface="+mn-lt"/>
                <a:cs typeface="+mn-lt"/>
              </a:rPr>
              <a:t>Determine Hand Winner:</a:t>
            </a:r>
            <a:endParaRPr lang="en-GB" sz="2000" b="1" u="sng"/>
          </a:p>
          <a:p>
            <a:pPr lvl="1">
              <a:buFont typeface="Courier New" panose="020B0604020202020204" pitchFamily="34" charset="0"/>
              <a:buChar char="o"/>
            </a:pPr>
            <a:r>
              <a:rPr lang="en-GB" sz="2000">
                <a:ea typeface="+mn-lt"/>
                <a:cs typeface="+mn-lt"/>
              </a:rPr>
              <a:t>Compare combinations of cards to determine the winner of the hand.</a:t>
            </a:r>
            <a:endParaRPr lang="en-GB" sz="2000"/>
          </a:p>
          <a:p>
            <a:pPr lvl="1">
              <a:buFont typeface="Courier New" panose="020B0604020202020204" pitchFamily="34" charset="0"/>
              <a:buChar char="o"/>
            </a:pPr>
            <a:r>
              <a:rPr lang="en-GB" sz="2000">
                <a:ea typeface="+mn-lt"/>
                <a:cs typeface="+mn-lt"/>
              </a:rPr>
              <a:t>Update the winner's money and log the results.</a:t>
            </a:r>
            <a:endParaRPr lang="en-GB" sz="2000"/>
          </a:p>
          <a:p>
            <a:r>
              <a:rPr lang="en-GB" sz="2000" b="1" u="sng">
                <a:ea typeface="+mn-lt"/>
                <a:cs typeface="+mn-lt"/>
              </a:rPr>
              <a:t>Monte Carlo Statistics Logging:</a:t>
            </a:r>
            <a:endParaRPr lang="en-GB" sz="2000" b="1" u="sng"/>
          </a:p>
          <a:p>
            <a:pPr lvl="1">
              <a:buFont typeface="Courier New" panose="020B0604020202020204" pitchFamily="34" charset="0"/>
              <a:buChar char="o"/>
            </a:pPr>
            <a:r>
              <a:rPr lang="en-GB" sz="2000">
                <a:ea typeface="+mn-lt"/>
                <a:cs typeface="+mn-lt"/>
              </a:rPr>
              <a:t>Collect and log statistics for each game stage.</a:t>
            </a:r>
            <a:endParaRPr lang="en-GB" sz="2000"/>
          </a:p>
        </p:txBody>
      </p:sp>
      <p:sp>
        <p:nvSpPr>
          <p:cNvPr id="4" name="Slide Number Placeholder 3">
            <a:extLst>
              <a:ext uri="{FF2B5EF4-FFF2-40B4-BE49-F238E27FC236}">
                <a16:creationId xmlns:a16="http://schemas.microsoft.com/office/drawing/2014/main" id="{55162AC5-D032-F96A-C50B-69107EA99C0F}"/>
              </a:ext>
            </a:extLst>
          </p:cNvPr>
          <p:cNvSpPr>
            <a:spLocks noGrp="1"/>
          </p:cNvSpPr>
          <p:nvPr>
            <p:ph type="sldNum" sz="quarter" idx="12"/>
          </p:nvPr>
        </p:nvSpPr>
        <p:spPr/>
        <p:txBody>
          <a:bodyPr/>
          <a:lstStyle/>
          <a:p>
            <a:fld id="{330EA680-D336-4FF7-8B7A-9848BB0A1C32}" type="slidenum">
              <a:rPr lang="en-US" smtClean="0"/>
              <a:t>12</a:t>
            </a:fld>
            <a:endParaRPr lang="en-GB"/>
          </a:p>
        </p:txBody>
      </p:sp>
    </p:spTree>
    <p:extLst>
      <p:ext uri="{BB962C8B-B14F-4D97-AF65-F5344CB8AC3E}">
        <p14:creationId xmlns:p14="http://schemas.microsoft.com/office/powerpoint/2010/main" val="34418503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392003-C94C-2858-3124-07AA72C64F67}"/>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Poker </a:t>
            </a:r>
            <a:r>
              <a:rPr lang="en-GB" sz="4000">
                <a:solidFill>
                  <a:srgbClr val="FFFFFF"/>
                </a:solidFill>
              </a:rPr>
              <a:t>Functions</a:t>
            </a:r>
            <a:endParaRPr lang="en-US" sz="4000">
              <a:solidFill>
                <a:srgbClr val="FFFFFF"/>
              </a:solidFill>
            </a:endParaRPr>
          </a:p>
        </p:txBody>
      </p:sp>
      <p:sp>
        <p:nvSpPr>
          <p:cNvPr id="3" name="Content Placeholder 2">
            <a:extLst>
              <a:ext uri="{FF2B5EF4-FFF2-40B4-BE49-F238E27FC236}">
                <a16:creationId xmlns:a16="http://schemas.microsoft.com/office/drawing/2014/main" id="{2451FCC7-D2A3-480B-A0B0-F397E099823C}"/>
              </a:ext>
            </a:extLst>
          </p:cNvPr>
          <p:cNvSpPr>
            <a:spLocks noGrp="1"/>
          </p:cNvSpPr>
          <p:nvPr>
            <p:ph idx="1"/>
          </p:nvPr>
        </p:nvSpPr>
        <p:spPr>
          <a:xfrm>
            <a:off x="1371599" y="2379981"/>
            <a:ext cx="9724031" cy="3683358"/>
          </a:xfrm>
        </p:spPr>
        <p:txBody>
          <a:bodyPr vert="horz" lIns="91440" tIns="45720" rIns="91440" bIns="45720" rtlCol="0" anchor="ctr">
            <a:noAutofit/>
          </a:bodyPr>
          <a:lstStyle/>
          <a:p>
            <a:r>
              <a:rPr lang="en-GB" sz="2000" b="1" u="sng" dirty="0">
                <a:ea typeface="+mn-lt"/>
                <a:cs typeface="+mn-lt"/>
              </a:rPr>
              <a:t>Player Management:</a:t>
            </a:r>
            <a:endParaRPr lang="en-GB" sz="2000" b="1" u="sng" dirty="0"/>
          </a:p>
          <a:p>
            <a:pPr lvl="1">
              <a:buFont typeface="Courier New" panose="020B0604020202020204" pitchFamily="34" charset="0"/>
              <a:buChar char="o"/>
            </a:pPr>
            <a:r>
              <a:rPr lang="en-GB" sz="2000" b="1" err="1">
                <a:ea typeface="+mn-lt"/>
                <a:cs typeface="+mn-lt"/>
              </a:rPr>
              <a:t>get_small_blind_player</a:t>
            </a:r>
            <a:r>
              <a:rPr lang="en-GB" sz="2000" b="1" dirty="0">
                <a:ea typeface="+mn-lt"/>
                <a:cs typeface="+mn-lt"/>
              </a:rPr>
              <a:t>(players, dealer), </a:t>
            </a:r>
            <a:r>
              <a:rPr lang="en-GB" sz="2000" b="1" err="1">
                <a:ea typeface="+mn-lt"/>
                <a:cs typeface="+mn-lt"/>
              </a:rPr>
              <a:t>get_big_blind_player</a:t>
            </a:r>
            <a:r>
              <a:rPr lang="en-GB" sz="2000" b="1" dirty="0">
                <a:ea typeface="+mn-lt"/>
                <a:cs typeface="+mn-lt"/>
              </a:rPr>
              <a:t>(players, dealer</a:t>
            </a:r>
            <a:r>
              <a:rPr lang="en-GB" sz="2000" b="1">
                <a:ea typeface="+mn-lt"/>
                <a:cs typeface="+mn-lt"/>
              </a:rPr>
              <a:t>)</a:t>
            </a:r>
            <a:endParaRPr lang="en-GB" sz="2000" dirty="0"/>
          </a:p>
          <a:p>
            <a:pPr lvl="1">
              <a:buFont typeface="Courier New" panose="020B0604020202020204" pitchFamily="34" charset="0"/>
              <a:buChar char="o"/>
            </a:pPr>
            <a:r>
              <a:rPr lang="en-GB" sz="2000" b="1" dirty="0" err="1">
                <a:ea typeface="+mn-lt"/>
                <a:cs typeface="+mn-lt"/>
              </a:rPr>
              <a:t>get_next_player</a:t>
            </a:r>
            <a:r>
              <a:rPr lang="en-GB" sz="2000" b="1" dirty="0">
                <a:ea typeface="+mn-lt"/>
                <a:cs typeface="+mn-lt"/>
              </a:rPr>
              <a:t>(</a:t>
            </a:r>
            <a:r>
              <a:rPr lang="en-GB" sz="2000" b="1" dirty="0" err="1">
                <a:ea typeface="+mn-lt"/>
                <a:cs typeface="+mn-lt"/>
              </a:rPr>
              <a:t>main_player</a:t>
            </a:r>
            <a:r>
              <a:rPr lang="en-GB" sz="2000" b="1" dirty="0">
                <a:ea typeface="+mn-lt"/>
                <a:cs typeface="+mn-lt"/>
              </a:rPr>
              <a:t>, players, </a:t>
            </a:r>
            <a:r>
              <a:rPr lang="en-GB" sz="2000" b="1" err="1">
                <a:ea typeface="+mn-lt"/>
                <a:cs typeface="+mn-lt"/>
              </a:rPr>
              <a:t>pos_offset</a:t>
            </a:r>
            <a:r>
              <a:rPr lang="en-GB" sz="2000" b="1">
                <a:ea typeface="+mn-lt"/>
                <a:cs typeface="+mn-lt"/>
              </a:rPr>
              <a:t>)</a:t>
            </a:r>
            <a:endParaRPr lang="en-GB" sz="2000">
              <a:ea typeface="+mn-lt"/>
              <a:cs typeface="+mn-lt"/>
            </a:endParaRPr>
          </a:p>
          <a:p>
            <a:pPr lvl="1">
              <a:buFont typeface="Courier New" panose="020B0604020202020204" pitchFamily="34" charset="0"/>
              <a:buChar char="o"/>
            </a:pPr>
            <a:r>
              <a:rPr lang="en-GB" sz="2000" b="1" err="1">
                <a:ea typeface="+mn-lt"/>
                <a:cs typeface="+mn-lt"/>
              </a:rPr>
              <a:t>get_players_pos</a:t>
            </a:r>
            <a:r>
              <a:rPr lang="en-GB" sz="2000" b="1" dirty="0">
                <a:ea typeface="+mn-lt"/>
                <a:cs typeface="+mn-lt"/>
              </a:rPr>
              <a:t>(players, dealer</a:t>
            </a:r>
            <a:r>
              <a:rPr lang="en-GB" sz="2000" b="1">
                <a:ea typeface="+mn-lt"/>
                <a:cs typeface="+mn-lt"/>
              </a:rPr>
              <a:t>)</a:t>
            </a:r>
            <a:endParaRPr lang="en-GB" sz="2000" dirty="0"/>
          </a:p>
          <a:p>
            <a:pPr lvl="1">
              <a:buFont typeface="Courier New" panose="020B0604020202020204" pitchFamily="34" charset="0"/>
              <a:buChar char="o"/>
            </a:pPr>
            <a:r>
              <a:rPr lang="en-GB" sz="2000" b="1" err="1">
                <a:ea typeface="+mn-lt"/>
                <a:cs typeface="+mn-lt"/>
              </a:rPr>
              <a:t>get_dealer</a:t>
            </a:r>
            <a:r>
              <a:rPr lang="en-GB" sz="2000" b="1" dirty="0">
                <a:ea typeface="+mn-lt"/>
                <a:cs typeface="+mn-lt"/>
              </a:rPr>
              <a:t>(</a:t>
            </a:r>
            <a:r>
              <a:rPr lang="en-GB" sz="2000" b="1" err="1">
                <a:ea typeface="+mn-lt"/>
                <a:cs typeface="+mn-lt"/>
              </a:rPr>
              <a:t>current_dealer</a:t>
            </a:r>
            <a:r>
              <a:rPr lang="en-GB" sz="2000" b="1" dirty="0">
                <a:ea typeface="+mn-lt"/>
                <a:cs typeface="+mn-lt"/>
              </a:rPr>
              <a:t>, players</a:t>
            </a:r>
            <a:r>
              <a:rPr lang="en-GB" sz="2000" b="1">
                <a:ea typeface="+mn-lt"/>
                <a:cs typeface="+mn-lt"/>
              </a:rPr>
              <a:t>)</a:t>
            </a:r>
            <a:endParaRPr lang="en-GB" sz="2000" dirty="0"/>
          </a:p>
          <a:p>
            <a:pPr lvl="1">
              <a:buFont typeface="Courier New" panose="020B0604020202020204" pitchFamily="34" charset="0"/>
              <a:buChar char="o"/>
            </a:pPr>
            <a:r>
              <a:rPr lang="en-GB" sz="2000" b="1" err="1">
                <a:ea typeface="+mn-lt"/>
                <a:cs typeface="+mn-lt"/>
              </a:rPr>
              <a:t>get_other_players</a:t>
            </a:r>
            <a:r>
              <a:rPr lang="en-GB" sz="2000" b="1" dirty="0">
                <a:ea typeface="+mn-lt"/>
                <a:cs typeface="+mn-lt"/>
              </a:rPr>
              <a:t>(</a:t>
            </a:r>
            <a:r>
              <a:rPr lang="en-GB" sz="2000" b="1" err="1">
                <a:ea typeface="+mn-lt"/>
                <a:cs typeface="+mn-lt"/>
              </a:rPr>
              <a:t>main_player</a:t>
            </a:r>
            <a:r>
              <a:rPr lang="en-GB" sz="2000" b="1" dirty="0">
                <a:ea typeface="+mn-lt"/>
                <a:cs typeface="+mn-lt"/>
              </a:rPr>
              <a:t>, </a:t>
            </a:r>
            <a:r>
              <a:rPr lang="en-GB" sz="2000" b="1" err="1">
                <a:ea typeface="+mn-lt"/>
                <a:cs typeface="+mn-lt"/>
              </a:rPr>
              <a:t>all_players</a:t>
            </a:r>
            <a:r>
              <a:rPr lang="en-GB" sz="2000" b="1">
                <a:ea typeface="+mn-lt"/>
                <a:cs typeface="+mn-lt"/>
              </a:rPr>
              <a:t>)</a:t>
            </a:r>
            <a:endParaRPr lang="en-GB" sz="2000" dirty="0"/>
          </a:p>
          <a:p>
            <a:pPr lvl="1">
              <a:buFont typeface="Courier New" panose="020B0604020202020204" pitchFamily="34" charset="0"/>
              <a:buChar char="o"/>
            </a:pPr>
            <a:r>
              <a:rPr lang="en-GB" sz="2000" b="1" err="1">
                <a:ea typeface="+mn-lt"/>
                <a:cs typeface="+mn-lt"/>
              </a:rPr>
              <a:t>set_players_for_new_hand</a:t>
            </a:r>
            <a:r>
              <a:rPr lang="en-GB" sz="2000" b="1" dirty="0">
                <a:ea typeface="+mn-lt"/>
                <a:cs typeface="+mn-lt"/>
              </a:rPr>
              <a:t>(</a:t>
            </a:r>
            <a:r>
              <a:rPr lang="en-GB" sz="2000" b="1" err="1">
                <a:ea typeface="+mn-lt"/>
                <a:cs typeface="+mn-lt"/>
              </a:rPr>
              <a:t>send_money_info</a:t>
            </a:r>
            <a:r>
              <a:rPr lang="en-GB" sz="2000" b="1" dirty="0">
                <a:ea typeface="+mn-lt"/>
                <a:cs typeface="+mn-lt"/>
              </a:rPr>
              <a:t>, </a:t>
            </a:r>
            <a:r>
              <a:rPr lang="en-GB" sz="2000" b="1" dirty="0" err="1">
                <a:ea typeface="+mn-lt"/>
                <a:cs typeface="+mn-lt"/>
              </a:rPr>
              <a:t>recv_money_info</a:t>
            </a:r>
            <a:r>
              <a:rPr lang="en-GB" sz="2000" b="1" dirty="0">
                <a:ea typeface="+mn-lt"/>
                <a:cs typeface="+mn-lt"/>
              </a:rPr>
              <a:t>, hand, size, rank</a:t>
            </a:r>
            <a:r>
              <a:rPr lang="en-GB" sz="2000" b="1">
                <a:ea typeface="+mn-lt"/>
                <a:cs typeface="+mn-lt"/>
              </a:rPr>
              <a:t>)</a:t>
            </a:r>
            <a:endParaRPr lang="en-GB" sz="2000">
              <a:ea typeface="+mn-lt"/>
              <a:cs typeface="+mn-lt"/>
            </a:endParaRPr>
          </a:p>
          <a:p>
            <a:pPr lvl="1">
              <a:buFont typeface="Courier New" panose="020B0604020202020204" pitchFamily="34" charset="0"/>
              <a:buChar char="o"/>
            </a:pPr>
            <a:r>
              <a:rPr lang="en-GB" sz="2000" b="1" dirty="0" err="1">
                <a:ea typeface="+mn-lt"/>
                <a:cs typeface="+mn-lt"/>
              </a:rPr>
              <a:t>is_hand_won</a:t>
            </a:r>
            <a:r>
              <a:rPr lang="en-GB" sz="2000" b="1" dirty="0">
                <a:ea typeface="+mn-lt"/>
                <a:cs typeface="+mn-lt"/>
              </a:rPr>
              <a:t>(</a:t>
            </a:r>
            <a:r>
              <a:rPr lang="en-GB" sz="2000" b="1" dirty="0" err="1">
                <a:ea typeface="+mn-lt"/>
                <a:cs typeface="+mn-lt"/>
              </a:rPr>
              <a:t>recv_h_win_info</a:t>
            </a:r>
            <a:r>
              <a:rPr lang="en-GB" sz="2000" b="1" dirty="0">
                <a:ea typeface="+mn-lt"/>
                <a:cs typeface="+mn-lt"/>
              </a:rPr>
              <a:t>, </a:t>
            </a:r>
            <a:r>
              <a:rPr lang="en-GB" sz="2000" b="1" dirty="0" err="1">
                <a:ea typeface="+mn-lt"/>
                <a:cs typeface="+mn-lt"/>
              </a:rPr>
              <a:t>game_section</a:t>
            </a:r>
            <a:r>
              <a:rPr lang="en-GB" sz="2000" b="1" dirty="0">
                <a:ea typeface="+mn-lt"/>
                <a:cs typeface="+mn-lt"/>
              </a:rPr>
              <a:t>, rank, pot, money), </a:t>
            </a:r>
            <a:r>
              <a:rPr lang="en-GB" sz="2000" b="1" err="1">
                <a:ea typeface="+mn-lt"/>
                <a:cs typeface="+mn-lt"/>
              </a:rPr>
              <a:t>is_game_over</a:t>
            </a:r>
            <a:r>
              <a:rPr lang="en-GB" sz="2000" b="1" dirty="0">
                <a:ea typeface="+mn-lt"/>
                <a:cs typeface="+mn-lt"/>
              </a:rPr>
              <a:t>(</a:t>
            </a:r>
            <a:r>
              <a:rPr lang="en-GB" sz="2000" b="1" err="1">
                <a:ea typeface="+mn-lt"/>
                <a:cs typeface="+mn-lt"/>
              </a:rPr>
              <a:t>recv_info</a:t>
            </a:r>
            <a:r>
              <a:rPr lang="en-GB" sz="2000" b="1">
                <a:ea typeface="+mn-lt"/>
                <a:cs typeface="+mn-lt"/>
              </a:rPr>
              <a:t>)</a:t>
            </a:r>
            <a:endParaRPr lang="en-GB" sz="2000" dirty="0"/>
          </a:p>
        </p:txBody>
      </p:sp>
      <p:sp>
        <p:nvSpPr>
          <p:cNvPr id="4" name="Slide Number Placeholder 3">
            <a:extLst>
              <a:ext uri="{FF2B5EF4-FFF2-40B4-BE49-F238E27FC236}">
                <a16:creationId xmlns:a16="http://schemas.microsoft.com/office/drawing/2014/main" id="{35ED023E-77B7-A5FF-3879-1ACE9957D373}"/>
              </a:ext>
            </a:extLst>
          </p:cNvPr>
          <p:cNvSpPr>
            <a:spLocks noGrp="1"/>
          </p:cNvSpPr>
          <p:nvPr>
            <p:ph type="sldNum" sz="quarter" idx="12"/>
          </p:nvPr>
        </p:nvSpPr>
        <p:spPr/>
        <p:txBody>
          <a:bodyPr/>
          <a:lstStyle/>
          <a:p>
            <a:fld id="{330EA680-D336-4FF7-8B7A-9848BB0A1C32}" type="slidenum">
              <a:rPr lang="en-US" smtClean="0"/>
              <a:t>13</a:t>
            </a:fld>
            <a:endParaRPr lang="en-GB"/>
          </a:p>
        </p:txBody>
      </p:sp>
    </p:spTree>
    <p:extLst>
      <p:ext uri="{BB962C8B-B14F-4D97-AF65-F5344CB8AC3E}">
        <p14:creationId xmlns:p14="http://schemas.microsoft.com/office/powerpoint/2010/main" val="255448699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607D31-4BC8-A5C8-169F-07FB6C1FCD50}"/>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Poker Functions</a:t>
            </a:r>
            <a:endParaRPr lang="en-US" sz="4000">
              <a:solidFill>
                <a:srgbClr val="FFFFFF"/>
              </a:solidFill>
            </a:endParaRPr>
          </a:p>
        </p:txBody>
      </p:sp>
      <p:sp>
        <p:nvSpPr>
          <p:cNvPr id="3" name="Content Placeholder 2">
            <a:extLst>
              <a:ext uri="{FF2B5EF4-FFF2-40B4-BE49-F238E27FC236}">
                <a16:creationId xmlns:a16="http://schemas.microsoft.com/office/drawing/2014/main" id="{177548FD-5B6E-0D88-9E8A-8E1792217CF9}"/>
              </a:ext>
            </a:extLst>
          </p:cNvPr>
          <p:cNvSpPr>
            <a:spLocks noGrp="1"/>
          </p:cNvSpPr>
          <p:nvPr>
            <p:ph idx="1"/>
          </p:nvPr>
        </p:nvSpPr>
        <p:spPr>
          <a:xfrm>
            <a:off x="1371599" y="2295785"/>
            <a:ext cx="9724031" cy="3683358"/>
          </a:xfrm>
        </p:spPr>
        <p:txBody>
          <a:bodyPr vert="horz" lIns="91440" tIns="45720" rIns="91440" bIns="45720" rtlCol="0" anchor="ctr">
            <a:normAutofit/>
          </a:bodyPr>
          <a:lstStyle/>
          <a:p>
            <a:r>
              <a:rPr lang="en-GB" sz="2000" b="1">
                <a:ea typeface="+mn-lt"/>
                <a:cs typeface="+mn-lt"/>
              </a:rPr>
              <a:t>Player Actions:</a:t>
            </a:r>
            <a:endParaRPr lang="en-GB" sz="2000" b="1"/>
          </a:p>
          <a:p>
            <a:pPr lvl="1">
              <a:buFont typeface="Courier New" panose="020B0604020202020204" pitchFamily="34" charset="0"/>
              <a:buChar char="o"/>
            </a:pPr>
            <a:r>
              <a:rPr lang="en-GB" sz="2000" err="1">
                <a:ea typeface="+mn-lt"/>
                <a:cs typeface="+mn-lt"/>
              </a:rPr>
              <a:t>player_plays</a:t>
            </a:r>
            <a:r>
              <a:rPr lang="en-GB" sz="2000">
                <a:ea typeface="+mn-lt"/>
                <a:cs typeface="+mn-lt"/>
              </a:rPr>
              <a:t> (chances)</a:t>
            </a:r>
          </a:p>
          <a:p>
            <a:pPr lvl="1">
              <a:buFont typeface="Courier New" panose="020B0604020202020204" pitchFamily="34" charset="0"/>
              <a:buChar char="o"/>
            </a:pPr>
            <a:r>
              <a:rPr lang="en-GB" sz="2000" err="1">
                <a:ea typeface="+mn-lt"/>
                <a:cs typeface="+mn-lt"/>
              </a:rPr>
              <a:t>get_player_action</a:t>
            </a:r>
            <a:r>
              <a:rPr lang="en-GB" sz="2000">
                <a:ea typeface="+mn-lt"/>
                <a:cs typeface="+mn-lt"/>
              </a:rPr>
              <a:t> (chances)</a:t>
            </a:r>
          </a:p>
          <a:p>
            <a:pPr lvl="1">
              <a:buFont typeface="Courier New" panose="020B0604020202020204" pitchFamily="34" charset="0"/>
              <a:buChar char="o"/>
            </a:pPr>
            <a:r>
              <a:rPr lang="en-GB" sz="2000">
                <a:ea typeface="+mn-lt"/>
                <a:cs typeface="+mn-lt"/>
              </a:rPr>
              <a:t>functions for betting calculations (</a:t>
            </a:r>
            <a:r>
              <a:rPr lang="en-GB" sz="2000" b="1" err="1">
                <a:ea typeface="+mn-lt"/>
                <a:cs typeface="+mn-lt"/>
              </a:rPr>
              <a:t>final_card_betting</a:t>
            </a:r>
            <a:r>
              <a:rPr lang="en-GB" sz="2000">
                <a:ea typeface="+mn-lt"/>
                <a:cs typeface="+mn-lt"/>
              </a:rPr>
              <a:t>, </a:t>
            </a:r>
            <a:r>
              <a:rPr lang="en-GB" sz="2000" b="1" err="1">
                <a:ea typeface="+mn-lt"/>
                <a:cs typeface="+mn-lt"/>
              </a:rPr>
              <a:t>forth_card_betting</a:t>
            </a:r>
            <a:r>
              <a:rPr lang="en-GB" sz="2000">
                <a:ea typeface="+mn-lt"/>
                <a:cs typeface="+mn-lt"/>
              </a:rPr>
              <a:t>, </a:t>
            </a:r>
            <a:r>
              <a:rPr lang="en-GB" sz="2000" b="1" err="1">
                <a:ea typeface="+mn-lt"/>
                <a:cs typeface="+mn-lt"/>
              </a:rPr>
              <a:t>after_preflop_betting</a:t>
            </a:r>
            <a:r>
              <a:rPr lang="en-GB" sz="2000">
                <a:ea typeface="+mn-lt"/>
                <a:cs typeface="+mn-lt"/>
              </a:rPr>
              <a:t>, </a:t>
            </a:r>
            <a:r>
              <a:rPr lang="en-GB" sz="2000" b="1" err="1">
                <a:ea typeface="+mn-lt"/>
                <a:cs typeface="+mn-lt"/>
              </a:rPr>
              <a:t>before_preflop_betting</a:t>
            </a:r>
            <a:r>
              <a:rPr lang="en-GB" sz="2000">
                <a:ea typeface="+mn-lt"/>
                <a:cs typeface="+mn-lt"/>
              </a:rPr>
              <a:t>)</a:t>
            </a:r>
            <a:endParaRPr lang="en-GB" sz="2000"/>
          </a:p>
          <a:p>
            <a:pPr marL="457200" lvl="1" indent="0">
              <a:buNone/>
            </a:pPr>
            <a:endParaRPr lang="en-GB" sz="2000">
              <a:ea typeface="+mn-lt"/>
              <a:cs typeface="+mn-lt"/>
            </a:endParaRPr>
          </a:p>
          <a:p>
            <a:r>
              <a:rPr lang="en-GB" sz="2000" b="1">
                <a:ea typeface="+mn-lt"/>
                <a:cs typeface="+mn-lt"/>
              </a:rPr>
              <a:t>Hand Management:</a:t>
            </a:r>
            <a:endParaRPr lang="en-GB" sz="2000" b="1"/>
          </a:p>
          <a:p>
            <a:pPr lvl="1">
              <a:buFont typeface="Courier New" panose="020B0604020202020204" pitchFamily="34" charset="0"/>
              <a:buChar char="o"/>
            </a:pPr>
            <a:r>
              <a:rPr lang="en-GB" sz="2000" err="1">
                <a:ea typeface="+mn-lt"/>
                <a:cs typeface="+mn-lt"/>
              </a:rPr>
              <a:t>remove_player</a:t>
            </a:r>
            <a:r>
              <a:rPr lang="en-GB" sz="2000">
                <a:ea typeface="+mn-lt"/>
                <a:cs typeface="+mn-lt"/>
              </a:rPr>
              <a:t>(</a:t>
            </a:r>
            <a:r>
              <a:rPr lang="en-GB" sz="2000" err="1">
                <a:ea typeface="+mn-lt"/>
                <a:cs typeface="+mn-lt"/>
              </a:rPr>
              <a:t>all_players</a:t>
            </a:r>
            <a:r>
              <a:rPr lang="en-GB" sz="2000">
                <a:ea typeface="+mn-lt"/>
                <a:cs typeface="+mn-lt"/>
              </a:rPr>
              <a:t>, player)</a:t>
            </a:r>
            <a:endParaRPr lang="en-GB" sz="2000"/>
          </a:p>
          <a:p>
            <a:pPr lvl="1">
              <a:buFont typeface="Courier New" panose="020B0604020202020204" pitchFamily="34" charset="0"/>
              <a:buChar char="o"/>
            </a:pPr>
            <a:r>
              <a:rPr lang="en-GB" sz="2000">
                <a:ea typeface="+mn-lt"/>
                <a:cs typeface="+mn-lt"/>
              </a:rPr>
              <a:t>bet (rank, amount, </a:t>
            </a:r>
            <a:r>
              <a:rPr lang="en-GB" sz="2000" err="1">
                <a:ea typeface="+mn-lt"/>
                <a:cs typeface="+mn-lt"/>
              </a:rPr>
              <a:t>current_money</a:t>
            </a:r>
            <a:r>
              <a:rPr lang="en-GB" sz="2000">
                <a:ea typeface="+mn-lt"/>
                <a:cs typeface="+mn-lt"/>
              </a:rPr>
              <a:t>)</a:t>
            </a:r>
          </a:p>
          <a:p>
            <a:pPr lvl="1">
              <a:buFont typeface="Courier New" panose="020B0604020202020204" pitchFamily="34" charset="0"/>
              <a:buChar char="o"/>
            </a:pPr>
            <a:r>
              <a:rPr lang="en-GB" sz="2000" err="1">
                <a:ea typeface="+mn-lt"/>
                <a:cs typeface="+mn-lt"/>
              </a:rPr>
              <a:t>raise_pot</a:t>
            </a:r>
            <a:r>
              <a:rPr lang="en-GB" sz="2000">
                <a:ea typeface="+mn-lt"/>
                <a:cs typeface="+mn-lt"/>
              </a:rPr>
              <a:t> (pot, money, bet)</a:t>
            </a:r>
            <a:endParaRPr lang="en-GB" sz="2000"/>
          </a:p>
        </p:txBody>
      </p:sp>
      <p:sp>
        <p:nvSpPr>
          <p:cNvPr id="4" name="Slide Number Placeholder 3">
            <a:extLst>
              <a:ext uri="{FF2B5EF4-FFF2-40B4-BE49-F238E27FC236}">
                <a16:creationId xmlns:a16="http://schemas.microsoft.com/office/drawing/2014/main" id="{5986E2DD-ECA1-81CF-D50D-3AA28AD5F97A}"/>
              </a:ext>
            </a:extLst>
          </p:cNvPr>
          <p:cNvSpPr>
            <a:spLocks noGrp="1"/>
          </p:cNvSpPr>
          <p:nvPr>
            <p:ph type="sldNum" sz="quarter" idx="12"/>
          </p:nvPr>
        </p:nvSpPr>
        <p:spPr/>
        <p:txBody>
          <a:bodyPr/>
          <a:lstStyle/>
          <a:p>
            <a:fld id="{330EA680-D336-4FF7-8B7A-9848BB0A1C32}" type="slidenum">
              <a:rPr lang="en-US" smtClean="0"/>
              <a:t>14</a:t>
            </a:fld>
            <a:endParaRPr lang="en-GB"/>
          </a:p>
        </p:txBody>
      </p:sp>
    </p:spTree>
    <p:extLst>
      <p:ext uri="{BB962C8B-B14F-4D97-AF65-F5344CB8AC3E}">
        <p14:creationId xmlns:p14="http://schemas.microsoft.com/office/powerpoint/2010/main" val="138254528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77C839-35D1-DFA5-CB79-E50A50A0D592}"/>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Poker Functions</a:t>
            </a:r>
            <a:endParaRPr lang="en-US" sz="4000">
              <a:solidFill>
                <a:srgbClr val="FFFFFF"/>
              </a:solidFill>
            </a:endParaRPr>
          </a:p>
        </p:txBody>
      </p:sp>
      <p:sp>
        <p:nvSpPr>
          <p:cNvPr id="3" name="Content Placeholder 2">
            <a:extLst>
              <a:ext uri="{FF2B5EF4-FFF2-40B4-BE49-F238E27FC236}">
                <a16:creationId xmlns:a16="http://schemas.microsoft.com/office/drawing/2014/main" id="{669B98C5-8C2E-B5D5-091F-2D575A78C7F5}"/>
              </a:ext>
            </a:extLst>
          </p:cNvPr>
          <p:cNvSpPr>
            <a:spLocks noGrp="1"/>
          </p:cNvSpPr>
          <p:nvPr>
            <p:ph idx="1"/>
          </p:nvPr>
        </p:nvSpPr>
        <p:spPr>
          <a:xfrm>
            <a:off x="1371599" y="2318197"/>
            <a:ext cx="9724031" cy="3683358"/>
          </a:xfrm>
        </p:spPr>
        <p:txBody>
          <a:bodyPr vert="horz" lIns="91440" tIns="45720" rIns="91440" bIns="45720" rtlCol="0" anchor="ctr">
            <a:noAutofit/>
          </a:bodyPr>
          <a:lstStyle/>
          <a:p>
            <a:r>
              <a:rPr lang="en-GB" sz="2000" b="1">
                <a:ea typeface="+mn-lt"/>
                <a:cs typeface="+mn-lt"/>
              </a:rPr>
              <a:t>Card Functions:</a:t>
            </a:r>
            <a:endParaRPr lang="en-GB" sz="2000" b="1"/>
          </a:p>
          <a:p>
            <a:pPr lvl="1">
              <a:buFont typeface="Courier New" panose="020B0604020202020204" pitchFamily="34" charset="0"/>
              <a:buChar char="o"/>
            </a:pPr>
            <a:r>
              <a:rPr lang="en-GB" sz="2000" err="1">
                <a:ea typeface="+mn-lt"/>
                <a:cs typeface="+mn-lt"/>
              </a:rPr>
              <a:t>create_deck</a:t>
            </a:r>
            <a:r>
              <a:rPr lang="en-GB" sz="2000">
                <a:ea typeface="+mn-lt"/>
                <a:cs typeface="+mn-lt"/>
              </a:rPr>
              <a:t>()</a:t>
            </a:r>
            <a:endParaRPr lang="en-GB" sz="2000"/>
          </a:p>
          <a:p>
            <a:pPr lvl="1">
              <a:buFont typeface="Courier New" panose="020B0604020202020204" pitchFamily="34" charset="0"/>
              <a:buChar char="o"/>
            </a:pPr>
            <a:r>
              <a:rPr lang="en-GB" sz="2000">
                <a:ea typeface="+mn-lt"/>
                <a:cs typeface="+mn-lt"/>
              </a:rPr>
              <a:t>shuffle(cards, </a:t>
            </a:r>
            <a:r>
              <a:rPr lang="en-GB" sz="2000" err="1">
                <a:ea typeface="+mn-lt"/>
                <a:cs typeface="+mn-lt"/>
              </a:rPr>
              <a:t>shuffle_iter</a:t>
            </a:r>
            <a:r>
              <a:rPr lang="en-GB" sz="2000">
                <a:ea typeface="+mn-lt"/>
                <a:cs typeface="+mn-lt"/>
              </a:rPr>
              <a:t>)</a:t>
            </a:r>
            <a:endParaRPr lang="en-GB" sz="2000"/>
          </a:p>
          <a:p>
            <a:pPr lvl="1">
              <a:buFont typeface="Courier New" panose="020B0604020202020204" pitchFamily="34" charset="0"/>
              <a:buChar char="o"/>
            </a:pPr>
            <a:r>
              <a:rPr lang="en-GB" sz="2000">
                <a:ea typeface="+mn-lt"/>
                <a:cs typeface="+mn-lt"/>
              </a:rPr>
              <a:t>deal(cards, </a:t>
            </a:r>
            <a:r>
              <a:rPr lang="en-GB" sz="2000" err="1">
                <a:ea typeface="+mn-lt"/>
                <a:cs typeface="+mn-lt"/>
              </a:rPr>
              <a:t>n_cards</a:t>
            </a:r>
            <a:r>
              <a:rPr lang="en-GB" sz="2000">
                <a:ea typeface="+mn-lt"/>
                <a:cs typeface="+mn-lt"/>
              </a:rPr>
              <a:t>)</a:t>
            </a:r>
            <a:endParaRPr lang="en-GB" sz="2000"/>
          </a:p>
          <a:p>
            <a:pPr lvl="1">
              <a:buFont typeface="Courier New" panose="020B0604020202020204" pitchFamily="34" charset="0"/>
              <a:buChar char="o"/>
            </a:pPr>
            <a:r>
              <a:rPr lang="en-GB" sz="2000">
                <a:ea typeface="+mn-lt"/>
                <a:cs typeface="+mn-lt"/>
              </a:rPr>
              <a:t>Functions to evaluate card hands (</a:t>
            </a:r>
            <a:r>
              <a:rPr lang="en-GB" sz="2000" err="1">
                <a:ea typeface="+mn-lt"/>
                <a:cs typeface="+mn-lt"/>
              </a:rPr>
              <a:t>is_pair</a:t>
            </a:r>
            <a:r>
              <a:rPr lang="en-GB" sz="2000">
                <a:ea typeface="+mn-lt"/>
                <a:cs typeface="+mn-lt"/>
              </a:rPr>
              <a:t>, </a:t>
            </a:r>
            <a:r>
              <a:rPr lang="en-GB" sz="2000" err="1">
                <a:ea typeface="+mn-lt"/>
                <a:cs typeface="+mn-lt"/>
              </a:rPr>
              <a:t>is_three_of_kind</a:t>
            </a:r>
            <a:r>
              <a:rPr lang="en-GB" sz="2000">
                <a:ea typeface="+mn-lt"/>
                <a:cs typeface="+mn-lt"/>
              </a:rPr>
              <a:t>, </a:t>
            </a:r>
            <a:r>
              <a:rPr lang="en-GB" sz="2000" err="1">
                <a:ea typeface="+mn-lt"/>
                <a:cs typeface="+mn-lt"/>
              </a:rPr>
              <a:t>is_straight</a:t>
            </a:r>
            <a:r>
              <a:rPr lang="en-GB" sz="2000">
                <a:ea typeface="+mn-lt"/>
                <a:cs typeface="+mn-lt"/>
              </a:rPr>
              <a:t>, etc.)</a:t>
            </a:r>
            <a:endParaRPr lang="en-GB" sz="2000"/>
          </a:p>
          <a:p>
            <a:pPr lvl="1">
              <a:buFont typeface="Courier New" panose="020B0604020202020204" pitchFamily="34" charset="0"/>
              <a:buChar char="o"/>
            </a:pPr>
            <a:r>
              <a:rPr lang="en-GB" sz="2000" err="1">
                <a:ea typeface="+mn-lt"/>
                <a:cs typeface="+mn-lt"/>
              </a:rPr>
              <a:t>hand_combination</a:t>
            </a:r>
            <a:r>
              <a:rPr lang="en-GB" sz="2000">
                <a:ea typeface="+mn-lt"/>
                <a:cs typeface="+mn-lt"/>
              </a:rPr>
              <a:t>(cards, </a:t>
            </a:r>
            <a:r>
              <a:rPr lang="en-GB" sz="2000" err="1">
                <a:ea typeface="+mn-lt"/>
                <a:cs typeface="+mn-lt"/>
              </a:rPr>
              <a:t>sum_card_values</a:t>
            </a:r>
            <a:r>
              <a:rPr lang="en-GB" sz="2000">
                <a:ea typeface="+mn-lt"/>
                <a:cs typeface="+mn-lt"/>
              </a:rPr>
              <a:t>)</a:t>
            </a:r>
            <a:endParaRPr lang="en-GB" sz="2000"/>
          </a:p>
          <a:p>
            <a:pPr lvl="1">
              <a:buFont typeface="Courier New" panose="020B0604020202020204" pitchFamily="34" charset="0"/>
              <a:buChar char="o"/>
            </a:pPr>
            <a:r>
              <a:rPr lang="en-GB" sz="2000">
                <a:ea typeface="+mn-lt"/>
                <a:cs typeface="+mn-lt"/>
              </a:rPr>
              <a:t>Utility functions for card properties (</a:t>
            </a:r>
            <a:r>
              <a:rPr lang="en-GB" sz="2000" err="1">
                <a:ea typeface="+mn-lt"/>
                <a:cs typeface="+mn-lt"/>
              </a:rPr>
              <a:t>get_cards_values</a:t>
            </a:r>
            <a:r>
              <a:rPr lang="en-GB" sz="2000">
                <a:ea typeface="+mn-lt"/>
                <a:cs typeface="+mn-lt"/>
              </a:rPr>
              <a:t>, </a:t>
            </a:r>
            <a:r>
              <a:rPr lang="en-GB" sz="2000" err="1">
                <a:ea typeface="+mn-lt"/>
                <a:cs typeface="+mn-lt"/>
              </a:rPr>
              <a:t>get_cards_suits</a:t>
            </a:r>
            <a:r>
              <a:rPr lang="en-GB" sz="2000">
                <a:ea typeface="+mn-lt"/>
                <a:cs typeface="+mn-lt"/>
              </a:rPr>
              <a:t>, </a:t>
            </a:r>
            <a:r>
              <a:rPr lang="en-GB" sz="2000" err="1">
                <a:ea typeface="+mn-lt"/>
                <a:cs typeface="+mn-lt"/>
              </a:rPr>
              <a:t>get_cards_sum</a:t>
            </a:r>
            <a:r>
              <a:rPr lang="en-GB" sz="2000">
                <a:ea typeface="+mn-lt"/>
                <a:cs typeface="+mn-lt"/>
              </a:rPr>
              <a:t>).</a:t>
            </a:r>
            <a:endParaRPr lang="en-GB" sz="2000"/>
          </a:p>
          <a:p>
            <a:r>
              <a:rPr lang="en-GB" sz="2000" b="1">
                <a:ea typeface="+mn-lt"/>
                <a:cs typeface="+mn-lt"/>
              </a:rPr>
              <a:t>Monte Carlo Statistics:</a:t>
            </a:r>
            <a:endParaRPr lang="en-GB" sz="2000" b="1"/>
          </a:p>
          <a:p>
            <a:pPr lvl="1">
              <a:buFont typeface="Courier New" panose="020B0604020202020204" pitchFamily="34" charset="0"/>
              <a:buChar char="o"/>
            </a:pPr>
            <a:r>
              <a:rPr lang="en-GB" sz="2000" err="1">
                <a:ea typeface="+mn-lt"/>
                <a:cs typeface="+mn-lt"/>
              </a:rPr>
              <a:t>set_statistics</a:t>
            </a:r>
            <a:r>
              <a:rPr lang="en-GB" sz="2000">
                <a:ea typeface="+mn-lt"/>
                <a:cs typeface="+mn-lt"/>
              </a:rPr>
              <a:t>(</a:t>
            </a:r>
            <a:r>
              <a:rPr lang="en-GB" sz="2000" err="1">
                <a:ea typeface="+mn-lt"/>
                <a:cs typeface="+mn-lt"/>
              </a:rPr>
              <a:t>mc_stat</a:t>
            </a:r>
            <a:r>
              <a:rPr lang="en-GB" sz="2000">
                <a:ea typeface="+mn-lt"/>
                <a:cs typeface="+mn-lt"/>
              </a:rPr>
              <a:t>, cards)</a:t>
            </a:r>
            <a:endParaRPr lang="en-GB" sz="2000"/>
          </a:p>
          <a:p>
            <a:pPr lvl="1">
              <a:buFont typeface="Courier New" panose="020B0604020202020204" pitchFamily="34" charset="0"/>
              <a:buChar char="o"/>
            </a:pPr>
            <a:r>
              <a:rPr lang="en-GB" sz="2000" err="1">
                <a:ea typeface="+mn-lt"/>
                <a:cs typeface="+mn-lt"/>
              </a:rPr>
              <a:t>get_log_statistics</a:t>
            </a:r>
            <a:r>
              <a:rPr lang="en-GB" sz="2000">
                <a:ea typeface="+mn-lt"/>
                <a:cs typeface="+mn-lt"/>
              </a:rPr>
              <a:t>(</a:t>
            </a:r>
            <a:r>
              <a:rPr lang="en-GB" sz="2000" err="1">
                <a:ea typeface="+mn-lt"/>
                <a:cs typeface="+mn-lt"/>
              </a:rPr>
              <a:t>mc_stat</a:t>
            </a:r>
            <a:r>
              <a:rPr lang="en-GB" sz="2000">
                <a:ea typeface="+mn-lt"/>
                <a:cs typeface="+mn-lt"/>
              </a:rPr>
              <a:t>, </a:t>
            </a:r>
            <a:r>
              <a:rPr lang="en-GB" sz="2000" err="1">
                <a:ea typeface="+mn-lt"/>
                <a:cs typeface="+mn-lt"/>
              </a:rPr>
              <a:t>mc_game_type</a:t>
            </a:r>
            <a:r>
              <a:rPr lang="en-GB" sz="2000">
                <a:ea typeface="+mn-lt"/>
                <a:cs typeface="+mn-lt"/>
              </a:rPr>
              <a:t>)</a:t>
            </a:r>
            <a:endParaRPr lang="en-GB" sz="2000"/>
          </a:p>
          <a:p>
            <a:pPr lvl="1">
              <a:buFont typeface="Courier New" panose="020B0604020202020204" pitchFamily="34" charset="0"/>
              <a:buChar char="o"/>
            </a:pPr>
            <a:r>
              <a:rPr lang="en-GB" sz="2000" err="1">
                <a:ea typeface="+mn-lt"/>
                <a:cs typeface="+mn-lt"/>
              </a:rPr>
              <a:t>write_log_statistics</a:t>
            </a:r>
            <a:r>
              <a:rPr lang="en-GB" sz="2000">
                <a:ea typeface="+mn-lt"/>
                <a:cs typeface="+mn-lt"/>
              </a:rPr>
              <a:t>(</a:t>
            </a:r>
            <a:r>
              <a:rPr lang="en-GB" sz="2000" err="1">
                <a:ea typeface="+mn-lt"/>
                <a:cs typeface="+mn-lt"/>
              </a:rPr>
              <a:t>log_statistics</a:t>
            </a:r>
            <a:r>
              <a:rPr lang="en-GB" sz="2000">
                <a:ea typeface="+mn-lt"/>
                <a:cs typeface="+mn-lt"/>
              </a:rPr>
              <a:t>, rank)</a:t>
            </a:r>
          </a:p>
        </p:txBody>
      </p:sp>
      <p:sp>
        <p:nvSpPr>
          <p:cNvPr id="4" name="Slide Number Placeholder 3">
            <a:extLst>
              <a:ext uri="{FF2B5EF4-FFF2-40B4-BE49-F238E27FC236}">
                <a16:creationId xmlns:a16="http://schemas.microsoft.com/office/drawing/2014/main" id="{B3FFAD2B-45A4-CEDC-513B-AADEBE13B746}"/>
              </a:ext>
            </a:extLst>
          </p:cNvPr>
          <p:cNvSpPr>
            <a:spLocks noGrp="1"/>
          </p:cNvSpPr>
          <p:nvPr>
            <p:ph type="sldNum" sz="quarter" idx="12"/>
          </p:nvPr>
        </p:nvSpPr>
        <p:spPr/>
        <p:txBody>
          <a:bodyPr/>
          <a:lstStyle/>
          <a:p>
            <a:fld id="{330EA680-D336-4FF7-8B7A-9848BB0A1C32}" type="slidenum">
              <a:rPr lang="en-US" smtClean="0"/>
              <a:t>15</a:t>
            </a:fld>
            <a:endParaRPr lang="en-GB"/>
          </a:p>
        </p:txBody>
      </p:sp>
    </p:spTree>
    <p:extLst>
      <p:ext uri="{BB962C8B-B14F-4D97-AF65-F5344CB8AC3E}">
        <p14:creationId xmlns:p14="http://schemas.microsoft.com/office/powerpoint/2010/main" val="21102374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151D51-C527-9784-4B7C-022265BEFA19}"/>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Monte Carlo Statistics</a:t>
            </a:r>
            <a:endParaRPr lang="en-US" sz="4000">
              <a:solidFill>
                <a:srgbClr val="FFFFFF"/>
              </a:solidFill>
            </a:endParaRPr>
          </a:p>
        </p:txBody>
      </p:sp>
      <p:sp>
        <p:nvSpPr>
          <p:cNvPr id="3" name="Content Placeholder 2">
            <a:extLst>
              <a:ext uri="{FF2B5EF4-FFF2-40B4-BE49-F238E27FC236}">
                <a16:creationId xmlns:a16="http://schemas.microsoft.com/office/drawing/2014/main" id="{DA727636-EC25-87E7-0846-3E76C43466AF}"/>
              </a:ext>
            </a:extLst>
          </p:cNvPr>
          <p:cNvSpPr>
            <a:spLocks noGrp="1"/>
          </p:cNvSpPr>
          <p:nvPr>
            <p:ph idx="1"/>
          </p:nvPr>
        </p:nvSpPr>
        <p:spPr>
          <a:xfrm>
            <a:off x="1371599" y="2318197"/>
            <a:ext cx="9724031" cy="3683358"/>
          </a:xfrm>
        </p:spPr>
        <p:txBody>
          <a:bodyPr vert="horz" lIns="91440" tIns="45720" rIns="91440" bIns="45720" rtlCol="0" anchor="ctr">
            <a:normAutofit/>
          </a:bodyPr>
          <a:lstStyle/>
          <a:p>
            <a:r>
              <a:rPr lang="en-GB" sz="2000" b="1">
                <a:ea typeface="+mn-lt"/>
                <a:cs typeface="+mn-lt"/>
              </a:rPr>
              <a:t>Purpose:</a:t>
            </a:r>
            <a:endParaRPr lang="en-GB" sz="2000" b="1"/>
          </a:p>
          <a:p>
            <a:pPr lvl="1">
              <a:buFont typeface="Courier New" panose="020B0604020202020204" pitchFamily="34" charset="0"/>
              <a:buChar char="o"/>
            </a:pPr>
            <a:r>
              <a:rPr lang="en-GB" sz="2000">
                <a:ea typeface="+mn-lt"/>
                <a:cs typeface="+mn-lt"/>
              </a:rPr>
              <a:t>Collects statistical data on the frequency of different poker hands.</a:t>
            </a:r>
            <a:endParaRPr lang="en-GB" sz="2000"/>
          </a:p>
          <a:p>
            <a:pPr lvl="1">
              <a:buFont typeface="Courier New" panose="020B0604020202020204" pitchFamily="34" charset="0"/>
              <a:buChar char="o"/>
            </a:pPr>
            <a:r>
              <a:rPr lang="en-GB" sz="2000">
                <a:ea typeface="+mn-lt"/>
                <a:cs typeface="+mn-lt"/>
              </a:rPr>
              <a:t>Provides insights into the probabilities and outcomes of the game.</a:t>
            </a:r>
            <a:endParaRPr lang="en-GB" sz="2000"/>
          </a:p>
          <a:p>
            <a:pPr lvl="1">
              <a:buFont typeface="Courier New" panose="020B0604020202020204" pitchFamily="34" charset="0"/>
              <a:buChar char="o"/>
            </a:pPr>
            <a:endParaRPr lang="en-GB" sz="2000">
              <a:ea typeface="+mn-lt"/>
              <a:cs typeface="+mn-lt"/>
            </a:endParaRPr>
          </a:p>
          <a:p>
            <a:r>
              <a:rPr lang="en-GB" sz="2000" b="1">
                <a:ea typeface="+mn-lt"/>
                <a:cs typeface="+mn-lt"/>
              </a:rPr>
              <a:t>Process:</a:t>
            </a:r>
            <a:endParaRPr lang="en-GB" sz="2000" b="1"/>
          </a:p>
          <a:p>
            <a:pPr lvl="1">
              <a:buFont typeface="Courier New" panose="020B0604020202020204" pitchFamily="34" charset="0"/>
              <a:buChar char="o"/>
            </a:pPr>
            <a:r>
              <a:rPr lang="en-GB" sz="2000">
                <a:ea typeface="+mn-lt"/>
                <a:cs typeface="+mn-lt"/>
              </a:rPr>
              <a:t>Updates statistics at various stages (e.g., preflop, 4th card reveal).</a:t>
            </a:r>
            <a:endParaRPr lang="en-GB" sz="2000"/>
          </a:p>
          <a:p>
            <a:pPr lvl="1">
              <a:buFont typeface="Courier New" panose="020B0604020202020204" pitchFamily="34" charset="0"/>
              <a:buChar char="o"/>
            </a:pPr>
            <a:r>
              <a:rPr lang="en-GB" sz="2000">
                <a:ea typeface="+mn-lt"/>
                <a:cs typeface="+mn-lt"/>
              </a:rPr>
              <a:t>Logs statistical summaries for analysis.</a:t>
            </a:r>
            <a:endParaRPr lang="en-GB" sz="2000"/>
          </a:p>
          <a:p>
            <a:endParaRPr lang="en-GB" sz="2000"/>
          </a:p>
        </p:txBody>
      </p:sp>
      <p:sp>
        <p:nvSpPr>
          <p:cNvPr id="4" name="Slide Number Placeholder 3">
            <a:extLst>
              <a:ext uri="{FF2B5EF4-FFF2-40B4-BE49-F238E27FC236}">
                <a16:creationId xmlns:a16="http://schemas.microsoft.com/office/drawing/2014/main" id="{F4FD3CB5-0A51-D9C8-C260-923470BEAD3C}"/>
              </a:ext>
            </a:extLst>
          </p:cNvPr>
          <p:cNvSpPr>
            <a:spLocks noGrp="1"/>
          </p:cNvSpPr>
          <p:nvPr>
            <p:ph type="sldNum" sz="quarter" idx="12"/>
          </p:nvPr>
        </p:nvSpPr>
        <p:spPr/>
        <p:txBody>
          <a:bodyPr/>
          <a:lstStyle/>
          <a:p>
            <a:fld id="{330EA680-D336-4FF7-8B7A-9848BB0A1C32}" type="slidenum">
              <a:rPr lang="en-US" smtClean="0"/>
              <a:t>16</a:t>
            </a:fld>
            <a:endParaRPr lang="en-GB"/>
          </a:p>
        </p:txBody>
      </p:sp>
    </p:spTree>
    <p:extLst>
      <p:ext uri="{BB962C8B-B14F-4D97-AF65-F5344CB8AC3E}">
        <p14:creationId xmlns:p14="http://schemas.microsoft.com/office/powerpoint/2010/main" val="22942738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C67174-DA2E-A2D1-A3D4-BE9B33FEEF63}"/>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Results</a:t>
            </a:r>
            <a:endParaRPr lang="en-US"/>
          </a:p>
        </p:txBody>
      </p:sp>
      <p:sp>
        <p:nvSpPr>
          <p:cNvPr id="3" name="Content Placeholder 2">
            <a:extLst>
              <a:ext uri="{FF2B5EF4-FFF2-40B4-BE49-F238E27FC236}">
                <a16:creationId xmlns:a16="http://schemas.microsoft.com/office/drawing/2014/main" id="{9AE3EA80-2758-246A-A7D2-64185FC4ABC6}"/>
              </a:ext>
            </a:extLst>
          </p:cNvPr>
          <p:cNvSpPr>
            <a:spLocks noGrp="1"/>
          </p:cNvSpPr>
          <p:nvPr>
            <p:ph idx="1"/>
          </p:nvPr>
        </p:nvSpPr>
        <p:spPr>
          <a:xfrm>
            <a:off x="1630391" y="1930008"/>
            <a:ext cx="9724031" cy="3683358"/>
          </a:xfrm>
        </p:spPr>
        <p:txBody>
          <a:bodyPr vert="horz" lIns="91440" tIns="45720" rIns="91440" bIns="45720" rtlCol="0" anchor="ctr">
            <a:normAutofit/>
          </a:bodyPr>
          <a:lstStyle/>
          <a:p>
            <a:r>
              <a:rPr lang="en-GB" dirty="0">
                <a:ea typeface="+mn-lt"/>
                <a:cs typeface="+mn-lt"/>
              </a:rPr>
              <a:t>We have run this simulation under specification of 1M$</a:t>
            </a:r>
            <a:endParaRPr lang="en-GB" dirty="0"/>
          </a:p>
          <a:p>
            <a:endParaRPr lang="en-GB">
              <a:ea typeface="+mn-lt"/>
              <a:cs typeface="+mn-lt"/>
            </a:endParaRPr>
          </a:p>
          <a:p>
            <a:r>
              <a:rPr lang="en-GB" dirty="0">
                <a:ea typeface="+mn-lt"/>
                <a:cs typeface="+mn-lt"/>
              </a:rPr>
              <a:t>With initial bet of 10$</a:t>
            </a:r>
            <a:endParaRPr lang="en-GB" sz="3600" dirty="0">
              <a:ea typeface="+mn-lt"/>
              <a:cs typeface="+mn-lt"/>
            </a:endParaRPr>
          </a:p>
          <a:p>
            <a:endParaRPr lang="en-GB" sz="3600"/>
          </a:p>
          <a:p>
            <a:r>
              <a:rPr lang="en-GB" dirty="0">
                <a:ea typeface="+mn-lt"/>
                <a:cs typeface="+mn-lt"/>
              </a:rPr>
              <a:t>We have run this code for 11 players for 50000 (50k) rounds </a:t>
            </a:r>
            <a:endParaRPr lang="en-GB" sz="3600" dirty="0"/>
          </a:p>
        </p:txBody>
      </p:sp>
      <p:sp>
        <p:nvSpPr>
          <p:cNvPr id="4" name="Slide Number Placeholder 3">
            <a:extLst>
              <a:ext uri="{FF2B5EF4-FFF2-40B4-BE49-F238E27FC236}">
                <a16:creationId xmlns:a16="http://schemas.microsoft.com/office/drawing/2014/main" id="{E24AF423-EC09-142E-9CB8-059F2C19CC4A}"/>
              </a:ext>
            </a:extLst>
          </p:cNvPr>
          <p:cNvSpPr>
            <a:spLocks noGrp="1"/>
          </p:cNvSpPr>
          <p:nvPr>
            <p:ph type="sldNum" sz="quarter" idx="12"/>
          </p:nvPr>
        </p:nvSpPr>
        <p:spPr/>
        <p:txBody>
          <a:bodyPr/>
          <a:lstStyle/>
          <a:p>
            <a:fld id="{330EA680-D336-4FF7-8B7A-9848BB0A1C32}" type="slidenum">
              <a:rPr lang="en-US" smtClean="0"/>
              <a:t>17</a:t>
            </a:fld>
            <a:endParaRPr lang="en-GB"/>
          </a:p>
        </p:txBody>
      </p:sp>
    </p:spTree>
    <p:extLst>
      <p:ext uri="{BB962C8B-B14F-4D97-AF65-F5344CB8AC3E}">
        <p14:creationId xmlns:p14="http://schemas.microsoft.com/office/powerpoint/2010/main" val="18850635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4F96043-CA2E-0C9D-3402-FC0F6EC980E3}"/>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Result Analysis</a:t>
            </a:r>
          </a:p>
        </p:txBody>
      </p:sp>
      <p:pic>
        <p:nvPicPr>
          <p:cNvPr id="8" name="Content Placeholder 7" descr="A line graph of round and money&#10;&#10;Description automatically generated">
            <a:extLst>
              <a:ext uri="{FF2B5EF4-FFF2-40B4-BE49-F238E27FC236}">
                <a16:creationId xmlns:a16="http://schemas.microsoft.com/office/drawing/2014/main" id="{D6E62CFF-771F-A49F-7432-6556DF60AC59}"/>
              </a:ext>
            </a:extLst>
          </p:cNvPr>
          <p:cNvPicPr>
            <a:picLocks noGrp="1" noChangeAspect="1"/>
          </p:cNvPicPr>
          <p:nvPr>
            <p:ph idx="1"/>
          </p:nvPr>
        </p:nvPicPr>
        <p:blipFill rotWithShape="1">
          <a:blip r:embed="rId3"/>
          <a:srcRect l="4731" t="9193" r="7993" b="4000"/>
          <a:stretch/>
        </p:blipFill>
        <p:spPr>
          <a:xfrm>
            <a:off x="4502428" y="1371745"/>
            <a:ext cx="7225748" cy="4114510"/>
          </a:xfrm>
          <a:prstGeom prst="rect">
            <a:avLst/>
          </a:prstGeom>
        </p:spPr>
      </p:pic>
      <p:sp>
        <p:nvSpPr>
          <p:cNvPr id="9" name="Slide Number Placeholder 8">
            <a:extLst>
              <a:ext uri="{FF2B5EF4-FFF2-40B4-BE49-F238E27FC236}">
                <a16:creationId xmlns:a16="http://schemas.microsoft.com/office/drawing/2014/main" id="{6598E8F3-764C-78FB-7D28-57E9BDAC6EEF}"/>
              </a:ext>
            </a:extLst>
          </p:cNvPr>
          <p:cNvSpPr>
            <a:spLocks noGrp="1"/>
          </p:cNvSpPr>
          <p:nvPr>
            <p:ph type="sldNum" sz="quarter" idx="12"/>
          </p:nvPr>
        </p:nvSpPr>
        <p:spPr>
          <a:xfrm>
            <a:off x="11704319" y="6455664"/>
            <a:ext cx="448056" cy="365125"/>
          </a:xfrm>
        </p:spPr>
        <p:txBody>
          <a:bodyPr vert="horz" lIns="91440" tIns="45720" rIns="91440" bIns="45720" rtlCol="0" anchor="ctr">
            <a:normAutofit/>
          </a:bodyPr>
          <a:lstStyle/>
          <a:p>
            <a:pPr>
              <a:spcAft>
                <a:spcPts val="600"/>
              </a:spcAft>
            </a:pPr>
            <a:fld id="{330EA680-D336-4FF7-8B7A-9848BB0A1C32}" type="slidenum">
              <a:rPr lang="en-US" sz="1100">
                <a:solidFill>
                  <a:schemeClr val="tx1">
                    <a:lumMod val="50000"/>
                    <a:lumOff val="50000"/>
                  </a:schemeClr>
                </a:solidFill>
              </a:rPr>
              <a:pPr>
                <a:spcAft>
                  <a:spcPts val="600"/>
                </a:spcAft>
              </a:pPr>
              <a:t>18</a:t>
            </a:fld>
            <a:endParaRPr lang="en-US" sz="1100">
              <a:solidFill>
                <a:schemeClr val="tx1">
                  <a:lumMod val="50000"/>
                  <a:lumOff val="50000"/>
                </a:schemeClr>
              </a:solidFill>
            </a:endParaRPr>
          </a:p>
        </p:txBody>
      </p:sp>
      <p:sp>
        <p:nvSpPr>
          <p:cNvPr id="3" name="TextBox 2">
            <a:extLst>
              <a:ext uri="{FF2B5EF4-FFF2-40B4-BE49-F238E27FC236}">
                <a16:creationId xmlns:a16="http://schemas.microsoft.com/office/drawing/2014/main" id="{40FE6451-5617-1519-2610-C7AD1586AC58}"/>
              </a:ext>
            </a:extLst>
          </p:cNvPr>
          <p:cNvSpPr txBox="1"/>
          <p:nvPr/>
        </p:nvSpPr>
        <p:spPr>
          <a:xfrm>
            <a:off x="5543780" y="5825300"/>
            <a:ext cx="5457159" cy="276999"/>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Fig 5: Line Graph of Round vs Money</a:t>
            </a:r>
            <a:endParaRPr lang="en-US" dirty="0"/>
          </a:p>
        </p:txBody>
      </p:sp>
    </p:spTree>
    <p:extLst>
      <p:ext uri="{BB962C8B-B14F-4D97-AF65-F5344CB8AC3E}">
        <p14:creationId xmlns:p14="http://schemas.microsoft.com/office/powerpoint/2010/main" val="42912539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13338B2-F20A-2936-5491-DC45FE50674A}"/>
              </a:ext>
            </a:extLst>
          </p:cNvPr>
          <p:cNvSpPr>
            <a:spLocks noGrp="1"/>
          </p:cNvSpPr>
          <p:nvPr>
            <p:ph type="title"/>
          </p:nvPr>
        </p:nvSpPr>
        <p:spPr>
          <a:xfrm>
            <a:off x="660041" y="2767106"/>
            <a:ext cx="2880828" cy="3071906"/>
          </a:xfrm>
          <a:prstGeom prst="ellipse">
            <a:avLst/>
          </a:prstGeom>
        </p:spPr>
        <p:txBody>
          <a:bodyPr vert="horz" lIns="91440" tIns="45720" rIns="91440" bIns="45720" rtlCol="0" anchor="t">
            <a:normAutofit/>
          </a:bodyPr>
          <a:lstStyle/>
          <a:p>
            <a:r>
              <a:rPr lang="en-US" sz="4000" kern="1200">
                <a:solidFill>
                  <a:srgbClr val="FFFFFF"/>
                </a:solidFill>
                <a:latin typeface="+mj-lt"/>
                <a:ea typeface="+mj-ea"/>
                <a:cs typeface="+mj-cs"/>
              </a:rPr>
              <a:t>Result Analysis </a:t>
            </a:r>
          </a:p>
        </p:txBody>
      </p:sp>
      <p:pic>
        <p:nvPicPr>
          <p:cNvPr id="7" name="Content Placeholder 6" descr="A graph with numbers and lines&#10;&#10;Description automatically generated">
            <a:extLst>
              <a:ext uri="{FF2B5EF4-FFF2-40B4-BE49-F238E27FC236}">
                <a16:creationId xmlns:a16="http://schemas.microsoft.com/office/drawing/2014/main" id="{8E744CB2-BABC-E77E-0D6D-007AB4006BC0}"/>
              </a:ext>
            </a:extLst>
          </p:cNvPr>
          <p:cNvPicPr>
            <a:picLocks noGrp="1" noChangeAspect="1"/>
          </p:cNvPicPr>
          <p:nvPr>
            <p:ph idx="1"/>
          </p:nvPr>
        </p:nvPicPr>
        <p:blipFill rotWithShape="1">
          <a:blip r:embed="rId3"/>
          <a:srcRect l="6499" t="6471" r="7128"/>
          <a:stretch/>
        </p:blipFill>
        <p:spPr>
          <a:xfrm>
            <a:off x="4064793" y="453413"/>
            <a:ext cx="7931112" cy="5896378"/>
          </a:xfrm>
          <a:prstGeom prst="rect">
            <a:avLst/>
          </a:prstGeom>
        </p:spPr>
      </p:pic>
      <p:sp>
        <p:nvSpPr>
          <p:cNvPr id="8" name="Slide Number Placeholder 7">
            <a:extLst>
              <a:ext uri="{FF2B5EF4-FFF2-40B4-BE49-F238E27FC236}">
                <a16:creationId xmlns:a16="http://schemas.microsoft.com/office/drawing/2014/main" id="{F3ECA9C4-C855-DD97-5667-465100B8919D}"/>
              </a:ext>
            </a:extLst>
          </p:cNvPr>
          <p:cNvSpPr>
            <a:spLocks noGrp="1"/>
          </p:cNvSpPr>
          <p:nvPr>
            <p:ph type="sldNum" sz="quarter" idx="12"/>
          </p:nvPr>
        </p:nvSpPr>
        <p:spPr/>
        <p:txBody>
          <a:bodyPr/>
          <a:lstStyle/>
          <a:p>
            <a:fld id="{330EA680-D336-4FF7-8B7A-9848BB0A1C32}" type="slidenum">
              <a:rPr lang="en-US" smtClean="0"/>
              <a:t>19</a:t>
            </a:fld>
            <a:endParaRPr lang="en-GB"/>
          </a:p>
        </p:txBody>
      </p:sp>
      <p:sp>
        <p:nvSpPr>
          <p:cNvPr id="4" name="TextBox 3">
            <a:extLst>
              <a:ext uri="{FF2B5EF4-FFF2-40B4-BE49-F238E27FC236}">
                <a16:creationId xmlns:a16="http://schemas.microsoft.com/office/drawing/2014/main" id="{D9EFECD4-ED97-B1B1-1938-7C148F8F15BB}"/>
              </a:ext>
            </a:extLst>
          </p:cNvPr>
          <p:cNvSpPr txBox="1"/>
          <p:nvPr/>
        </p:nvSpPr>
        <p:spPr>
          <a:xfrm>
            <a:off x="5532736" y="6476865"/>
            <a:ext cx="5457159" cy="276999"/>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Fig 6 :  Average Monte Carlo Statistics of Poker Hands for Players</a:t>
            </a:r>
          </a:p>
        </p:txBody>
      </p:sp>
    </p:spTree>
    <p:extLst>
      <p:ext uri="{BB962C8B-B14F-4D97-AF65-F5344CB8AC3E}">
        <p14:creationId xmlns:p14="http://schemas.microsoft.com/office/powerpoint/2010/main" val="16471724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2E5E03-F4A6-21F5-374A-00E5D7EDE584}"/>
              </a:ext>
            </a:extLst>
          </p:cNvPr>
          <p:cNvSpPr>
            <a:spLocks noGrp="1"/>
          </p:cNvSpPr>
          <p:nvPr>
            <p:ph type="title"/>
          </p:nvPr>
        </p:nvSpPr>
        <p:spPr>
          <a:xfrm>
            <a:off x="1383564" y="348865"/>
            <a:ext cx="9718111" cy="1576446"/>
          </a:xfrm>
        </p:spPr>
        <p:txBody>
          <a:bodyPr anchor="ctr">
            <a:normAutofit/>
          </a:bodyPr>
          <a:lstStyle/>
          <a:p>
            <a:r>
              <a:rPr lang="en-GB" sz="4000">
                <a:solidFill>
                  <a:srgbClr val="FFFFFF"/>
                </a:solidFill>
              </a:rPr>
              <a:t>Presentation Outline</a:t>
            </a:r>
          </a:p>
        </p:txBody>
      </p:sp>
      <p:graphicFrame>
        <p:nvGraphicFramePr>
          <p:cNvPr id="7" name="Content Placeholder 2">
            <a:extLst>
              <a:ext uri="{FF2B5EF4-FFF2-40B4-BE49-F238E27FC236}">
                <a16:creationId xmlns:a16="http://schemas.microsoft.com/office/drawing/2014/main" id="{356A5177-8327-B9A4-1972-6D671408534F}"/>
              </a:ext>
            </a:extLst>
          </p:cNvPr>
          <p:cNvGraphicFramePr>
            <a:graphicFrameLocks noGrp="1"/>
          </p:cNvGraphicFramePr>
          <p:nvPr>
            <p:ph idx="1"/>
            <p:extLst>
              <p:ext uri="{D42A27DB-BD31-4B8C-83A1-F6EECF244321}">
                <p14:modId xmlns:p14="http://schemas.microsoft.com/office/powerpoint/2010/main" val="2249571982"/>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1" name="Slide Number Placeholder 90">
            <a:extLst>
              <a:ext uri="{FF2B5EF4-FFF2-40B4-BE49-F238E27FC236}">
                <a16:creationId xmlns:a16="http://schemas.microsoft.com/office/drawing/2014/main" id="{D78B3C74-B73F-B735-44F9-954168DB5F6A}"/>
              </a:ext>
            </a:extLst>
          </p:cNvPr>
          <p:cNvSpPr>
            <a:spLocks noGrp="1"/>
          </p:cNvSpPr>
          <p:nvPr>
            <p:ph type="sldNum" sz="quarter" idx="12"/>
          </p:nvPr>
        </p:nvSpPr>
        <p:spPr/>
        <p:txBody>
          <a:bodyPr/>
          <a:lstStyle/>
          <a:p>
            <a:fld id="{330EA680-D336-4FF7-8B7A-9848BB0A1C32}" type="slidenum">
              <a:rPr lang="en-US" smtClean="0"/>
              <a:t>2</a:t>
            </a:fld>
            <a:endParaRPr lang="en-GB"/>
          </a:p>
        </p:txBody>
      </p:sp>
    </p:spTree>
    <p:extLst>
      <p:ext uri="{BB962C8B-B14F-4D97-AF65-F5344CB8AC3E}">
        <p14:creationId xmlns:p14="http://schemas.microsoft.com/office/powerpoint/2010/main" val="35317379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C67174-DA2E-A2D1-A3D4-BE9B33FEEF63}"/>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Concluding the Game</a:t>
            </a:r>
            <a:endParaRPr lang="en-US" sz="4000">
              <a:solidFill>
                <a:srgbClr val="FFFFFF"/>
              </a:solidFill>
            </a:endParaRPr>
          </a:p>
        </p:txBody>
      </p:sp>
      <p:sp>
        <p:nvSpPr>
          <p:cNvPr id="3" name="Content Placeholder 2">
            <a:extLst>
              <a:ext uri="{FF2B5EF4-FFF2-40B4-BE49-F238E27FC236}">
                <a16:creationId xmlns:a16="http://schemas.microsoft.com/office/drawing/2014/main" id="{9AE3EA80-2758-246A-A7D2-64185FC4ABC6}"/>
              </a:ext>
            </a:extLst>
          </p:cNvPr>
          <p:cNvSpPr>
            <a:spLocks noGrp="1"/>
          </p:cNvSpPr>
          <p:nvPr>
            <p:ph idx="1"/>
          </p:nvPr>
        </p:nvSpPr>
        <p:spPr>
          <a:xfrm>
            <a:off x="1227825" y="1901254"/>
            <a:ext cx="9724031" cy="3683358"/>
          </a:xfrm>
        </p:spPr>
        <p:txBody>
          <a:bodyPr vert="horz" lIns="91440" tIns="45720" rIns="91440" bIns="45720" rtlCol="0" anchor="ctr">
            <a:normAutofit/>
          </a:bodyPr>
          <a:lstStyle/>
          <a:p>
            <a:r>
              <a:rPr lang="en-GB" sz="2000" b="1" dirty="0">
                <a:ea typeface="+mn-lt"/>
                <a:cs typeface="+mn-lt"/>
              </a:rPr>
              <a:t>Winner Determination:</a:t>
            </a:r>
            <a:endParaRPr lang="en-GB" sz="2000" b="1" dirty="0"/>
          </a:p>
          <a:p>
            <a:pPr lvl="1">
              <a:buFont typeface="Courier New" panose="020B0604020202020204" pitchFamily="34" charset="0"/>
              <a:buChar char="o"/>
            </a:pPr>
            <a:r>
              <a:rPr lang="en-GB" sz="2000" dirty="0">
                <a:ea typeface="+mn-lt"/>
                <a:cs typeface="+mn-lt"/>
              </a:rPr>
              <a:t>Identifies the winner based on hand strength and remaining players.</a:t>
            </a:r>
            <a:endParaRPr lang="en-GB" sz="2000" dirty="0"/>
          </a:p>
          <a:p>
            <a:pPr lvl="1">
              <a:buFont typeface="Courier New" panose="020B0604020202020204" pitchFamily="34" charset="0"/>
              <a:buChar char="o"/>
            </a:pPr>
            <a:r>
              <a:rPr lang="en-GB" sz="2000" dirty="0">
                <a:ea typeface="+mn-lt"/>
                <a:cs typeface="+mn-lt"/>
              </a:rPr>
              <a:t>Logs the final outcome and updates player money.</a:t>
            </a:r>
            <a:endParaRPr lang="en-GB" sz="2000" dirty="0"/>
          </a:p>
          <a:p>
            <a:pPr marL="457200" lvl="1" indent="0">
              <a:buNone/>
            </a:pPr>
            <a:endParaRPr lang="en-GB" sz="2000" dirty="0">
              <a:ea typeface="+mn-lt"/>
              <a:cs typeface="+mn-lt"/>
            </a:endParaRPr>
          </a:p>
          <a:p>
            <a:r>
              <a:rPr lang="en-GB" sz="2000" b="1" dirty="0">
                <a:ea typeface="+mn-lt"/>
                <a:cs typeface="+mn-lt"/>
              </a:rPr>
              <a:t>Final Statistics:</a:t>
            </a:r>
            <a:endParaRPr lang="en-GB" sz="2000" b="1" dirty="0"/>
          </a:p>
          <a:p>
            <a:pPr lvl="1">
              <a:buFont typeface="Courier New" panose="020B0604020202020204" pitchFamily="34" charset="0"/>
              <a:buChar char="o"/>
            </a:pPr>
            <a:r>
              <a:rPr lang="en-GB" sz="2000" dirty="0">
                <a:ea typeface="+mn-lt"/>
                <a:cs typeface="+mn-lt"/>
              </a:rPr>
              <a:t>Logs overall game statistics for analysis.</a:t>
            </a:r>
            <a:endParaRPr lang="en-GB" sz="2000" dirty="0"/>
          </a:p>
          <a:p>
            <a:pPr lvl="1">
              <a:buFont typeface="Courier New" panose="020B0604020202020204" pitchFamily="34" charset="0"/>
              <a:buChar char="o"/>
            </a:pPr>
            <a:r>
              <a:rPr lang="en-GB" sz="2000" dirty="0">
                <a:ea typeface="+mn-lt"/>
                <a:cs typeface="+mn-lt"/>
              </a:rPr>
              <a:t>Provides insights into the game dynamics and player performance.</a:t>
            </a:r>
            <a:endParaRPr lang="en-GB" sz="2000" dirty="0"/>
          </a:p>
        </p:txBody>
      </p:sp>
      <p:sp>
        <p:nvSpPr>
          <p:cNvPr id="4" name="Slide Number Placeholder 3">
            <a:extLst>
              <a:ext uri="{FF2B5EF4-FFF2-40B4-BE49-F238E27FC236}">
                <a16:creationId xmlns:a16="http://schemas.microsoft.com/office/drawing/2014/main" id="{E24AF423-EC09-142E-9CB8-059F2C19CC4A}"/>
              </a:ext>
            </a:extLst>
          </p:cNvPr>
          <p:cNvSpPr>
            <a:spLocks noGrp="1"/>
          </p:cNvSpPr>
          <p:nvPr>
            <p:ph type="sldNum" sz="quarter" idx="12"/>
          </p:nvPr>
        </p:nvSpPr>
        <p:spPr/>
        <p:txBody>
          <a:bodyPr/>
          <a:lstStyle/>
          <a:p>
            <a:fld id="{330EA680-D336-4FF7-8B7A-9848BB0A1C32}" type="slidenum">
              <a:rPr lang="en-US" smtClean="0"/>
              <a:t>20</a:t>
            </a:fld>
            <a:endParaRPr lang="en-GB"/>
          </a:p>
        </p:txBody>
      </p:sp>
    </p:spTree>
    <p:extLst>
      <p:ext uri="{BB962C8B-B14F-4D97-AF65-F5344CB8AC3E}">
        <p14:creationId xmlns:p14="http://schemas.microsoft.com/office/powerpoint/2010/main" val="311636893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17CF871-CA5D-63A6-26DC-E2DF16A275F5}"/>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Q&amp;A</a:t>
            </a:r>
          </a:p>
        </p:txBody>
      </p:sp>
      <p:sp>
        <p:nvSpPr>
          <p:cNvPr id="3" name="Content Placeholder 2">
            <a:extLst>
              <a:ext uri="{FF2B5EF4-FFF2-40B4-BE49-F238E27FC236}">
                <a16:creationId xmlns:a16="http://schemas.microsoft.com/office/drawing/2014/main" id="{C57FB93C-382E-7DF9-1683-8E1267840278}"/>
              </a:ext>
            </a:extLst>
          </p:cNvPr>
          <p:cNvSpPr>
            <a:spLocks noGrp="1"/>
          </p:cNvSpPr>
          <p:nvPr>
            <p:ph idx="1"/>
          </p:nvPr>
        </p:nvSpPr>
        <p:spPr>
          <a:xfrm>
            <a:off x="1350682" y="4870824"/>
            <a:ext cx="10005951" cy="1458258"/>
          </a:xfrm>
        </p:spPr>
        <p:txBody>
          <a:bodyPr vert="horz" lIns="91440" tIns="45720" rIns="91440" bIns="45720" rtlCol="0" anchor="ctr">
            <a:normAutofit/>
          </a:bodyPr>
          <a:lstStyle/>
          <a:p>
            <a:pPr marL="0" indent="0">
              <a:buNone/>
            </a:pPr>
            <a:r>
              <a:rPr lang="en-US" sz="2400" kern="1200">
                <a:solidFill>
                  <a:schemeClr val="tx1"/>
                </a:solidFill>
                <a:latin typeface="+mn-lt"/>
                <a:ea typeface="+mn-ea"/>
                <a:cs typeface="+mn-cs"/>
              </a:rPr>
              <a:t>Open Floor: Questions and discussions.</a:t>
            </a:r>
          </a:p>
        </p:txBody>
      </p:sp>
      <p:sp>
        <p:nvSpPr>
          <p:cNvPr id="4" name="Slide Number Placeholder 3">
            <a:extLst>
              <a:ext uri="{FF2B5EF4-FFF2-40B4-BE49-F238E27FC236}">
                <a16:creationId xmlns:a16="http://schemas.microsoft.com/office/drawing/2014/main" id="{2E0CC405-797A-3882-2E22-D22102FF5886}"/>
              </a:ext>
            </a:extLst>
          </p:cNvPr>
          <p:cNvSpPr>
            <a:spLocks noGrp="1"/>
          </p:cNvSpPr>
          <p:nvPr>
            <p:ph type="sldNum" sz="quarter" idx="12"/>
          </p:nvPr>
        </p:nvSpPr>
        <p:spPr/>
        <p:txBody>
          <a:bodyPr/>
          <a:lstStyle/>
          <a:p>
            <a:fld id="{330EA680-D336-4FF7-8B7A-9848BB0A1C32}" type="slidenum">
              <a:rPr lang="en-US" smtClean="0"/>
              <a:t>21</a:t>
            </a:fld>
            <a:endParaRPr lang="en-GB"/>
          </a:p>
        </p:txBody>
      </p:sp>
    </p:spTree>
    <p:extLst>
      <p:ext uri="{BB962C8B-B14F-4D97-AF65-F5344CB8AC3E}">
        <p14:creationId xmlns:p14="http://schemas.microsoft.com/office/powerpoint/2010/main" val="32395244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C67174-DA2E-A2D1-A3D4-BE9B33FEEF63}"/>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References</a:t>
            </a:r>
          </a:p>
        </p:txBody>
      </p:sp>
      <p:sp>
        <p:nvSpPr>
          <p:cNvPr id="4" name="Slide Number Placeholder 3">
            <a:extLst>
              <a:ext uri="{FF2B5EF4-FFF2-40B4-BE49-F238E27FC236}">
                <a16:creationId xmlns:a16="http://schemas.microsoft.com/office/drawing/2014/main" id="{E24AF423-EC09-142E-9CB8-059F2C19CC4A}"/>
              </a:ext>
            </a:extLst>
          </p:cNvPr>
          <p:cNvSpPr>
            <a:spLocks noGrp="1"/>
          </p:cNvSpPr>
          <p:nvPr>
            <p:ph type="sldNum" sz="quarter" idx="12"/>
          </p:nvPr>
        </p:nvSpPr>
        <p:spPr/>
        <p:txBody>
          <a:bodyPr/>
          <a:lstStyle/>
          <a:p>
            <a:fld id="{330EA680-D336-4FF7-8B7A-9848BB0A1C32}" type="slidenum">
              <a:rPr lang="en-US" smtClean="0"/>
              <a:t>22</a:t>
            </a:fld>
            <a:endParaRPr lang="en-GB"/>
          </a:p>
        </p:txBody>
      </p:sp>
      <p:sp>
        <p:nvSpPr>
          <p:cNvPr id="7" name="TextBox 6">
            <a:extLst>
              <a:ext uri="{FF2B5EF4-FFF2-40B4-BE49-F238E27FC236}">
                <a16:creationId xmlns:a16="http://schemas.microsoft.com/office/drawing/2014/main" id="{F4BA1547-099F-23F3-BE73-676A9A767E0B}"/>
              </a:ext>
            </a:extLst>
          </p:cNvPr>
          <p:cNvSpPr txBox="1"/>
          <p:nvPr/>
        </p:nvSpPr>
        <p:spPr>
          <a:xfrm>
            <a:off x="832021" y="2016211"/>
            <a:ext cx="1097074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AutoNum type="arabicPeriod"/>
            </a:pPr>
            <a:r>
              <a:rPr lang="en-US" dirty="0">
                <a:solidFill>
                  <a:srgbClr val="222222"/>
                </a:solidFill>
                <a:latin typeface="Aptos"/>
                <a:cs typeface="Arial"/>
              </a:rPr>
              <a:t>Li, K., Xu, H., Zhao, E., Wu, Z., &amp; Xing, J. (2023). </a:t>
            </a:r>
            <a:r>
              <a:rPr lang="en-US" dirty="0" err="1">
                <a:solidFill>
                  <a:srgbClr val="222222"/>
                </a:solidFill>
                <a:latin typeface="Aptos"/>
                <a:cs typeface="Arial"/>
              </a:rPr>
              <a:t>OpenHoldem</a:t>
            </a:r>
            <a:r>
              <a:rPr lang="en-US" dirty="0">
                <a:solidFill>
                  <a:srgbClr val="222222"/>
                </a:solidFill>
                <a:latin typeface="Aptos"/>
                <a:cs typeface="Arial"/>
              </a:rPr>
              <a:t>: A Benchmark for Large-Scale Imperfect-Information Game Research. </a:t>
            </a:r>
            <a:r>
              <a:rPr lang="en-US" i="1" dirty="0">
                <a:solidFill>
                  <a:srgbClr val="222222"/>
                </a:solidFill>
                <a:latin typeface="Aptos"/>
                <a:cs typeface="Arial"/>
              </a:rPr>
              <a:t>IEEE Transactions on Neural Networks and Learning Systems</a:t>
            </a:r>
            <a:r>
              <a:rPr lang="en-US" dirty="0">
                <a:solidFill>
                  <a:srgbClr val="222222"/>
                </a:solidFill>
                <a:latin typeface="Aptos"/>
                <a:cs typeface="Arial"/>
              </a:rPr>
              <a:t>.</a:t>
            </a:r>
            <a:endParaRPr lang="en-US" dirty="0">
              <a:latin typeface="Aptos"/>
            </a:endParaRPr>
          </a:p>
        </p:txBody>
      </p:sp>
      <p:sp>
        <p:nvSpPr>
          <p:cNvPr id="8" name="TextBox 7">
            <a:extLst>
              <a:ext uri="{FF2B5EF4-FFF2-40B4-BE49-F238E27FC236}">
                <a16:creationId xmlns:a16="http://schemas.microsoft.com/office/drawing/2014/main" id="{2805E8D9-D743-60BA-AFD3-132B647907E4}"/>
              </a:ext>
            </a:extLst>
          </p:cNvPr>
          <p:cNvSpPr txBox="1"/>
          <p:nvPr/>
        </p:nvSpPr>
        <p:spPr>
          <a:xfrm>
            <a:off x="832022" y="2973859"/>
            <a:ext cx="1073390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0F172A"/>
                </a:solidFill>
                <a:latin typeface="Aptos"/>
              </a:rPr>
              <a:t>2. How to Play Poker for Beginners | PokerStars Learn --- youtube.com. </a:t>
            </a:r>
            <a:r>
              <a:rPr lang="en-US" dirty="0">
                <a:latin typeface="Aptos"/>
                <a:hlinkClick r:id="rId3"/>
              </a:rPr>
              <a:t>https://www.youtube.com/watch?v=pSRGErzzIo4&amp;t=147s&amp;ab_channel=PokerStars</a:t>
            </a:r>
            <a:r>
              <a:rPr lang="en-US" dirty="0">
                <a:solidFill>
                  <a:srgbClr val="0F172A"/>
                </a:solidFill>
                <a:latin typeface="Aptos"/>
              </a:rPr>
              <a:t>, [Accessed 01-07-2024]</a:t>
            </a:r>
            <a:endParaRPr lang="en-US" dirty="0">
              <a:latin typeface="Aptos"/>
            </a:endParaRPr>
          </a:p>
        </p:txBody>
      </p:sp>
      <p:sp>
        <p:nvSpPr>
          <p:cNvPr id="9" name="TextBox 8">
            <a:extLst>
              <a:ext uri="{FF2B5EF4-FFF2-40B4-BE49-F238E27FC236}">
                <a16:creationId xmlns:a16="http://schemas.microsoft.com/office/drawing/2014/main" id="{55EC5AF8-A350-3963-B7B7-2F345357C3D0}"/>
              </a:ext>
            </a:extLst>
          </p:cNvPr>
          <p:cNvSpPr txBox="1"/>
          <p:nvPr/>
        </p:nvSpPr>
        <p:spPr>
          <a:xfrm>
            <a:off x="832021" y="4065373"/>
            <a:ext cx="1079568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222222"/>
                </a:solidFill>
                <a:latin typeface="Arial"/>
                <a:cs typeface="Arial"/>
              </a:rPr>
              <a:t>3. Billings, </a:t>
            </a:r>
            <a:r>
              <a:rPr lang="en-US" dirty="0" err="1">
                <a:solidFill>
                  <a:srgbClr val="222222"/>
                </a:solidFill>
                <a:latin typeface="Arial"/>
                <a:cs typeface="Arial"/>
              </a:rPr>
              <a:t>Darse</a:t>
            </a:r>
            <a:r>
              <a:rPr lang="en-US" dirty="0">
                <a:solidFill>
                  <a:srgbClr val="222222"/>
                </a:solidFill>
                <a:latin typeface="Arial"/>
                <a:cs typeface="Arial"/>
              </a:rPr>
              <a:t>, Jonathan Schaeffer, and Duane Szafron. "Using probabilistic knowledge and simulation to play poker." </a:t>
            </a:r>
            <a:r>
              <a:rPr lang="en-US" i="1" dirty="0">
                <a:solidFill>
                  <a:srgbClr val="222222"/>
                </a:solidFill>
                <a:latin typeface="Arial"/>
                <a:cs typeface="Arial"/>
              </a:rPr>
              <a:t>In AAAI National Conference</a:t>
            </a:r>
            <a:r>
              <a:rPr lang="en-US" dirty="0">
                <a:solidFill>
                  <a:srgbClr val="222222"/>
                </a:solidFill>
                <a:latin typeface="Arial"/>
                <a:cs typeface="Arial"/>
              </a:rPr>
              <a:t>. 1999.</a:t>
            </a:r>
            <a:endParaRPr lang="en-US" dirty="0"/>
          </a:p>
        </p:txBody>
      </p:sp>
    </p:spTree>
    <p:extLst>
      <p:ext uri="{BB962C8B-B14F-4D97-AF65-F5344CB8AC3E}">
        <p14:creationId xmlns:p14="http://schemas.microsoft.com/office/powerpoint/2010/main" val="35646125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60C950-134E-4931-C8CD-0947233B852D}"/>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Core Functionalities</a:t>
            </a:r>
            <a:endParaRPr lang="en-US" sz="4000">
              <a:solidFill>
                <a:srgbClr val="FFFFFF"/>
              </a:solidFill>
            </a:endParaRPr>
          </a:p>
        </p:txBody>
      </p:sp>
      <p:sp>
        <p:nvSpPr>
          <p:cNvPr id="3" name="Content Placeholder 2">
            <a:extLst>
              <a:ext uri="{FF2B5EF4-FFF2-40B4-BE49-F238E27FC236}">
                <a16:creationId xmlns:a16="http://schemas.microsoft.com/office/drawing/2014/main" id="{C5B3ABA5-42B2-4D37-D99F-FB9BC6B7CCD7}"/>
              </a:ext>
            </a:extLst>
          </p:cNvPr>
          <p:cNvSpPr>
            <a:spLocks noGrp="1"/>
          </p:cNvSpPr>
          <p:nvPr>
            <p:ph idx="1"/>
          </p:nvPr>
        </p:nvSpPr>
        <p:spPr>
          <a:xfrm>
            <a:off x="1371599" y="2318197"/>
            <a:ext cx="9724031" cy="3683358"/>
          </a:xfrm>
        </p:spPr>
        <p:txBody>
          <a:bodyPr vert="horz" lIns="91440" tIns="45720" rIns="91440" bIns="45720" rtlCol="0" anchor="ctr">
            <a:normAutofit/>
          </a:bodyPr>
          <a:lstStyle/>
          <a:p>
            <a:r>
              <a:rPr lang="en-GB" sz="2000" b="1">
                <a:ea typeface="+mn-lt"/>
                <a:cs typeface="+mn-lt"/>
              </a:rPr>
              <a:t>Logging:</a:t>
            </a:r>
            <a:endParaRPr lang="en-GB" sz="2000" b="1"/>
          </a:p>
          <a:p>
            <a:pPr lvl="1">
              <a:buFont typeface="Courier New" panose="020B0604020202020204" pitchFamily="34" charset="0"/>
              <a:buChar char="o"/>
            </a:pPr>
            <a:r>
              <a:rPr lang="en-GB" sz="2000">
                <a:ea typeface="+mn-lt"/>
                <a:cs typeface="+mn-lt"/>
              </a:rPr>
              <a:t>Captures player actions and game state changes.</a:t>
            </a:r>
            <a:endParaRPr lang="en-GB" sz="2000"/>
          </a:p>
          <a:p>
            <a:pPr lvl="1">
              <a:buFont typeface="Courier New" panose="020B0604020202020204" pitchFamily="34" charset="0"/>
              <a:buChar char="o"/>
            </a:pPr>
            <a:r>
              <a:rPr lang="en-GB" sz="2000">
                <a:ea typeface="+mn-lt"/>
                <a:cs typeface="+mn-lt"/>
              </a:rPr>
              <a:t>Stores logs for post-game analysis.</a:t>
            </a:r>
          </a:p>
          <a:p>
            <a:pPr lvl="1">
              <a:buFont typeface="Courier New" panose="020B0604020202020204" pitchFamily="34" charset="0"/>
              <a:buChar char="o"/>
            </a:pPr>
            <a:endParaRPr lang="en-GB" sz="2000">
              <a:ea typeface="+mn-lt"/>
              <a:cs typeface="+mn-lt"/>
            </a:endParaRPr>
          </a:p>
          <a:p>
            <a:r>
              <a:rPr lang="en-GB" sz="2000" b="1">
                <a:ea typeface="+mn-lt"/>
                <a:cs typeface="+mn-lt"/>
              </a:rPr>
              <a:t>Player Actions:</a:t>
            </a:r>
            <a:endParaRPr lang="en-GB" sz="2000" b="1"/>
          </a:p>
          <a:p>
            <a:pPr lvl="1">
              <a:buFont typeface="Courier New" panose="020B0604020202020204" pitchFamily="34" charset="0"/>
              <a:buChar char="o"/>
            </a:pPr>
            <a:r>
              <a:rPr lang="en-GB" sz="2000">
                <a:ea typeface="+mn-lt"/>
                <a:cs typeface="+mn-lt"/>
              </a:rPr>
              <a:t>Determines player actions based on calculated chances (e.g., fold, check, raise).</a:t>
            </a:r>
            <a:endParaRPr lang="en-GB" sz="2000"/>
          </a:p>
          <a:p>
            <a:pPr lvl="1">
              <a:buFont typeface="Courier New" panose="020B0604020202020204" pitchFamily="34" charset="0"/>
              <a:buChar char="o"/>
            </a:pPr>
            <a:r>
              <a:rPr lang="en-GB" sz="2000">
                <a:ea typeface="+mn-lt"/>
                <a:cs typeface="+mn-lt"/>
              </a:rPr>
              <a:t>Implements betting logic and handles player decisions at each stage of the game.</a:t>
            </a:r>
            <a:endParaRPr lang="en-GB" sz="2000"/>
          </a:p>
        </p:txBody>
      </p:sp>
      <p:sp>
        <p:nvSpPr>
          <p:cNvPr id="4" name="Slide Number Placeholder 3">
            <a:extLst>
              <a:ext uri="{FF2B5EF4-FFF2-40B4-BE49-F238E27FC236}">
                <a16:creationId xmlns:a16="http://schemas.microsoft.com/office/drawing/2014/main" id="{DD3D06FF-BD4D-91BD-CD23-0E40D67FA9CB}"/>
              </a:ext>
            </a:extLst>
          </p:cNvPr>
          <p:cNvSpPr>
            <a:spLocks noGrp="1"/>
          </p:cNvSpPr>
          <p:nvPr>
            <p:ph type="sldNum" sz="quarter" idx="12"/>
          </p:nvPr>
        </p:nvSpPr>
        <p:spPr/>
        <p:txBody>
          <a:bodyPr/>
          <a:lstStyle/>
          <a:p>
            <a:fld id="{330EA680-D336-4FF7-8B7A-9848BB0A1C32}" type="slidenum">
              <a:rPr lang="en-US" smtClean="0"/>
              <a:t>23</a:t>
            </a:fld>
            <a:endParaRPr lang="en-GB"/>
          </a:p>
        </p:txBody>
      </p:sp>
    </p:spTree>
    <p:extLst>
      <p:ext uri="{BB962C8B-B14F-4D97-AF65-F5344CB8AC3E}">
        <p14:creationId xmlns:p14="http://schemas.microsoft.com/office/powerpoint/2010/main" val="2483467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50E453-0766-7FCD-95ED-D622B7E19B7A}"/>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Player and Card Management</a:t>
            </a:r>
            <a:endParaRPr lang="en-US" sz="4000">
              <a:solidFill>
                <a:srgbClr val="FFFFFF"/>
              </a:solidFill>
            </a:endParaRPr>
          </a:p>
        </p:txBody>
      </p:sp>
      <p:sp>
        <p:nvSpPr>
          <p:cNvPr id="3" name="Content Placeholder 2">
            <a:extLst>
              <a:ext uri="{FF2B5EF4-FFF2-40B4-BE49-F238E27FC236}">
                <a16:creationId xmlns:a16="http://schemas.microsoft.com/office/drawing/2014/main" id="{1205194B-FC06-248C-8FA4-4508F2C602A1}"/>
              </a:ext>
            </a:extLst>
          </p:cNvPr>
          <p:cNvSpPr>
            <a:spLocks noGrp="1"/>
          </p:cNvSpPr>
          <p:nvPr>
            <p:ph idx="1"/>
          </p:nvPr>
        </p:nvSpPr>
        <p:spPr>
          <a:xfrm>
            <a:off x="1371599" y="2318197"/>
            <a:ext cx="9724031" cy="3683358"/>
          </a:xfrm>
        </p:spPr>
        <p:txBody>
          <a:bodyPr vert="horz" lIns="91440" tIns="45720" rIns="91440" bIns="45720" rtlCol="0" anchor="ctr">
            <a:normAutofit/>
          </a:bodyPr>
          <a:lstStyle/>
          <a:p>
            <a:r>
              <a:rPr lang="en-GB" sz="1900">
                <a:ea typeface="+mn-lt"/>
                <a:cs typeface="+mn-lt"/>
              </a:rPr>
              <a:t>Player Positioning:</a:t>
            </a:r>
            <a:endParaRPr lang="en-GB" sz="1900"/>
          </a:p>
          <a:p>
            <a:pPr lvl="1">
              <a:buFont typeface="Courier New" panose="020B0604020202020204" pitchFamily="34" charset="0"/>
              <a:buChar char="o"/>
            </a:pPr>
            <a:r>
              <a:rPr lang="en-GB" sz="1900">
                <a:ea typeface="+mn-lt"/>
                <a:cs typeface="+mn-lt"/>
              </a:rPr>
              <a:t>Identifies which player is the dealer, small blind, and big blind.</a:t>
            </a:r>
            <a:endParaRPr lang="en-GB" sz="1900"/>
          </a:p>
          <a:p>
            <a:pPr lvl="1">
              <a:buFont typeface="Courier New" panose="020B0604020202020204" pitchFamily="34" charset="0"/>
              <a:buChar char="o"/>
            </a:pPr>
            <a:r>
              <a:rPr lang="en-GB" sz="1900">
                <a:ea typeface="+mn-lt"/>
                <a:cs typeface="+mn-lt"/>
              </a:rPr>
              <a:t>Manages player positions and sequences of play.</a:t>
            </a:r>
            <a:endParaRPr lang="en-GB" sz="1900"/>
          </a:p>
          <a:p>
            <a:pPr lvl="1">
              <a:buFont typeface="Courier New" panose="020B0604020202020204" pitchFamily="34" charset="0"/>
              <a:buChar char="o"/>
            </a:pPr>
            <a:endParaRPr lang="en-GB" sz="1900">
              <a:ea typeface="+mn-lt"/>
              <a:cs typeface="+mn-lt"/>
            </a:endParaRPr>
          </a:p>
          <a:p>
            <a:r>
              <a:rPr lang="en-GB" sz="1900">
                <a:ea typeface="+mn-lt"/>
                <a:cs typeface="+mn-lt"/>
              </a:rPr>
              <a:t>Card Handling:</a:t>
            </a:r>
            <a:endParaRPr lang="en-GB" sz="1900"/>
          </a:p>
          <a:p>
            <a:pPr lvl="1">
              <a:buFont typeface="Courier New" panose="020B0604020202020204" pitchFamily="34" charset="0"/>
              <a:buChar char="o"/>
            </a:pPr>
            <a:r>
              <a:rPr lang="en-GB" sz="1900">
                <a:ea typeface="+mn-lt"/>
                <a:cs typeface="+mn-lt"/>
              </a:rPr>
              <a:t>Creates and shuffles the deck.</a:t>
            </a:r>
            <a:endParaRPr lang="en-GB" sz="1900"/>
          </a:p>
          <a:p>
            <a:pPr lvl="1">
              <a:buFont typeface="Courier New" panose="020B0604020202020204" pitchFamily="34" charset="0"/>
              <a:buChar char="o"/>
            </a:pPr>
            <a:r>
              <a:rPr lang="en-GB" sz="1900">
                <a:ea typeface="+mn-lt"/>
                <a:cs typeface="+mn-lt"/>
              </a:rPr>
              <a:t>Deals cards to players and manages the community cards.</a:t>
            </a:r>
            <a:endParaRPr lang="en-GB" sz="1900"/>
          </a:p>
          <a:p>
            <a:pPr lvl="1">
              <a:buFont typeface="Courier New" panose="020B0604020202020204" pitchFamily="34" charset="0"/>
              <a:buChar char="o"/>
            </a:pPr>
            <a:endParaRPr lang="en-GB" sz="1900">
              <a:ea typeface="+mn-lt"/>
              <a:cs typeface="+mn-lt"/>
            </a:endParaRPr>
          </a:p>
          <a:p>
            <a:r>
              <a:rPr lang="en-GB" sz="1900">
                <a:ea typeface="+mn-lt"/>
                <a:cs typeface="+mn-lt"/>
              </a:rPr>
              <a:t>Combination Checking:</a:t>
            </a:r>
            <a:endParaRPr lang="en-GB" sz="1900"/>
          </a:p>
          <a:p>
            <a:pPr lvl="1">
              <a:buFont typeface="Courier New" panose="020B0604020202020204" pitchFamily="34" charset="0"/>
              <a:buChar char="o"/>
            </a:pPr>
            <a:r>
              <a:rPr lang="en-GB" sz="1900">
                <a:ea typeface="+mn-lt"/>
                <a:cs typeface="+mn-lt"/>
              </a:rPr>
              <a:t>Evaluates player hands to determine the best poker combination (e.g., pair, straight).</a:t>
            </a:r>
            <a:endParaRPr lang="en-GB" sz="1900"/>
          </a:p>
        </p:txBody>
      </p:sp>
      <p:sp>
        <p:nvSpPr>
          <p:cNvPr id="4" name="Slide Number Placeholder 3">
            <a:extLst>
              <a:ext uri="{FF2B5EF4-FFF2-40B4-BE49-F238E27FC236}">
                <a16:creationId xmlns:a16="http://schemas.microsoft.com/office/drawing/2014/main" id="{8232126F-83FA-31DF-C141-88F2DB20B931}"/>
              </a:ext>
            </a:extLst>
          </p:cNvPr>
          <p:cNvSpPr>
            <a:spLocks noGrp="1"/>
          </p:cNvSpPr>
          <p:nvPr>
            <p:ph type="sldNum" sz="quarter" idx="12"/>
          </p:nvPr>
        </p:nvSpPr>
        <p:spPr/>
        <p:txBody>
          <a:bodyPr/>
          <a:lstStyle/>
          <a:p>
            <a:fld id="{330EA680-D336-4FF7-8B7A-9848BB0A1C32}" type="slidenum">
              <a:rPr lang="en-US" smtClean="0"/>
              <a:t>24</a:t>
            </a:fld>
            <a:endParaRPr lang="en-GB"/>
          </a:p>
        </p:txBody>
      </p:sp>
    </p:spTree>
    <p:extLst>
      <p:ext uri="{BB962C8B-B14F-4D97-AF65-F5344CB8AC3E}">
        <p14:creationId xmlns:p14="http://schemas.microsoft.com/office/powerpoint/2010/main" val="4182939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7DAE8D-E2F3-AF8C-C212-2391CF351EC3}"/>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Main Simulation Workflow</a:t>
            </a:r>
            <a:endParaRPr lang="en-US" sz="4000">
              <a:solidFill>
                <a:srgbClr val="FFFFFF"/>
              </a:solidFill>
            </a:endParaRPr>
          </a:p>
        </p:txBody>
      </p:sp>
      <p:sp>
        <p:nvSpPr>
          <p:cNvPr id="3" name="Content Placeholder 2">
            <a:extLst>
              <a:ext uri="{FF2B5EF4-FFF2-40B4-BE49-F238E27FC236}">
                <a16:creationId xmlns:a16="http://schemas.microsoft.com/office/drawing/2014/main" id="{2896AD5C-447E-EFE7-7EF3-096472AB29E5}"/>
              </a:ext>
            </a:extLst>
          </p:cNvPr>
          <p:cNvSpPr>
            <a:spLocks noGrp="1"/>
          </p:cNvSpPr>
          <p:nvPr>
            <p:ph idx="1"/>
          </p:nvPr>
        </p:nvSpPr>
        <p:spPr>
          <a:xfrm>
            <a:off x="1371599" y="2132846"/>
            <a:ext cx="9724031" cy="3683358"/>
          </a:xfrm>
        </p:spPr>
        <p:txBody>
          <a:bodyPr vert="horz" lIns="91440" tIns="45720" rIns="91440" bIns="45720" rtlCol="0" anchor="ctr">
            <a:normAutofit/>
          </a:bodyPr>
          <a:lstStyle/>
          <a:p>
            <a:r>
              <a:rPr lang="en-GB" sz="2000">
                <a:ea typeface="+mn-lt"/>
                <a:cs typeface="+mn-lt"/>
              </a:rPr>
              <a:t>Initialization:</a:t>
            </a:r>
            <a:endParaRPr lang="en-GB" sz="2000"/>
          </a:p>
          <a:p>
            <a:pPr lvl="1">
              <a:buFont typeface="Courier New" panose="020B0604020202020204" pitchFamily="34" charset="0"/>
              <a:buChar char="o"/>
            </a:pPr>
            <a:r>
              <a:rPr lang="en-GB" sz="2000">
                <a:ea typeface="+mn-lt"/>
                <a:cs typeface="+mn-lt"/>
              </a:rPr>
              <a:t>Sets up MPI for parallel processing.</a:t>
            </a:r>
            <a:endParaRPr lang="en-GB" sz="2000"/>
          </a:p>
          <a:p>
            <a:pPr lvl="1">
              <a:buFont typeface="Courier New" panose="020B0604020202020204" pitchFamily="34" charset="0"/>
              <a:buChar char="o"/>
            </a:pPr>
            <a:r>
              <a:rPr lang="en-GB" sz="2000">
                <a:ea typeface="+mn-lt"/>
                <a:cs typeface="+mn-lt"/>
              </a:rPr>
              <a:t>Initializes game parameters and player states.</a:t>
            </a:r>
            <a:endParaRPr lang="en-GB" sz="2000"/>
          </a:p>
          <a:p>
            <a:pPr lvl="1">
              <a:buFont typeface="Courier New" panose="020B0604020202020204" pitchFamily="34" charset="0"/>
              <a:buChar char="o"/>
            </a:pPr>
            <a:endParaRPr lang="en-GB" sz="2000">
              <a:ea typeface="+mn-lt"/>
              <a:cs typeface="+mn-lt"/>
            </a:endParaRPr>
          </a:p>
          <a:p>
            <a:r>
              <a:rPr lang="en-GB" sz="2000">
                <a:ea typeface="+mn-lt"/>
                <a:cs typeface="+mn-lt"/>
              </a:rPr>
              <a:t>Game Loop:</a:t>
            </a:r>
            <a:endParaRPr lang="en-GB" sz="2000"/>
          </a:p>
          <a:p>
            <a:pPr lvl="1">
              <a:buFont typeface="Courier New" panose="020B0604020202020204" pitchFamily="34" charset="0"/>
              <a:buChar char="o"/>
            </a:pPr>
            <a:r>
              <a:rPr lang="en-GB" sz="2000">
                <a:ea typeface="+mn-lt"/>
                <a:cs typeface="+mn-lt"/>
              </a:rPr>
              <a:t>Iterates through a predefined number of hands.</a:t>
            </a:r>
            <a:endParaRPr lang="en-GB" sz="2000"/>
          </a:p>
          <a:p>
            <a:pPr lvl="1">
              <a:buFont typeface="Courier New" panose="020B0604020202020204" pitchFamily="34" charset="0"/>
              <a:buChar char="o"/>
            </a:pPr>
            <a:r>
              <a:rPr lang="en-GB" sz="2000">
                <a:ea typeface="+mn-lt"/>
                <a:cs typeface="+mn-lt"/>
              </a:rPr>
              <a:t>Manages player actions, bets, and pot contributions.</a:t>
            </a:r>
            <a:endParaRPr lang="en-GB" sz="2000"/>
          </a:p>
          <a:p>
            <a:pPr lvl="1">
              <a:buFont typeface="Courier New" panose="020B0604020202020204" pitchFamily="34" charset="0"/>
              <a:buChar char="o"/>
            </a:pPr>
            <a:r>
              <a:rPr lang="en-GB" sz="2000">
                <a:ea typeface="+mn-lt"/>
                <a:cs typeface="+mn-lt"/>
              </a:rPr>
              <a:t>Determines the winner for each hand based on the best combination.</a:t>
            </a:r>
            <a:endParaRPr lang="en-GB" sz="2000"/>
          </a:p>
        </p:txBody>
      </p:sp>
      <p:sp>
        <p:nvSpPr>
          <p:cNvPr id="4" name="Slide Number Placeholder 3">
            <a:extLst>
              <a:ext uri="{FF2B5EF4-FFF2-40B4-BE49-F238E27FC236}">
                <a16:creationId xmlns:a16="http://schemas.microsoft.com/office/drawing/2014/main" id="{78C14A7D-98E9-B65D-F2F3-7FBFD4D99A51}"/>
              </a:ext>
            </a:extLst>
          </p:cNvPr>
          <p:cNvSpPr>
            <a:spLocks noGrp="1"/>
          </p:cNvSpPr>
          <p:nvPr>
            <p:ph type="sldNum" sz="quarter" idx="12"/>
          </p:nvPr>
        </p:nvSpPr>
        <p:spPr/>
        <p:txBody>
          <a:bodyPr/>
          <a:lstStyle/>
          <a:p>
            <a:fld id="{330EA680-D336-4FF7-8B7A-9848BB0A1C32}" type="slidenum">
              <a:rPr lang="en-US" smtClean="0"/>
              <a:t>25</a:t>
            </a:fld>
            <a:endParaRPr lang="en-GB"/>
          </a:p>
        </p:txBody>
      </p:sp>
    </p:spTree>
    <p:extLst>
      <p:ext uri="{BB962C8B-B14F-4D97-AF65-F5344CB8AC3E}">
        <p14:creationId xmlns:p14="http://schemas.microsoft.com/office/powerpoint/2010/main" val="16977705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0ABDA9-A8B6-AA35-726A-799B61698700}"/>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Betting Rounds</a:t>
            </a:r>
            <a:endParaRPr lang="en-US" sz="4000">
              <a:solidFill>
                <a:srgbClr val="FFFFFF"/>
              </a:solidFill>
            </a:endParaRPr>
          </a:p>
        </p:txBody>
      </p:sp>
      <p:sp>
        <p:nvSpPr>
          <p:cNvPr id="3" name="Content Placeholder 2">
            <a:extLst>
              <a:ext uri="{FF2B5EF4-FFF2-40B4-BE49-F238E27FC236}">
                <a16:creationId xmlns:a16="http://schemas.microsoft.com/office/drawing/2014/main" id="{469BAD07-EB72-8D8A-B013-7BDF7E1B1981}"/>
              </a:ext>
            </a:extLst>
          </p:cNvPr>
          <p:cNvSpPr>
            <a:spLocks noGrp="1"/>
          </p:cNvSpPr>
          <p:nvPr>
            <p:ph idx="1"/>
          </p:nvPr>
        </p:nvSpPr>
        <p:spPr>
          <a:xfrm>
            <a:off x="1371599" y="2318197"/>
            <a:ext cx="9724031" cy="3683358"/>
          </a:xfrm>
        </p:spPr>
        <p:txBody>
          <a:bodyPr vert="horz" lIns="91440" tIns="45720" rIns="91440" bIns="45720" rtlCol="0" anchor="ctr">
            <a:normAutofit/>
          </a:bodyPr>
          <a:lstStyle/>
          <a:p>
            <a:r>
              <a:rPr lang="en-GB" sz="2000">
                <a:ea typeface="+mn-lt"/>
                <a:cs typeface="+mn-lt"/>
              </a:rPr>
              <a:t>Phases:</a:t>
            </a:r>
            <a:endParaRPr lang="en-GB" sz="2000"/>
          </a:p>
          <a:p>
            <a:pPr lvl="1">
              <a:buFont typeface="Courier New" panose="020B0604020202020204" pitchFamily="34" charset="0"/>
              <a:buChar char="o"/>
            </a:pPr>
            <a:r>
              <a:rPr lang="en-GB" sz="2000" b="1">
                <a:ea typeface="+mn-lt"/>
                <a:cs typeface="+mn-lt"/>
              </a:rPr>
              <a:t>Before Preflop:</a:t>
            </a:r>
            <a:r>
              <a:rPr lang="en-GB" sz="2000">
                <a:ea typeface="+mn-lt"/>
                <a:cs typeface="+mn-lt"/>
              </a:rPr>
              <a:t> Players place initial bets.</a:t>
            </a:r>
            <a:endParaRPr lang="en-GB" sz="2000"/>
          </a:p>
          <a:p>
            <a:pPr lvl="1">
              <a:buFont typeface="Courier New" panose="020B0604020202020204" pitchFamily="34" charset="0"/>
              <a:buChar char="o"/>
            </a:pPr>
            <a:r>
              <a:rPr lang="en-GB" sz="2000" b="1">
                <a:ea typeface="+mn-lt"/>
                <a:cs typeface="+mn-lt"/>
              </a:rPr>
              <a:t>Preflop:</a:t>
            </a:r>
            <a:r>
              <a:rPr lang="en-GB" sz="2000">
                <a:ea typeface="+mn-lt"/>
                <a:cs typeface="+mn-lt"/>
              </a:rPr>
              <a:t> Community cards are revealed, and players adjust their bets.</a:t>
            </a:r>
            <a:endParaRPr lang="en-GB" sz="2000"/>
          </a:p>
          <a:p>
            <a:pPr lvl="1">
              <a:buFont typeface="Courier New" panose="020B0604020202020204" pitchFamily="34" charset="0"/>
              <a:buChar char="o"/>
            </a:pPr>
            <a:r>
              <a:rPr lang="en-GB" sz="2000" b="1">
                <a:ea typeface="+mn-lt"/>
                <a:cs typeface="+mn-lt"/>
              </a:rPr>
              <a:t>4th Card Reveal:</a:t>
            </a:r>
            <a:r>
              <a:rPr lang="en-GB" sz="2000">
                <a:ea typeface="+mn-lt"/>
                <a:cs typeface="+mn-lt"/>
              </a:rPr>
              <a:t> Another community card is revealed, and betting continues.</a:t>
            </a:r>
            <a:endParaRPr lang="en-GB" sz="2000"/>
          </a:p>
          <a:p>
            <a:pPr lvl="1">
              <a:buFont typeface="Courier New" panose="020B0604020202020204" pitchFamily="34" charset="0"/>
              <a:buChar char="o"/>
            </a:pPr>
            <a:r>
              <a:rPr lang="en-GB" sz="2000" b="1">
                <a:ea typeface="+mn-lt"/>
                <a:cs typeface="+mn-lt"/>
              </a:rPr>
              <a:t>Final Card Reveal:</a:t>
            </a:r>
            <a:r>
              <a:rPr lang="en-GB" sz="2000">
                <a:ea typeface="+mn-lt"/>
                <a:cs typeface="+mn-lt"/>
              </a:rPr>
              <a:t> The last community card is revealed, followed by the final round of betting.</a:t>
            </a:r>
            <a:endParaRPr lang="en-GB" sz="2000"/>
          </a:p>
          <a:p>
            <a:r>
              <a:rPr lang="en-GB" sz="2000">
                <a:ea typeface="+mn-lt"/>
                <a:cs typeface="+mn-lt"/>
              </a:rPr>
              <a:t>Decision Making:</a:t>
            </a:r>
            <a:endParaRPr lang="en-GB" sz="2000"/>
          </a:p>
          <a:p>
            <a:pPr lvl="1">
              <a:buFont typeface="Courier New" panose="020B0604020202020204" pitchFamily="34" charset="0"/>
              <a:buChar char="o"/>
            </a:pPr>
            <a:r>
              <a:rPr lang="en-GB" sz="2000">
                <a:ea typeface="+mn-lt"/>
                <a:cs typeface="+mn-lt"/>
              </a:rPr>
              <a:t>Players decide to fold, check, or raise based on their hand strength and calculated chances.</a:t>
            </a:r>
            <a:endParaRPr lang="en-GB" sz="2000"/>
          </a:p>
        </p:txBody>
      </p:sp>
      <p:sp>
        <p:nvSpPr>
          <p:cNvPr id="4" name="Slide Number Placeholder 3">
            <a:extLst>
              <a:ext uri="{FF2B5EF4-FFF2-40B4-BE49-F238E27FC236}">
                <a16:creationId xmlns:a16="http://schemas.microsoft.com/office/drawing/2014/main" id="{011E6EEC-7DCF-D983-6389-77B145981BEC}"/>
              </a:ext>
            </a:extLst>
          </p:cNvPr>
          <p:cNvSpPr>
            <a:spLocks noGrp="1"/>
          </p:cNvSpPr>
          <p:nvPr>
            <p:ph type="sldNum" sz="quarter" idx="12"/>
          </p:nvPr>
        </p:nvSpPr>
        <p:spPr/>
        <p:txBody>
          <a:bodyPr/>
          <a:lstStyle/>
          <a:p>
            <a:fld id="{330EA680-D336-4FF7-8B7A-9848BB0A1C32}" type="slidenum">
              <a:rPr lang="en-US" smtClean="0"/>
              <a:t>26</a:t>
            </a:fld>
            <a:endParaRPr lang="en-GB"/>
          </a:p>
        </p:txBody>
      </p:sp>
    </p:spTree>
    <p:extLst>
      <p:ext uri="{BB962C8B-B14F-4D97-AF65-F5344CB8AC3E}">
        <p14:creationId xmlns:p14="http://schemas.microsoft.com/office/powerpoint/2010/main" val="164188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764107-CA56-565B-BA52-70DAC805BC07}"/>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Summary and Insights</a:t>
            </a:r>
            <a:endParaRPr lang="en-US" sz="4000">
              <a:solidFill>
                <a:srgbClr val="FFFFFF"/>
              </a:solidFill>
            </a:endParaRPr>
          </a:p>
        </p:txBody>
      </p:sp>
      <p:sp>
        <p:nvSpPr>
          <p:cNvPr id="3" name="Content Placeholder 2">
            <a:extLst>
              <a:ext uri="{FF2B5EF4-FFF2-40B4-BE49-F238E27FC236}">
                <a16:creationId xmlns:a16="http://schemas.microsoft.com/office/drawing/2014/main" id="{110233C4-F265-EEEA-480E-76A1327B31CB}"/>
              </a:ext>
            </a:extLst>
          </p:cNvPr>
          <p:cNvSpPr>
            <a:spLocks noGrp="1"/>
          </p:cNvSpPr>
          <p:nvPr>
            <p:ph idx="1"/>
          </p:nvPr>
        </p:nvSpPr>
        <p:spPr>
          <a:xfrm>
            <a:off x="1371599" y="2318197"/>
            <a:ext cx="9724031" cy="3683358"/>
          </a:xfrm>
        </p:spPr>
        <p:txBody>
          <a:bodyPr vert="horz" lIns="91440" tIns="45720" rIns="91440" bIns="45720" rtlCol="0" anchor="ctr">
            <a:normAutofit/>
          </a:bodyPr>
          <a:lstStyle/>
          <a:p>
            <a:r>
              <a:rPr lang="en-GB" sz="2000">
                <a:ea typeface="+mn-lt"/>
                <a:cs typeface="+mn-lt"/>
              </a:rPr>
              <a:t>Simulation Insights:</a:t>
            </a:r>
            <a:endParaRPr lang="en-GB" sz="2000"/>
          </a:p>
          <a:p>
            <a:pPr lvl="1">
              <a:buFont typeface="Courier New" panose="020B0604020202020204" pitchFamily="34" charset="0"/>
              <a:buChar char="o"/>
            </a:pPr>
            <a:r>
              <a:rPr lang="en-GB" sz="2000">
                <a:ea typeface="+mn-lt"/>
                <a:cs typeface="+mn-lt"/>
              </a:rPr>
              <a:t>Key findings from the Monte Carlo statistics (e.g., frequency of winning hands).</a:t>
            </a:r>
            <a:endParaRPr lang="en-GB" sz="2000"/>
          </a:p>
          <a:p>
            <a:pPr lvl="1">
              <a:buFont typeface="Courier New" panose="020B0604020202020204" pitchFamily="34" charset="0"/>
              <a:buChar char="o"/>
            </a:pPr>
            <a:r>
              <a:rPr lang="en-GB" sz="2000">
                <a:ea typeface="+mn-lt"/>
                <a:cs typeface="+mn-lt"/>
              </a:rPr>
              <a:t>Observations on player strategies and outcomes.</a:t>
            </a:r>
            <a:endParaRPr lang="en-GB" sz="2000"/>
          </a:p>
          <a:p>
            <a:pPr lvl="1">
              <a:buFont typeface="Courier New" panose="020B0604020202020204" pitchFamily="34" charset="0"/>
              <a:buChar char="o"/>
            </a:pPr>
            <a:endParaRPr lang="en-GB" sz="2000">
              <a:ea typeface="+mn-lt"/>
              <a:cs typeface="+mn-lt"/>
            </a:endParaRPr>
          </a:p>
          <a:p>
            <a:r>
              <a:rPr lang="en-GB" sz="2000">
                <a:ea typeface="+mn-lt"/>
                <a:cs typeface="+mn-lt"/>
              </a:rPr>
              <a:t>Future Enhancements:</a:t>
            </a:r>
            <a:endParaRPr lang="en-GB" sz="2000"/>
          </a:p>
          <a:p>
            <a:pPr lvl="1">
              <a:buFont typeface="Courier New" panose="020B0604020202020204" pitchFamily="34" charset="0"/>
              <a:buChar char="o"/>
            </a:pPr>
            <a:r>
              <a:rPr lang="en-GB" sz="2000">
                <a:ea typeface="+mn-lt"/>
                <a:cs typeface="+mn-lt"/>
              </a:rPr>
              <a:t>Potential improvements to decision-making algorithms.</a:t>
            </a:r>
            <a:endParaRPr lang="en-GB" sz="2000"/>
          </a:p>
          <a:p>
            <a:pPr lvl="1">
              <a:buFont typeface="Courier New" panose="020B0604020202020204" pitchFamily="34" charset="0"/>
              <a:buChar char="o"/>
            </a:pPr>
            <a:r>
              <a:rPr lang="en-GB" sz="2000">
                <a:ea typeface="+mn-lt"/>
                <a:cs typeface="+mn-lt"/>
              </a:rPr>
              <a:t>Enhancing logging and statistical analysis for deeper insights.</a:t>
            </a:r>
            <a:endParaRPr lang="en-GB" sz="2000"/>
          </a:p>
        </p:txBody>
      </p:sp>
      <p:sp>
        <p:nvSpPr>
          <p:cNvPr id="4" name="Slide Number Placeholder 3">
            <a:extLst>
              <a:ext uri="{FF2B5EF4-FFF2-40B4-BE49-F238E27FC236}">
                <a16:creationId xmlns:a16="http://schemas.microsoft.com/office/drawing/2014/main" id="{A53ADDD1-1AC0-AEE8-8CAA-E7E3271DAB0C}"/>
              </a:ext>
            </a:extLst>
          </p:cNvPr>
          <p:cNvSpPr>
            <a:spLocks noGrp="1"/>
          </p:cNvSpPr>
          <p:nvPr>
            <p:ph type="sldNum" sz="quarter" idx="12"/>
          </p:nvPr>
        </p:nvSpPr>
        <p:spPr/>
        <p:txBody>
          <a:bodyPr/>
          <a:lstStyle/>
          <a:p>
            <a:fld id="{330EA680-D336-4FF7-8B7A-9848BB0A1C32}" type="slidenum">
              <a:rPr lang="en-US" smtClean="0"/>
              <a:t>27</a:t>
            </a:fld>
            <a:endParaRPr lang="en-GB"/>
          </a:p>
        </p:txBody>
      </p:sp>
    </p:spTree>
    <p:extLst>
      <p:ext uri="{BB962C8B-B14F-4D97-AF65-F5344CB8AC3E}">
        <p14:creationId xmlns:p14="http://schemas.microsoft.com/office/powerpoint/2010/main" val="27216956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48A6B2-8FAF-550E-9B5B-1319CD7A79F8}"/>
              </a:ext>
            </a:extLst>
          </p:cNvPr>
          <p:cNvSpPr>
            <a:spLocks noGrp="1"/>
          </p:cNvSpPr>
          <p:nvPr>
            <p:ph type="title"/>
          </p:nvPr>
        </p:nvSpPr>
        <p:spPr>
          <a:xfrm>
            <a:off x="1371599" y="294538"/>
            <a:ext cx="9895951" cy="1033669"/>
          </a:xfrm>
        </p:spPr>
        <p:txBody>
          <a:bodyPr>
            <a:normAutofit/>
          </a:bodyPr>
          <a:lstStyle/>
          <a:p>
            <a:r>
              <a:rPr lang="en-GB" sz="3700">
                <a:solidFill>
                  <a:srgbClr val="FFFFFF"/>
                </a:solidFill>
                <a:ea typeface="+mj-lt"/>
                <a:cs typeface="+mj-lt"/>
              </a:rPr>
              <a:t>Introduction to the Poker Game Simulation Project. </a:t>
            </a:r>
            <a:endParaRPr lang="en-US" sz="3700">
              <a:solidFill>
                <a:srgbClr val="FFFFFF"/>
              </a:solidFill>
            </a:endParaRPr>
          </a:p>
        </p:txBody>
      </p:sp>
      <p:sp>
        <p:nvSpPr>
          <p:cNvPr id="3" name="Content Placeholder 2">
            <a:extLst>
              <a:ext uri="{FF2B5EF4-FFF2-40B4-BE49-F238E27FC236}">
                <a16:creationId xmlns:a16="http://schemas.microsoft.com/office/drawing/2014/main" id="{3ACBE62A-7825-157F-1BB5-A6F3BD708963}"/>
              </a:ext>
            </a:extLst>
          </p:cNvPr>
          <p:cNvSpPr>
            <a:spLocks noGrp="1"/>
          </p:cNvSpPr>
          <p:nvPr>
            <p:ph idx="1"/>
          </p:nvPr>
        </p:nvSpPr>
        <p:spPr>
          <a:xfrm>
            <a:off x="1371599" y="2204927"/>
            <a:ext cx="9669602" cy="3683358"/>
          </a:xfrm>
        </p:spPr>
        <p:txBody>
          <a:bodyPr vert="horz" lIns="91440" tIns="45720" rIns="91440" bIns="45720" rtlCol="0" anchor="ctr">
            <a:normAutofit/>
          </a:bodyPr>
          <a:lstStyle/>
          <a:p>
            <a:pPr marL="0" indent="0">
              <a:buNone/>
            </a:pPr>
            <a:r>
              <a:rPr lang="en-GB" sz="2400" u="sng">
                <a:ea typeface="+mn-lt"/>
                <a:cs typeface="+mn-lt"/>
              </a:rPr>
              <a:t>Objective : </a:t>
            </a:r>
            <a:endParaRPr lang="en-US" sz="2400" u="sng"/>
          </a:p>
          <a:p>
            <a:pPr lvl="1">
              <a:buFont typeface="Courier New" panose="020B0604020202020204" pitchFamily="34" charset="0"/>
              <a:buChar char="o"/>
            </a:pPr>
            <a:r>
              <a:rPr lang="en-GB" sz="2000">
                <a:ea typeface="+mn-lt"/>
                <a:cs typeface="+mn-lt"/>
              </a:rPr>
              <a:t>Simulate a poker game using MPI (Message Passing Interface) to leverage parallel processing. </a:t>
            </a:r>
          </a:p>
          <a:p>
            <a:pPr lvl="1">
              <a:buFont typeface="Courier New" panose="020B0604020202020204" pitchFamily="34" charset="0"/>
              <a:buChar char="o"/>
            </a:pPr>
            <a:r>
              <a:rPr lang="en-GB" sz="2000">
                <a:ea typeface="+mn-lt"/>
                <a:cs typeface="+mn-lt"/>
              </a:rPr>
              <a:t>Analyse poker hands using Monte Carlo statistics. </a:t>
            </a:r>
          </a:p>
          <a:p>
            <a:pPr marL="457200" lvl="1" indent="0">
              <a:buNone/>
            </a:pPr>
            <a:endParaRPr lang="en-GB">
              <a:ea typeface="+mn-lt"/>
              <a:cs typeface="+mn-lt"/>
            </a:endParaRPr>
          </a:p>
          <a:p>
            <a:pPr marL="0" indent="0">
              <a:buNone/>
            </a:pPr>
            <a:r>
              <a:rPr lang="en-GB" sz="2400" u="sng">
                <a:ea typeface="+mn-lt"/>
                <a:cs typeface="+mn-lt"/>
              </a:rPr>
              <a:t>Components: </a:t>
            </a:r>
          </a:p>
          <a:p>
            <a:pPr lvl="1">
              <a:buFont typeface="Courier New" panose="020B0604020202020204" pitchFamily="34" charset="0"/>
              <a:buChar char="o"/>
            </a:pPr>
            <a:r>
              <a:rPr lang="en-GB" sz="2000">
                <a:ea typeface="+mn-lt"/>
                <a:cs typeface="+mn-lt"/>
              </a:rPr>
              <a:t>Game configuration and core-functionalities. </a:t>
            </a:r>
            <a:endParaRPr lang="en-GB" sz="2000"/>
          </a:p>
          <a:p>
            <a:pPr lvl="1">
              <a:buFont typeface="Courier New" panose="020B0604020202020204" pitchFamily="34" charset="0"/>
              <a:buChar char="o"/>
            </a:pPr>
            <a:r>
              <a:rPr lang="en-GB" sz="2000">
                <a:ea typeface="+mn-lt"/>
                <a:cs typeface="+mn-lt"/>
              </a:rPr>
              <a:t>Player actions and decision-making. </a:t>
            </a:r>
            <a:endParaRPr lang="en-GB" sz="2000"/>
          </a:p>
          <a:p>
            <a:pPr lvl="1">
              <a:buFont typeface="Courier New" panose="020B0604020202020204" pitchFamily="34" charset="0"/>
              <a:buChar char="o"/>
            </a:pPr>
            <a:r>
              <a:rPr lang="en-GB" sz="2000">
                <a:ea typeface="+mn-lt"/>
                <a:cs typeface="+mn-lt"/>
              </a:rPr>
              <a:t>Statistical analysis of game outcomes. </a:t>
            </a:r>
            <a:endParaRPr lang="en-GB" sz="2000"/>
          </a:p>
        </p:txBody>
      </p:sp>
      <p:sp>
        <p:nvSpPr>
          <p:cNvPr id="4" name="Slide Number Placeholder 3">
            <a:extLst>
              <a:ext uri="{FF2B5EF4-FFF2-40B4-BE49-F238E27FC236}">
                <a16:creationId xmlns:a16="http://schemas.microsoft.com/office/drawing/2014/main" id="{620D950F-117D-57B5-6A97-02FEC15EE2E4}"/>
              </a:ext>
            </a:extLst>
          </p:cNvPr>
          <p:cNvSpPr>
            <a:spLocks noGrp="1"/>
          </p:cNvSpPr>
          <p:nvPr>
            <p:ph type="sldNum" sz="quarter" idx="12"/>
          </p:nvPr>
        </p:nvSpPr>
        <p:spPr>
          <a:xfrm>
            <a:off x="11704320" y="6455431"/>
            <a:ext cx="445913" cy="365125"/>
          </a:xfrm>
        </p:spPr>
        <p:txBody>
          <a:bodyPr>
            <a:normAutofit/>
          </a:bodyPr>
          <a:lstStyle/>
          <a:p>
            <a:pPr>
              <a:spcAft>
                <a:spcPts val="600"/>
              </a:spcAft>
            </a:pPr>
            <a:fld id="{330EA680-D336-4FF7-8B7A-9848BB0A1C32}" type="slidenum">
              <a:rPr lang="en-US" sz="1100">
                <a:solidFill>
                  <a:schemeClr val="tx1">
                    <a:lumMod val="50000"/>
                    <a:lumOff val="50000"/>
                  </a:schemeClr>
                </a:solidFill>
              </a:rPr>
              <a:pPr>
                <a:spcAft>
                  <a:spcPts val="600"/>
                </a:spcAft>
              </a:pPr>
              <a:t>3</a:t>
            </a:fld>
            <a:endParaRPr lang="en-US" sz="1100">
              <a:solidFill>
                <a:schemeClr val="tx1">
                  <a:lumMod val="50000"/>
                  <a:lumOff val="50000"/>
                </a:schemeClr>
              </a:solidFill>
            </a:endParaRPr>
          </a:p>
        </p:txBody>
      </p:sp>
    </p:spTree>
    <p:extLst>
      <p:ext uri="{BB962C8B-B14F-4D97-AF65-F5344CB8AC3E}">
        <p14:creationId xmlns:p14="http://schemas.microsoft.com/office/powerpoint/2010/main" val="37895071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7D9391-EE83-217A-24B6-4DA9F77AB087}"/>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Overview</a:t>
            </a:r>
            <a:endParaRPr lang="en-US" sz="4000">
              <a:solidFill>
                <a:srgbClr val="FFFFFF"/>
              </a:solidFill>
            </a:endParaRPr>
          </a:p>
        </p:txBody>
      </p:sp>
      <p:sp>
        <p:nvSpPr>
          <p:cNvPr id="3" name="Content Placeholder 2">
            <a:extLst>
              <a:ext uri="{FF2B5EF4-FFF2-40B4-BE49-F238E27FC236}">
                <a16:creationId xmlns:a16="http://schemas.microsoft.com/office/drawing/2014/main" id="{AC336B03-1D6D-9337-2CF1-0B5ECE294E7C}"/>
              </a:ext>
            </a:extLst>
          </p:cNvPr>
          <p:cNvSpPr>
            <a:spLocks noGrp="1"/>
          </p:cNvSpPr>
          <p:nvPr>
            <p:ph idx="1"/>
          </p:nvPr>
        </p:nvSpPr>
        <p:spPr>
          <a:xfrm>
            <a:off x="1453242" y="2141304"/>
            <a:ext cx="9724031" cy="3683358"/>
          </a:xfrm>
        </p:spPr>
        <p:txBody>
          <a:bodyPr vert="horz" lIns="91440" tIns="45720" rIns="91440" bIns="45720" rtlCol="0" anchor="ctr">
            <a:normAutofit/>
          </a:bodyPr>
          <a:lstStyle/>
          <a:p>
            <a:r>
              <a:rPr lang="en-GB" sz="2400" dirty="0">
                <a:ea typeface="+mn-lt"/>
                <a:cs typeface="+mn-lt"/>
              </a:rPr>
              <a:t>The game has settings such as card values, suits and initial player money.</a:t>
            </a:r>
            <a:endParaRPr lang="en-GB" sz="2400" dirty="0"/>
          </a:p>
          <a:p>
            <a:endParaRPr lang="en-GB" sz="2400">
              <a:ea typeface="+mn-lt"/>
              <a:cs typeface="+mn-lt"/>
            </a:endParaRPr>
          </a:p>
          <a:p>
            <a:r>
              <a:rPr lang="en-GB" sz="2400" dirty="0">
                <a:ea typeface="+mn-lt"/>
                <a:cs typeface="+mn-lt"/>
              </a:rPr>
              <a:t>The code have functionality for managing players, cards and game logic.</a:t>
            </a:r>
            <a:endParaRPr lang="en-GB" sz="2400" dirty="0"/>
          </a:p>
          <a:p>
            <a:endParaRPr lang="en-GB" sz="2400">
              <a:ea typeface="+mn-lt"/>
              <a:cs typeface="+mn-lt"/>
            </a:endParaRPr>
          </a:p>
          <a:p>
            <a:r>
              <a:rPr lang="en-GB" sz="2400" dirty="0">
                <a:ea typeface="+mn-lt"/>
                <a:cs typeface="+mn-lt"/>
              </a:rPr>
              <a:t>Orchestrating the game using MPI for parallel processing.</a:t>
            </a:r>
            <a:endParaRPr lang="en-GB" sz="2400" dirty="0"/>
          </a:p>
        </p:txBody>
      </p:sp>
      <p:sp>
        <p:nvSpPr>
          <p:cNvPr id="4" name="Slide Number Placeholder 3">
            <a:extLst>
              <a:ext uri="{FF2B5EF4-FFF2-40B4-BE49-F238E27FC236}">
                <a16:creationId xmlns:a16="http://schemas.microsoft.com/office/drawing/2014/main" id="{F0E84423-0DAF-EB47-DC78-965E7A9DC29E}"/>
              </a:ext>
            </a:extLst>
          </p:cNvPr>
          <p:cNvSpPr>
            <a:spLocks noGrp="1"/>
          </p:cNvSpPr>
          <p:nvPr>
            <p:ph type="sldNum" sz="quarter" idx="12"/>
          </p:nvPr>
        </p:nvSpPr>
        <p:spPr/>
        <p:txBody>
          <a:bodyPr/>
          <a:lstStyle/>
          <a:p>
            <a:fld id="{330EA680-D336-4FF7-8B7A-9848BB0A1C32}" type="slidenum">
              <a:rPr lang="en-US" smtClean="0"/>
              <a:t>4</a:t>
            </a:fld>
            <a:endParaRPr lang="en-GB"/>
          </a:p>
        </p:txBody>
      </p:sp>
    </p:spTree>
    <p:extLst>
      <p:ext uri="{BB962C8B-B14F-4D97-AF65-F5344CB8AC3E}">
        <p14:creationId xmlns:p14="http://schemas.microsoft.com/office/powerpoint/2010/main" val="3507854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01FDAF-0205-CBC3-ADA9-B4EF8D70F006}"/>
              </a:ext>
            </a:extLst>
          </p:cNvPr>
          <p:cNvSpPr>
            <a:spLocks noGrp="1"/>
          </p:cNvSpPr>
          <p:nvPr>
            <p:ph type="title"/>
          </p:nvPr>
        </p:nvSpPr>
        <p:spPr>
          <a:xfrm>
            <a:off x="1371599" y="294538"/>
            <a:ext cx="9895951" cy="1033669"/>
          </a:xfrm>
        </p:spPr>
        <p:txBody>
          <a:bodyPr>
            <a:normAutofit/>
          </a:bodyPr>
          <a:lstStyle/>
          <a:p>
            <a:r>
              <a:rPr lang="en-GB" sz="4000">
                <a:solidFill>
                  <a:srgbClr val="FFFFFF"/>
                </a:solidFill>
                <a:ea typeface="+mj-lt"/>
                <a:cs typeface="+mj-lt"/>
              </a:rPr>
              <a:t>Configuration</a:t>
            </a:r>
            <a:endParaRPr lang="en-US" sz="4000">
              <a:solidFill>
                <a:srgbClr val="FFFFFF"/>
              </a:solidFill>
            </a:endParaRPr>
          </a:p>
        </p:txBody>
      </p:sp>
      <p:sp>
        <p:nvSpPr>
          <p:cNvPr id="3" name="Content Placeholder 2">
            <a:extLst>
              <a:ext uri="{FF2B5EF4-FFF2-40B4-BE49-F238E27FC236}">
                <a16:creationId xmlns:a16="http://schemas.microsoft.com/office/drawing/2014/main" id="{317CD41E-5117-D4FA-853D-0A730AA9EF9B}"/>
              </a:ext>
            </a:extLst>
          </p:cNvPr>
          <p:cNvSpPr>
            <a:spLocks noGrp="1"/>
          </p:cNvSpPr>
          <p:nvPr>
            <p:ph idx="1"/>
          </p:nvPr>
        </p:nvSpPr>
        <p:spPr>
          <a:xfrm>
            <a:off x="1548492" y="2386233"/>
            <a:ext cx="9724031" cy="3683358"/>
          </a:xfrm>
        </p:spPr>
        <p:txBody>
          <a:bodyPr vert="horz" lIns="91440" tIns="45720" rIns="91440" bIns="45720" rtlCol="0" anchor="ctr">
            <a:normAutofit/>
          </a:bodyPr>
          <a:lstStyle/>
          <a:p>
            <a:r>
              <a:rPr lang="en-GB" sz="2400" u="sng">
                <a:ea typeface="+mn-lt"/>
                <a:cs typeface="+mn-lt"/>
              </a:rPr>
              <a:t>Card Suits and Values</a:t>
            </a:r>
            <a:endParaRPr lang="en-GB" sz="2400">
              <a:ea typeface="+mn-lt"/>
              <a:cs typeface="+mn-lt"/>
            </a:endParaRPr>
          </a:p>
          <a:p>
            <a:pPr marL="0" indent="0">
              <a:buNone/>
            </a:pPr>
            <a:r>
              <a:rPr lang="en-GB" sz="2000">
                <a:ea typeface="+mn-lt"/>
                <a:cs typeface="+mn-lt"/>
              </a:rPr>
              <a:t>Defines the possible suits (e.g., hearts, diamonds) and values (e.g., two, king) of the cards.</a:t>
            </a:r>
            <a:endParaRPr lang="en-US" sz="2000"/>
          </a:p>
          <a:p>
            <a:endParaRPr lang="en-GB" sz="2000">
              <a:ea typeface="+mn-lt"/>
              <a:cs typeface="+mn-lt"/>
            </a:endParaRPr>
          </a:p>
          <a:p>
            <a:r>
              <a:rPr lang="en-GB" sz="2400" u="sng">
                <a:ea typeface="+mn-lt"/>
                <a:cs typeface="+mn-lt"/>
              </a:rPr>
              <a:t>Poker Hands:</a:t>
            </a:r>
            <a:endParaRPr lang="en-GB" sz="2400">
              <a:ea typeface="+mn-lt"/>
              <a:cs typeface="+mn-lt"/>
            </a:endParaRPr>
          </a:p>
          <a:p>
            <a:pPr marL="0" indent="0">
              <a:buNone/>
            </a:pPr>
            <a:r>
              <a:rPr lang="en-GB" sz="2000">
                <a:ea typeface="+mn-lt"/>
                <a:cs typeface="+mn-lt"/>
              </a:rPr>
              <a:t>Defines the ranking of different poker hands (e.g., full house, flush).</a:t>
            </a:r>
            <a:endParaRPr lang="en-GB" sz="2000"/>
          </a:p>
          <a:p>
            <a:endParaRPr lang="en-GB" sz="2400">
              <a:ea typeface="+mn-lt"/>
              <a:cs typeface="+mn-lt"/>
            </a:endParaRPr>
          </a:p>
          <a:p>
            <a:r>
              <a:rPr lang="en-GB" sz="2400" u="sng">
                <a:ea typeface="+mn-lt"/>
                <a:cs typeface="+mn-lt"/>
              </a:rPr>
              <a:t>Betting Parameters:</a:t>
            </a:r>
            <a:r>
              <a:rPr lang="en-GB" sz="2400">
                <a:ea typeface="+mn-lt"/>
                <a:cs typeface="+mn-lt"/>
              </a:rPr>
              <a:t> </a:t>
            </a:r>
          </a:p>
          <a:p>
            <a:pPr marL="0" indent="0">
              <a:buNone/>
            </a:pPr>
            <a:r>
              <a:rPr lang="en-GB" sz="2000">
                <a:ea typeface="+mn-lt"/>
                <a:cs typeface="+mn-lt"/>
              </a:rPr>
              <a:t>Initial amounts for bets and conditions for raising bets.</a:t>
            </a:r>
            <a:endParaRPr lang="en-GB" sz="2000"/>
          </a:p>
        </p:txBody>
      </p:sp>
      <p:sp>
        <p:nvSpPr>
          <p:cNvPr id="4" name="Slide Number Placeholder 3">
            <a:extLst>
              <a:ext uri="{FF2B5EF4-FFF2-40B4-BE49-F238E27FC236}">
                <a16:creationId xmlns:a16="http://schemas.microsoft.com/office/drawing/2014/main" id="{56913ECF-6A32-61D2-8CDF-3B71C9BEB9BE}"/>
              </a:ext>
            </a:extLst>
          </p:cNvPr>
          <p:cNvSpPr>
            <a:spLocks noGrp="1"/>
          </p:cNvSpPr>
          <p:nvPr>
            <p:ph type="sldNum" sz="quarter" idx="12"/>
          </p:nvPr>
        </p:nvSpPr>
        <p:spPr/>
        <p:txBody>
          <a:bodyPr/>
          <a:lstStyle/>
          <a:p>
            <a:fld id="{330EA680-D336-4FF7-8B7A-9848BB0A1C32}" type="slidenum">
              <a:rPr lang="en-US" smtClean="0"/>
              <a:t>5</a:t>
            </a:fld>
            <a:endParaRPr lang="en-GB"/>
          </a:p>
        </p:txBody>
      </p:sp>
    </p:spTree>
    <p:extLst>
      <p:ext uri="{BB962C8B-B14F-4D97-AF65-F5344CB8AC3E}">
        <p14:creationId xmlns:p14="http://schemas.microsoft.com/office/powerpoint/2010/main" val="31709824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5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BBA9ACD-0919-191D-D921-FA8575D0CB7C}"/>
              </a:ext>
            </a:extLst>
          </p:cNvPr>
          <p:cNvSpPr>
            <a:spLocks noGrp="1"/>
          </p:cNvSpPr>
          <p:nvPr>
            <p:ph type="title"/>
          </p:nvPr>
        </p:nvSpPr>
        <p:spPr>
          <a:xfrm>
            <a:off x="660041" y="2767106"/>
            <a:ext cx="2880828" cy="3071906"/>
          </a:xfrm>
          <a:prstGeom prst="ellipse">
            <a:avLst/>
          </a:prstGeom>
        </p:spPr>
        <p:txBody>
          <a:bodyPr vert="horz" lIns="91440" tIns="45720" rIns="91440" bIns="45720" rtlCol="0" anchor="t">
            <a:normAutofit/>
          </a:bodyPr>
          <a:lstStyle/>
          <a:p>
            <a:r>
              <a:rPr lang="en-US" sz="2800" kern="1200">
                <a:solidFill>
                  <a:srgbClr val="FFFFFF"/>
                </a:solidFill>
                <a:latin typeface="+mj-lt"/>
                <a:ea typeface="+mj-ea"/>
                <a:cs typeface="+mj-cs"/>
              </a:rPr>
              <a:t>Independent Variables</a:t>
            </a:r>
          </a:p>
        </p:txBody>
      </p:sp>
      <p:pic>
        <p:nvPicPr>
          <p:cNvPr id="5" name="Picture 4" descr="A screenshot of a computer program&#10;&#10;Description automatically generated">
            <a:extLst>
              <a:ext uri="{FF2B5EF4-FFF2-40B4-BE49-F238E27FC236}">
                <a16:creationId xmlns:a16="http://schemas.microsoft.com/office/drawing/2014/main" id="{4CD912D2-7079-D0C4-A9E7-1434D4202A20}"/>
              </a:ext>
            </a:extLst>
          </p:cNvPr>
          <p:cNvPicPr>
            <a:picLocks noChangeAspect="1"/>
          </p:cNvPicPr>
          <p:nvPr/>
        </p:nvPicPr>
        <p:blipFill>
          <a:blip r:embed="rId3"/>
          <a:stretch>
            <a:fillRect/>
          </a:stretch>
        </p:blipFill>
        <p:spPr>
          <a:xfrm>
            <a:off x="4502428" y="1505145"/>
            <a:ext cx="7225748" cy="3847710"/>
          </a:xfrm>
          <a:prstGeom prst="rect">
            <a:avLst/>
          </a:prstGeom>
        </p:spPr>
      </p:pic>
      <p:sp>
        <p:nvSpPr>
          <p:cNvPr id="3" name="Slide Number Placeholder 2">
            <a:extLst>
              <a:ext uri="{FF2B5EF4-FFF2-40B4-BE49-F238E27FC236}">
                <a16:creationId xmlns:a16="http://schemas.microsoft.com/office/drawing/2014/main" id="{B50A5171-BB0C-3911-0BE2-EAE00D31975C}"/>
              </a:ext>
            </a:extLst>
          </p:cNvPr>
          <p:cNvSpPr>
            <a:spLocks noGrp="1"/>
          </p:cNvSpPr>
          <p:nvPr>
            <p:ph type="sldNum" sz="quarter" idx="12"/>
          </p:nvPr>
        </p:nvSpPr>
        <p:spPr/>
        <p:txBody>
          <a:bodyPr/>
          <a:lstStyle/>
          <a:p>
            <a:fld id="{330EA680-D336-4FF7-8B7A-9848BB0A1C32}" type="slidenum">
              <a:rPr lang="en-US" smtClean="0"/>
              <a:t>6</a:t>
            </a:fld>
            <a:endParaRPr lang="en-GB"/>
          </a:p>
        </p:txBody>
      </p:sp>
      <p:sp>
        <p:nvSpPr>
          <p:cNvPr id="6" name="TextBox 5">
            <a:extLst>
              <a:ext uri="{FF2B5EF4-FFF2-40B4-BE49-F238E27FC236}">
                <a16:creationId xmlns:a16="http://schemas.microsoft.com/office/drawing/2014/main" id="{3705B7A0-904F-AA39-A279-2FF087D561EB}"/>
              </a:ext>
            </a:extLst>
          </p:cNvPr>
          <p:cNvSpPr txBox="1"/>
          <p:nvPr/>
        </p:nvSpPr>
        <p:spPr>
          <a:xfrm>
            <a:off x="5543780" y="5825300"/>
            <a:ext cx="5457159" cy="276999"/>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Fig 1 : Independent Variables (part 1)</a:t>
            </a:r>
            <a:endParaRPr lang="en-US" dirty="0"/>
          </a:p>
        </p:txBody>
      </p:sp>
    </p:spTree>
    <p:extLst>
      <p:ext uri="{BB962C8B-B14F-4D97-AF65-F5344CB8AC3E}">
        <p14:creationId xmlns:p14="http://schemas.microsoft.com/office/powerpoint/2010/main" val="31546333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99E5953-C9AC-B5E1-89E9-3F13126A2138}"/>
              </a:ext>
            </a:extLst>
          </p:cNvPr>
          <p:cNvSpPr>
            <a:spLocks noGrp="1"/>
          </p:cNvSpPr>
          <p:nvPr>
            <p:ph type="title"/>
          </p:nvPr>
        </p:nvSpPr>
        <p:spPr>
          <a:xfrm>
            <a:off x="480747" y="2767106"/>
            <a:ext cx="3060122" cy="3071906"/>
          </a:xfrm>
          <a:prstGeom prst="ellipse">
            <a:avLst/>
          </a:prstGeom>
        </p:spPr>
        <p:txBody>
          <a:bodyPr vert="horz" lIns="91440" tIns="45720" rIns="91440" bIns="45720" rtlCol="0" anchor="t">
            <a:normAutofit/>
          </a:bodyPr>
          <a:lstStyle/>
          <a:p>
            <a:r>
              <a:rPr lang="en-US" sz="3700" kern="1200">
                <a:solidFill>
                  <a:srgbClr val="FFFFFF"/>
                </a:solidFill>
                <a:latin typeface="+mj-lt"/>
                <a:ea typeface="+mj-ea"/>
                <a:cs typeface="+mj-cs"/>
              </a:rPr>
              <a:t>Control Variables</a:t>
            </a:r>
          </a:p>
        </p:txBody>
      </p:sp>
      <p:pic>
        <p:nvPicPr>
          <p:cNvPr id="4" name="Content Placeholder 3" descr="A screen shot of a computer code&#10;&#10;Description automatically generated">
            <a:extLst>
              <a:ext uri="{FF2B5EF4-FFF2-40B4-BE49-F238E27FC236}">
                <a16:creationId xmlns:a16="http://schemas.microsoft.com/office/drawing/2014/main" id="{B79A34FF-215E-5B9A-2D0A-0D376B83BF65}"/>
              </a:ext>
            </a:extLst>
          </p:cNvPr>
          <p:cNvPicPr>
            <a:picLocks noGrp="1" noChangeAspect="1"/>
          </p:cNvPicPr>
          <p:nvPr>
            <p:ph idx="1"/>
          </p:nvPr>
        </p:nvPicPr>
        <p:blipFill>
          <a:blip r:embed="rId3"/>
          <a:stretch>
            <a:fillRect/>
          </a:stretch>
        </p:blipFill>
        <p:spPr>
          <a:xfrm>
            <a:off x="6778856" y="180078"/>
            <a:ext cx="2650803" cy="5923584"/>
          </a:xfrm>
          <a:prstGeom prst="rect">
            <a:avLst/>
          </a:prstGeom>
        </p:spPr>
      </p:pic>
      <p:sp>
        <p:nvSpPr>
          <p:cNvPr id="3" name="Slide Number Placeholder 2">
            <a:extLst>
              <a:ext uri="{FF2B5EF4-FFF2-40B4-BE49-F238E27FC236}">
                <a16:creationId xmlns:a16="http://schemas.microsoft.com/office/drawing/2014/main" id="{02DAF8B1-6A8F-5533-B496-21D9492CAAAD}"/>
              </a:ext>
            </a:extLst>
          </p:cNvPr>
          <p:cNvSpPr>
            <a:spLocks noGrp="1"/>
          </p:cNvSpPr>
          <p:nvPr>
            <p:ph type="sldNum" sz="quarter" idx="12"/>
          </p:nvPr>
        </p:nvSpPr>
        <p:spPr/>
        <p:txBody>
          <a:bodyPr/>
          <a:lstStyle/>
          <a:p>
            <a:fld id="{330EA680-D336-4FF7-8B7A-9848BB0A1C32}" type="slidenum">
              <a:rPr lang="en-US" smtClean="0"/>
              <a:t>7</a:t>
            </a:fld>
            <a:endParaRPr lang="en-GB"/>
          </a:p>
        </p:txBody>
      </p:sp>
      <p:sp>
        <p:nvSpPr>
          <p:cNvPr id="6" name="TextBox 5">
            <a:extLst>
              <a:ext uri="{FF2B5EF4-FFF2-40B4-BE49-F238E27FC236}">
                <a16:creationId xmlns:a16="http://schemas.microsoft.com/office/drawing/2014/main" id="{3A6348C2-D596-A21B-7F73-45E1994D96C1}"/>
              </a:ext>
            </a:extLst>
          </p:cNvPr>
          <p:cNvSpPr txBox="1"/>
          <p:nvPr/>
        </p:nvSpPr>
        <p:spPr>
          <a:xfrm>
            <a:off x="5543780" y="6355387"/>
            <a:ext cx="5457159" cy="276999"/>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Fig 2 : Controlled Variables (part 1)</a:t>
            </a:r>
            <a:endParaRPr lang="en-US" dirty="0"/>
          </a:p>
        </p:txBody>
      </p:sp>
    </p:spTree>
    <p:extLst>
      <p:ext uri="{BB962C8B-B14F-4D97-AF65-F5344CB8AC3E}">
        <p14:creationId xmlns:p14="http://schemas.microsoft.com/office/powerpoint/2010/main" val="137232296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108BFF4-C7B0-13FF-4702-D177B9E4D156}"/>
              </a:ext>
            </a:extLst>
          </p:cNvPr>
          <p:cNvSpPr>
            <a:spLocks noGrp="1"/>
          </p:cNvSpPr>
          <p:nvPr>
            <p:ph type="title"/>
          </p:nvPr>
        </p:nvSpPr>
        <p:spPr>
          <a:xfrm>
            <a:off x="660041" y="2767106"/>
            <a:ext cx="2880828" cy="3071906"/>
          </a:xfrm>
          <a:prstGeom prst="ellipse">
            <a:avLst/>
          </a:prstGeom>
        </p:spPr>
        <p:txBody>
          <a:bodyPr vert="horz" lIns="91440" tIns="45720" rIns="91440" bIns="45720" rtlCol="0" anchor="t">
            <a:normAutofit/>
          </a:bodyPr>
          <a:lstStyle/>
          <a:p>
            <a:r>
              <a:rPr lang="en-US" sz="3700" kern="1200" dirty="0">
                <a:solidFill>
                  <a:srgbClr val="FFFFFF"/>
                </a:solidFill>
                <a:latin typeface="+mj-lt"/>
                <a:ea typeface="+mj-ea"/>
                <a:cs typeface="+mj-cs"/>
              </a:rPr>
              <a:t>Control </a:t>
            </a:r>
            <a:r>
              <a:rPr lang="en-US" sz="3700" dirty="0">
                <a:solidFill>
                  <a:srgbClr val="FFFFFF"/>
                </a:solidFill>
              </a:rPr>
              <a:t>Variables</a:t>
            </a:r>
            <a:br>
              <a:rPr lang="en-US" sz="3700" dirty="0">
                <a:solidFill>
                  <a:srgbClr val="FFFFFF"/>
                </a:solidFill>
              </a:rPr>
            </a:br>
            <a:r>
              <a:rPr lang="en-US" sz="3700" baseline="30000" dirty="0">
                <a:solidFill>
                  <a:srgbClr val="FFFFFF"/>
                </a:solidFill>
              </a:rPr>
              <a:t>[1]</a:t>
            </a:r>
            <a:r>
              <a:rPr lang="en-US" sz="3700" kern="1200" baseline="30000" dirty="0">
                <a:solidFill>
                  <a:srgbClr val="FFFFFF"/>
                </a:solidFill>
                <a:latin typeface="+mj-lt"/>
                <a:ea typeface="+mj-ea"/>
                <a:cs typeface="+mj-cs"/>
              </a:rPr>
              <a:t> </a:t>
            </a:r>
          </a:p>
        </p:txBody>
      </p:sp>
      <p:pic>
        <p:nvPicPr>
          <p:cNvPr id="5" name="Content Placeholder 4" descr="A screenshot of a computer program&#10;&#10;Description automatically generated">
            <a:extLst>
              <a:ext uri="{FF2B5EF4-FFF2-40B4-BE49-F238E27FC236}">
                <a16:creationId xmlns:a16="http://schemas.microsoft.com/office/drawing/2014/main" id="{38C77572-3574-CA2E-4F16-88F689043D90}"/>
              </a:ext>
            </a:extLst>
          </p:cNvPr>
          <p:cNvPicPr>
            <a:picLocks noGrp="1" noChangeAspect="1"/>
          </p:cNvPicPr>
          <p:nvPr>
            <p:ph idx="1"/>
          </p:nvPr>
        </p:nvPicPr>
        <p:blipFill>
          <a:blip r:embed="rId3"/>
          <a:stretch>
            <a:fillRect/>
          </a:stretch>
        </p:blipFill>
        <p:spPr>
          <a:xfrm>
            <a:off x="4895962" y="268425"/>
            <a:ext cx="6438679" cy="5923584"/>
          </a:xfrm>
          <a:prstGeom prst="rect">
            <a:avLst/>
          </a:prstGeom>
        </p:spPr>
      </p:pic>
      <p:sp>
        <p:nvSpPr>
          <p:cNvPr id="3" name="Slide Number Placeholder 2">
            <a:extLst>
              <a:ext uri="{FF2B5EF4-FFF2-40B4-BE49-F238E27FC236}">
                <a16:creationId xmlns:a16="http://schemas.microsoft.com/office/drawing/2014/main" id="{1E9A5C8E-DC3B-9B99-27DF-42E87836E4A1}"/>
              </a:ext>
            </a:extLst>
          </p:cNvPr>
          <p:cNvSpPr>
            <a:spLocks noGrp="1"/>
          </p:cNvSpPr>
          <p:nvPr>
            <p:ph type="sldNum" sz="quarter" idx="12"/>
          </p:nvPr>
        </p:nvSpPr>
        <p:spPr/>
        <p:txBody>
          <a:bodyPr/>
          <a:lstStyle/>
          <a:p>
            <a:fld id="{330EA680-D336-4FF7-8B7A-9848BB0A1C32}" type="slidenum">
              <a:rPr lang="en-US" smtClean="0"/>
              <a:t>8</a:t>
            </a:fld>
            <a:endParaRPr lang="en-GB"/>
          </a:p>
        </p:txBody>
      </p:sp>
      <p:sp>
        <p:nvSpPr>
          <p:cNvPr id="6" name="TextBox 5">
            <a:extLst>
              <a:ext uri="{FF2B5EF4-FFF2-40B4-BE49-F238E27FC236}">
                <a16:creationId xmlns:a16="http://schemas.microsoft.com/office/drawing/2014/main" id="{89C1027C-68EA-E9B3-E684-F55410B5D25C}"/>
              </a:ext>
            </a:extLst>
          </p:cNvPr>
          <p:cNvSpPr txBox="1"/>
          <p:nvPr/>
        </p:nvSpPr>
        <p:spPr>
          <a:xfrm>
            <a:off x="5598997" y="6421649"/>
            <a:ext cx="5457159" cy="276999"/>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Fig 3 : Controlled Variables (part 2)</a:t>
            </a:r>
            <a:endParaRPr lang="en-US" dirty="0"/>
          </a:p>
        </p:txBody>
      </p:sp>
    </p:spTree>
    <p:extLst>
      <p:ext uri="{BB962C8B-B14F-4D97-AF65-F5344CB8AC3E}">
        <p14:creationId xmlns:p14="http://schemas.microsoft.com/office/powerpoint/2010/main" val="35967647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Title 1">
            <a:extLst>
              <a:ext uri="{FF2B5EF4-FFF2-40B4-BE49-F238E27FC236}">
                <a16:creationId xmlns:a16="http://schemas.microsoft.com/office/drawing/2014/main" id="{BCF82D17-D97A-E6DE-75EF-E5300E8473F7}"/>
              </a:ext>
            </a:extLst>
          </p:cNvPr>
          <p:cNvSpPr>
            <a:spLocks noGrp="1"/>
          </p:cNvSpPr>
          <p:nvPr>
            <p:ph type="title"/>
          </p:nvPr>
        </p:nvSpPr>
        <p:spPr>
          <a:xfrm>
            <a:off x="660041" y="2767106"/>
            <a:ext cx="2880828" cy="3071906"/>
          </a:xfrm>
          <a:prstGeom prst="ellipse">
            <a:avLst/>
          </a:prstGeom>
        </p:spPr>
        <p:txBody>
          <a:bodyPr vert="horz" lIns="91440" tIns="45720" rIns="91440" bIns="45720" rtlCol="0" anchor="t">
            <a:normAutofit/>
          </a:bodyPr>
          <a:lstStyle/>
          <a:p>
            <a:r>
              <a:rPr lang="en-US" sz="3700" kern="1200" dirty="0">
                <a:solidFill>
                  <a:srgbClr val="FFFFFF"/>
                </a:solidFill>
                <a:latin typeface="+mj-lt"/>
                <a:ea typeface="+mj-ea"/>
                <a:cs typeface="+mj-cs"/>
              </a:rPr>
              <a:t>Control Variables</a:t>
            </a:r>
            <a:br>
              <a:rPr lang="en-US" sz="3700" dirty="0">
                <a:solidFill>
                  <a:srgbClr val="FFFFFF"/>
                </a:solidFill>
              </a:rPr>
            </a:br>
            <a:r>
              <a:rPr lang="en-US" sz="3700" baseline="30000" dirty="0">
                <a:solidFill>
                  <a:srgbClr val="FFFFFF"/>
                </a:solidFill>
              </a:rPr>
              <a:t>[1]</a:t>
            </a:r>
            <a:endParaRPr lang="en-US" sz="3700" kern="1200" baseline="30000" dirty="0">
              <a:solidFill>
                <a:srgbClr val="FFFFFF"/>
              </a:solidFill>
              <a:latin typeface="+mj-lt"/>
            </a:endParaRPr>
          </a:p>
        </p:txBody>
      </p:sp>
      <p:pic>
        <p:nvPicPr>
          <p:cNvPr id="7" name="Content Placeholder 6" descr="A screenshot of a computer program&#10;&#10;Description automatically generated">
            <a:extLst>
              <a:ext uri="{FF2B5EF4-FFF2-40B4-BE49-F238E27FC236}">
                <a16:creationId xmlns:a16="http://schemas.microsoft.com/office/drawing/2014/main" id="{38B1657F-4B93-6787-13FA-4ACA366D7DE8}"/>
              </a:ext>
            </a:extLst>
          </p:cNvPr>
          <p:cNvPicPr>
            <a:picLocks noGrp="1" noChangeAspect="1"/>
          </p:cNvPicPr>
          <p:nvPr>
            <p:ph idx="1"/>
          </p:nvPr>
        </p:nvPicPr>
        <p:blipFill>
          <a:blip r:embed="rId3"/>
          <a:stretch>
            <a:fillRect/>
          </a:stretch>
        </p:blipFill>
        <p:spPr>
          <a:xfrm>
            <a:off x="4502428" y="1243211"/>
            <a:ext cx="7225748" cy="4371577"/>
          </a:xfrm>
          <a:prstGeom prst="rect">
            <a:avLst/>
          </a:prstGeom>
        </p:spPr>
      </p:pic>
      <p:sp>
        <p:nvSpPr>
          <p:cNvPr id="2" name="Slide Number Placeholder 1">
            <a:extLst>
              <a:ext uri="{FF2B5EF4-FFF2-40B4-BE49-F238E27FC236}">
                <a16:creationId xmlns:a16="http://schemas.microsoft.com/office/drawing/2014/main" id="{701DB793-0162-9939-8FBF-4A4C1FCA8026}"/>
              </a:ext>
            </a:extLst>
          </p:cNvPr>
          <p:cNvSpPr>
            <a:spLocks noGrp="1"/>
          </p:cNvSpPr>
          <p:nvPr>
            <p:ph type="sldNum" sz="quarter" idx="12"/>
          </p:nvPr>
        </p:nvSpPr>
        <p:spPr/>
        <p:txBody>
          <a:bodyPr/>
          <a:lstStyle/>
          <a:p>
            <a:fld id="{330EA680-D336-4FF7-8B7A-9848BB0A1C32}" type="slidenum">
              <a:rPr lang="en-US" smtClean="0"/>
              <a:t>9</a:t>
            </a:fld>
            <a:endParaRPr lang="en-GB"/>
          </a:p>
        </p:txBody>
      </p:sp>
      <p:sp>
        <p:nvSpPr>
          <p:cNvPr id="4" name="TextBox 3">
            <a:extLst>
              <a:ext uri="{FF2B5EF4-FFF2-40B4-BE49-F238E27FC236}">
                <a16:creationId xmlns:a16="http://schemas.microsoft.com/office/drawing/2014/main" id="{8F43969F-8751-64B6-8FC5-E2EA6C127846}"/>
              </a:ext>
            </a:extLst>
          </p:cNvPr>
          <p:cNvSpPr txBox="1"/>
          <p:nvPr/>
        </p:nvSpPr>
        <p:spPr>
          <a:xfrm>
            <a:off x="5598997" y="5836345"/>
            <a:ext cx="5457159" cy="276999"/>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Fig 4 : Controlled Variables (part 3)</a:t>
            </a:r>
            <a:endParaRPr lang="en-US" dirty="0"/>
          </a:p>
        </p:txBody>
      </p:sp>
    </p:spTree>
    <p:extLst>
      <p:ext uri="{BB962C8B-B14F-4D97-AF65-F5344CB8AC3E}">
        <p14:creationId xmlns:p14="http://schemas.microsoft.com/office/powerpoint/2010/main" val="34985612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27</Slides>
  <Notes>14</Notes>
  <HiddenSlides>5</HiddenSlide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Poker Simulation Using MPI</vt:lpstr>
      <vt:lpstr>Presentation Outline</vt:lpstr>
      <vt:lpstr>Introduction to the Poker Game Simulation Project. </vt:lpstr>
      <vt:lpstr>Overview</vt:lpstr>
      <vt:lpstr>Configuration</vt:lpstr>
      <vt:lpstr>Independent Variables</vt:lpstr>
      <vt:lpstr>Control Variables</vt:lpstr>
      <vt:lpstr>Control Variables [1] </vt:lpstr>
      <vt:lpstr>Control Variables [1]</vt:lpstr>
      <vt:lpstr>Simulations</vt:lpstr>
      <vt:lpstr>Simulations </vt:lpstr>
      <vt:lpstr>Simulations </vt:lpstr>
      <vt:lpstr>Poker Functions</vt:lpstr>
      <vt:lpstr>Poker Functions</vt:lpstr>
      <vt:lpstr>Poker Functions</vt:lpstr>
      <vt:lpstr>Monte Carlo Statistics</vt:lpstr>
      <vt:lpstr>Results</vt:lpstr>
      <vt:lpstr>Result Analysis</vt:lpstr>
      <vt:lpstr>Result Analysis </vt:lpstr>
      <vt:lpstr>Concluding the Game</vt:lpstr>
      <vt:lpstr>Q&amp;A</vt:lpstr>
      <vt:lpstr>References</vt:lpstr>
      <vt:lpstr>Core Functionalities</vt:lpstr>
      <vt:lpstr>Player and Card Management</vt:lpstr>
      <vt:lpstr>Main Simulation Workflow</vt:lpstr>
      <vt:lpstr>Betting Rounds</vt:lpstr>
      <vt:lpstr>Summary and Insights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561</cp:revision>
  <dcterms:created xsi:type="dcterms:W3CDTF">2024-05-26T16:56:05Z</dcterms:created>
  <dcterms:modified xsi:type="dcterms:W3CDTF">2024-07-01T13:33:45Z</dcterms:modified>
</cp:coreProperties>
</file>