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3"/>
  </p:sldMasterIdLst>
  <p:notesMasterIdLst>
    <p:notesMasterId r:id="rId17"/>
  </p:notesMasterIdLst>
  <p:handoutMasterIdLst>
    <p:handoutMasterId r:id="rId18"/>
  </p:handoutMasterIdLst>
  <p:sldIdLst>
    <p:sldId id="282" r:id="rId4"/>
    <p:sldId id="284" r:id="rId5"/>
    <p:sldId id="295" r:id="rId6"/>
    <p:sldId id="285" r:id="rId7"/>
    <p:sldId id="289" r:id="rId8"/>
    <p:sldId id="286" r:id="rId9"/>
    <p:sldId id="288" r:id="rId10"/>
    <p:sldId id="296" r:id="rId11"/>
    <p:sldId id="287" r:id="rId12"/>
    <p:sldId id="292" r:id="rId13"/>
    <p:sldId id="293" r:id="rId14"/>
    <p:sldId id="294" r:id="rId15"/>
    <p:sldId id="266" r:id="rId16"/>
  </p:sldIdLst>
  <p:sldSz cx="12192000" cy="6858000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m, Radita Tapaning Hesti" initials="LRTH" lastIdx="1" clrIdx="0">
    <p:extLst>
      <p:ext uri="{19B8F6BF-5375-455C-9EA6-DF929625EA0E}">
        <p15:presenceInfo xmlns:p15="http://schemas.microsoft.com/office/powerpoint/2012/main" userId="Liem, Radita Tapaning Hes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966"/>
    <a:srgbClr val="DD2929"/>
    <a:srgbClr val="006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6163" autoAdjust="0"/>
  </p:normalViewPr>
  <p:slideViewPr>
    <p:cSldViewPr snapToGrid="0">
      <p:cViewPr varScale="1">
        <p:scale>
          <a:sx n="97" d="100"/>
          <a:sy n="97" d="100"/>
        </p:scale>
        <p:origin x="132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F64A97-C988-48E6-B47E-E7A5F7103D5E}" type="datetimeFigureOut">
              <a:rPr lang="de-DE"/>
              <a:pPr>
                <a:defRPr/>
              </a:pPr>
              <a:t>16.11.2023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156032-9679-4ED1-AC19-A10C404C8A8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5741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4E919CE8-A384-4D19-8143-9E25B0498724}" type="datetimeFigureOut">
              <a:rPr lang="de-DE"/>
              <a:pPr>
                <a:defRPr/>
              </a:pPr>
              <a:t>16.11.2023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3B223F-CA68-4141-9B2C-C4BF89D8D46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10709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5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Explains</a:t>
            </a:r>
            <a:r>
              <a:rPr lang="en-US" baseline="0" dirty="0" smtClean="0"/>
              <a:t> how to read this table</a:t>
            </a:r>
          </a:p>
          <a:p>
            <a:r>
              <a:rPr lang="en-US" baseline="0" dirty="0" smtClean="0"/>
              <a:t>Change to </a:t>
            </a:r>
            <a:r>
              <a:rPr lang="en-US" baseline="0" dirty="0" err="1" smtClean="0"/>
              <a:t>venn</a:t>
            </a:r>
            <a:r>
              <a:rPr lang="en-US" baseline="0" dirty="0" smtClean="0"/>
              <a:t>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9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2312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2341033" y="652464"/>
            <a:ext cx="2188633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/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/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/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379555" y="6208655"/>
            <a:ext cx="8365224" cy="450790"/>
            <a:chOff x="3501475" y="6252200"/>
            <a:chExt cx="8365224" cy="450790"/>
          </a:xfrm>
        </p:grpSpPr>
        <p:pic>
          <p:nvPicPr>
            <p:cNvPr id="16" name="Picture 4" descr="Datei:Logo TU Dresden.svg – Wikipedia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561" y="6332892"/>
              <a:ext cx="1073947" cy="3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Grafik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" t="33408" r="3172" b="20724"/>
            <a:stretch>
              <a:fillRect/>
            </a:stretch>
          </p:blipFill>
          <p:spPr bwMode="auto">
            <a:xfrm>
              <a:off x="8578185" y="6252200"/>
              <a:ext cx="3288514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Sandia National Laboratories - Wikipedia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475" y="6300892"/>
              <a:ext cx="902860" cy="36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Niedersächsische Staats- und Universitätsbibliothek Göttingen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165" y="6297432"/>
              <a:ext cx="2161665" cy="386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Grafik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8439972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Grafik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6963970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Grafik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4535834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057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384001" y="1152000"/>
            <a:ext cx="11425767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83118" y="1684800"/>
            <a:ext cx="11425767" cy="31940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7665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Aufzählung_ohne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84433" y="1136822"/>
            <a:ext cx="11424452" cy="374202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08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152000"/>
            <a:ext cx="11424000" cy="252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/>
            </a:lvl1pPr>
            <a:lvl2pPr marL="216000" indent="180000">
              <a:buClr>
                <a:schemeClr val="tx2"/>
              </a:buClr>
              <a:defRPr sz="1800"/>
            </a:lvl2pPr>
            <a:lvl3pPr marL="432000" indent="180000">
              <a:buClr>
                <a:schemeClr val="tx2"/>
              </a:buClr>
              <a:buFont typeface="Symbol" panose="05050102010706020507" pitchFamily="18" charset="2"/>
              <a:buChar char="-"/>
              <a:defRPr sz="1600"/>
            </a:lvl3pPr>
            <a:lvl4pPr marL="648000" indent="18000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864000" indent="180000">
              <a:buClr>
                <a:schemeClr val="tx2"/>
              </a:buClr>
              <a:buFont typeface="Arial" panose="020B0604020202020204" pitchFamily="34" charset="0"/>
              <a:buChar char="-"/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83118" y="1684801"/>
            <a:ext cx="11425767" cy="3751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993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ohne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73449" y="1145060"/>
            <a:ext cx="11435436" cy="42910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091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84" y="1684338"/>
            <a:ext cx="37084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384001" y="1152000"/>
            <a:ext cx="11425767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83118" y="1684800"/>
            <a:ext cx="7531100" cy="39859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9082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7" y="1152525"/>
            <a:ext cx="11430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83118" y="5359401"/>
            <a:ext cx="11412889" cy="499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258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384001" y="1152000"/>
            <a:ext cx="11425767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383118" y="1684800"/>
            <a:ext cx="11425767" cy="3632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noProof="0" smtClean="0"/>
              <a:t>Diagramm durch Klicken auf Symbol hinzufügen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8437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zwei_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6205184" y="3232379"/>
            <a:ext cx="5602816" cy="256504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3"/>
          </p:nvPr>
        </p:nvSpPr>
        <p:spPr>
          <a:xfrm>
            <a:off x="384000" y="3232379"/>
            <a:ext cx="5602816" cy="256504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384000" y="1025177"/>
            <a:ext cx="11424000" cy="192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4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/>
          <p:cNvCxnSpPr/>
          <p:nvPr/>
        </p:nvCxnSpPr>
        <p:spPr>
          <a:xfrm>
            <a:off x="383118" y="6040438"/>
            <a:ext cx="114257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383118" y="2487613"/>
            <a:ext cx="11425767" cy="10795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z="3200" dirty="0" err="1" smtClean="0"/>
              <a:t>Thank</a:t>
            </a:r>
            <a:r>
              <a:rPr lang="de-DE" sz="3200" dirty="0" smtClean="0"/>
              <a:t> </a:t>
            </a:r>
            <a:r>
              <a:rPr lang="de-DE" sz="3200" dirty="0" err="1" smtClean="0"/>
              <a:t>you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your</a:t>
            </a:r>
            <a:r>
              <a:rPr lang="de-DE" sz="3200" dirty="0" smtClean="0"/>
              <a:t> </a:t>
            </a:r>
            <a:r>
              <a:rPr lang="de-DE" sz="3200" dirty="0" err="1" smtClean="0"/>
              <a:t>attention</a:t>
            </a:r>
            <a:r>
              <a:rPr lang="de-DE" sz="3200" dirty="0" smtClean="0"/>
              <a:t>!</a:t>
            </a:r>
            <a:endParaRPr lang="en-US" sz="3200" dirty="0"/>
          </a:p>
        </p:txBody>
      </p:sp>
      <p:sp>
        <p:nvSpPr>
          <p:cNvPr id="9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384001" y="3988800"/>
            <a:ext cx="11425767" cy="16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379555" y="6208655"/>
            <a:ext cx="8365224" cy="450790"/>
            <a:chOff x="3501475" y="6252200"/>
            <a:chExt cx="8365224" cy="450790"/>
          </a:xfrm>
        </p:grpSpPr>
        <p:pic>
          <p:nvPicPr>
            <p:cNvPr id="14" name="Picture 4" descr="Datei:Logo TU Dresden.svg – Wikipedia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561" y="6332892"/>
              <a:ext cx="1073947" cy="3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" t="33408" r="3172" b="20724"/>
            <a:stretch>
              <a:fillRect/>
            </a:stretch>
          </p:blipFill>
          <p:spPr bwMode="auto">
            <a:xfrm>
              <a:off x="8578185" y="6252200"/>
              <a:ext cx="3288514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Sandia National Laboratories - Wikipedia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475" y="6300892"/>
              <a:ext cx="902860" cy="36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Niedersächsische Staats- und Universitätsbibliothek Göttingen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165" y="6297432"/>
              <a:ext cx="2161665" cy="386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Grafik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8439972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Grafik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6963970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afik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4535834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305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344401" y="539750"/>
            <a:ext cx="218863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latin typeface="+mn-lt"/>
              </a:rPr>
              <a:t>Zuschneidewerkzeug</a:t>
            </a:r>
            <a:r>
              <a:rPr lang="de-DE" sz="1000" dirty="0">
                <a:latin typeface="+mn-lt"/>
              </a:rPr>
              <a:t> horizontal bis zur ersten oder zweiten Linie ziehen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-2341033" y="652464"/>
            <a:ext cx="2188633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/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/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/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pic>
        <p:nvPicPr>
          <p:cNvPr id="8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379555" y="6208655"/>
            <a:ext cx="8365224" cy="450790"/>
            <a:chOff x="3501475" y="6252200"/>
            <a:chExt cx="8365224" cy="450790"/>
          </a:xfrm>
        </p:grpSpPr>
        <p:pic>
          <p:nvPicPr>
            <p:cNvPr id="12" name="Picture 4" descr="Datei:Logo TU Dresden.svg – Wikipedia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561" y="6332892"/>
              <a:ext cx="1073947" cy="3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rafik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" t="33408" r="3172" b="20724"/>
            <a:stretch>
              <a:fillRect/>
            </a:stretch>
          </p:blipFill>
          <p:spPr bwMode="auto">
            <a:xfrm>
              <a:off x="8578185" y="6252200"/>
              <a:ext cx="3288514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Sandia National Laboratories - Wikipedia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475" y="6300892"/>
              <a:ext cx="902860" cy="36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Niedersächsische Staats- und Universitätsbibliothek Göttingen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165" y="6297432"/>
              <a:ext cx="2161665" cy="386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8439972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6963970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4535834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732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2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344401" y="539750"/>
            <a:ext cx="218863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latin typeface="+mn-lt"/>
              </a:rPr>
              <a:t>Zuschneidewerkzeug</a:t>
            </a:r>
            <a:r>
              <a:rPr lang="de-DE" sz="1000" dirty="0">
                <a:latin typeface="+mn-lt"/>
              </a:rPr>
              <a:t> horizontal bis zur ersten oder zweiten Linie ziehen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-2341033" y="652464"/>
            <a:ext cx="2188633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/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/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/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pic>
        <p:nvPicPr>
          <p:cNvPr id="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4000" y="473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84000" y="5230801"/>
            <a:ext cx="11424000" cy="8128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3379555" y="6208655"/>
            <a:ext cx="8365224" cy="450790"/>
            <a:chOff x="3501475" y="6252200"/>
            <a:chExt cx="8365224" cy="450790"/>
          </a:xfrm>
        </p:grpSpPr>
        <p:pic>
          <p:nvPicPr>
            <p:cNvPr id="20" name="Picture 4" descr="Datei:Logo TU Dresden.svg – Wikipedia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561" y="6332892"/>
              <a:ext cx="1073947" cy="3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Grafik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" t="33408" r="3172" b="20724"/>
            <a:stretch>
              <a:fillRect/>
            </a:stretch>
          </p:blipFill>
          <p:spPr bwMode="auto">
            <a:xfrm>
              <a:off x="8578185" y="6252200"/>
              <a:ext cx="3288514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 descr="Sandia National Laboratories - Wikipedia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475" y="6300892"/>
              <a:ext cx="902860" cy="36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Niedersächsische Staats- und Universitätsbibliothek Göttingen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165" y="6297432"/>
              <a:ext cx="2161665" cy="386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8439972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6963970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4535834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19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2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344401" y="539750"/>
            <a:ext cx="218863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latin typeface="+mn-lt"/>
              </a:rPr>
              <a:t>Zuschneidewerkzeug</a:t>
            </a:r>
            <a:r>
              <a:rPr lang="de-DE" sz="1000" dirty="0">
                <a:latin typeface="+mn-lt"/>
              </a:rPr>
              <a:t> horizontal bis zur ersten oder zweiten Linie ziehen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-2341033" y="652464"/>
            <a:ext cx="2188633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/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/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/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pic>
        <p:nvPicPr>
          <p:cNvPr id="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4000" y="473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84000" y="5230801"/>
            <a:ext cx="11424000" cy="8128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3379555" y="6208655"/>
            <a:ext cx="8365224" cy="450790"/>
            <a:chOff x="3501475" y="6252200"/>
            <a:chExt cx="8365224" cy="450790"/>
          </a:xfrm>
        </p:grpSpPr>
        <p:pic>
          <p:nvPicPr>
            <p:cNvPr id="12" name="Picture 4" descr="Datei:Logo TU Dresden.svg – Wikipedia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561" y="6332892"/>
              <a:ext cx="1073947" cy="3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rafik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" t="33408" r="3172" b="20724"/>
            <a:stretch>
              <a:fillRect/>
            </a:stretch>
          </p:blipFill>
          <p:spPr bwMode="auto">
            <a:xfrm>
              <a:off x="8578185" y="6252200"/>
              <a:ext cx="3288514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Sandia National Laboratories - Wikipedia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475" y="6300892"/>
              <a:ext cx="902860" cy="36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Niedersächsische Staats- und Universitätsbibliothek Göttingen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165" y="6297432"/>
              <a:ext cx="2161665" cy="386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8439972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6963970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4535834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76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_2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344401" y="539750"/>
            <a:ext cx="218863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latin typeface="+mn-lt"/>
              </a:rPr>
              <a:t>Zuschneidewerkzeug</a:t>
            </a:r>
            <a:r>
              <a:rPr lang="de-DE" sz="1000" dirty="0">
                <a:latin typeface="+mn-lt"/>
              </a:rPr>
              <a:t> horizontal bis zur ersten oder zweiten Linie ziehen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-2341033" y="652464"/>
            <a:ext cx="2188633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/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/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/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pic>
        <p:nvPicPr>
          <p:cNvPr id="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7767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4000" y="473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84000" y="5230801"/>
            <a:ext cx="11424000" cy="8128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3379555" y="6208655"/>
            <a:ext cx="8365224" cy="450790"/>
            <a:chOff x="3501475" y="6252200"/>
            <a:chExt cx="8365224" cy="450790"/>
          </a:xfrm>
        </p:grpSpPr>
        <p:pic>
          <p:nvPicPr>
            <p:cNvPr id="12" name="Picture 4" descr="Datei:Logo TU Dresden.svg – Wikipedia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561" y="6332892"/>
              <a:ext cx="1073947" cy="3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rafik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" t="33408" r="3172" b="20724"/>
            <a:stretch>
              <a:fillRect/>
            </a:stretch>
          </p:blipFill>
          <p:spPr bwMode="auto">
            <a:xfrm>
              <a:off x="8578185" y="6252200"/>
              <a:ext cx="3288514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Sandia National Laboratories - Wikipedia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475" y="6300892"/>
              <a:ext cx="902860" cy="36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Niedersächsische Staats- und Universitätsbibliothek Göttingen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165" y="6297432"/>
              <a:ext cx="2161665" cy="386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8439972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6963970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4535834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19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_2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344401" y="539750"/>
            <a:ext cx="218863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latin typeface="+mn-lt"/>
              </a:rPr>
              <a:t>Zuschneidewerkzeug</a:t>
            </a:r>
            <a:r>
              <a:rPr lang="de-DE" sz="1000" dirty="0">
                <a:latin typeface="+mn-lt"/>
              </a:rPr>
              <a:t> horizontal bis zur ersten oder zweiten Linie ziehen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-2341033" y="652464"/>
            <a:ext cx="2188633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/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/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/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pic>
        <p:nvPicPr>
          <p:cNvPr id="6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5"/>
          <a:stretch>
            <a:fillRect/>
          </a:stretch>
        </p:blipFill>
        <p:spPr bwMode="auto">
          <a:xfrm>
            <a:off x="0" y="1"/>
            <a:ext cx="1219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4000" y="473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84000" y="5230801"/>
            <a:ext cx="11424000" cy="8128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3379555" y="6208655"/>
            <a:ext cx="8365224" cy="450790"/>
            <a:chOff x="3501475" y="6252200"/>
            <a:chExt cx="8365224" cy="450790"/>
          </a:xfrm>
        </p:grpSpPr>
        <p:pic>
          <p:nvPicPr>
            <p:cNvPr id="12" name="Picture 4" descr="Datei:Logo TU Dresden.svg – Wikipedia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561" y="6332892"/>
              <a:ext cx="1073947" cy="3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rafik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" t="33408" r="3172" b="20724"/>
            <a:stretch>
              <a:fillRect/>
            </a:stretch>
          </p:blipFill>
          <p:spPr bwMode="auto">
            <a:xfrm>
              <a:off x="8578185" y="6252200"/>
              <a:ext cx="3288514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Sandia National Laboratories - Wikipedia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475" y="6300892"/>
              <a:ext cx="902860" cy="36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Niedersächsische Staats- und Universitätsbibliothek Göttingen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165" y="6297432"/>
              <a:ext cx="2161665" cy="386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8439972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6963970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4535834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660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_2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344401" y="539750"/>
            <a:ext cx="218863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latin typeface="+mn-lt"/>
              </a:rPr>
              <a:t>Zuschneidewerkzeug</a:t>
            </a:r>
            <a:r>
              <a:rPr lang="de-DE" sz="1000" dirty="0">
                <a:latin typeface="+mn-lt"/>
              </a:rPr>
              <a:t> horizontal bis zur ersten oder zweiten Linie ziehen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-2341033" y="652464"/>
            <a:ext cx="2188633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/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/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/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pic>
        <p:nvPicPr>
          <p:cNvPr id="6" name="Grafik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t="21646" r="94" b="28499"/>
          <a:stretch/>
        </p:blipFill>
        <p:spPr bwMode="auto">
          <a:xfrm>
            <a:off x="0" y="1"/>
            <a:ext cx="12192000" cy="305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4000" y="3318997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84000" y="3812198"/>
            <a:ext cx="11424000" cy="8128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379555" y="6208655"/>
            <a:ext cx="8365224" cy="450790"/>
            <a:chOff x="3501475" y="6252200"/>
            <a:chExt cx="8365224" cy="450790"/>
          </a:xfrm>
        </p:grpSpPr>
        <p:pic>
          <p:nvPicPr>
            <p:cNvPr id="18" name="Picture 4" descr="Datei:Logo TU Dresden.svg – Wikipedia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561" y="6332892"/>
              <a:ext cx="1073947" cy="3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Grafik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" t="33408" r="3172" b="20724"/>
            <a:stretch>
              <a:fillRect/>
            </a:stretch>
          </p:blipFill>
          <p:spPr bwMode="auto">
            <a:xfrm>
              <a:off x="8578185" y="6252200"/>
              <a:ext cx="3288514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Sandia National Laboratories - Wikipedia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475" y="6300892"/>
              <a:ext cx="902860" cy="36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Niedersächsische Staats- und Universitätsbibliothek Göttingen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165" y="6297432"/>
              <a:ext cx="2161665" cy="386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8439972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6963970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Grafik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4535834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60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/>
          <p:cNvCxnSpPr/>
          <p:nvPr/>
        </p:nvCxnSpPr>
        <p:spPr>
          <a:xfrm>
            <a:off x="383118" y="6040438"/>
            <a:ext cx="114257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-2341033" y="652464"/>
            <a:ext cx="2188633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/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/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/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84000" y="2980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379555" y="6208655"/>
            <a:ext cx="8365224" cy="450790"/>
            <a:chOff x="3501475" y="6252200"/>
            <a:chExt cx="8365224" cy="450790"/>
          </a:xfrm>
        </p:grpSpPr>
        <p:pic>
          <p:nvPicPr>
            <p:cNvPr id="14" name="Picture 4" descr="Datei:Logo TU Dresden.svg – Wikipedia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561" y="6332892"/>
              <a:ext cx="1073947" cy="3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" t="33408" r="3172" b="20724"/>
            <a:stretch>
              <a:fillRect/>
            </a:stretch>
          </p:blipFill>
          <p:spPr bwMode="auto">
            <a:xfrm>
              <a:off x="8578185" y="6252200"/>
              <a:ext cx="3288514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Sandia National Laboratories - Wikipedia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475" y="6300892"/>
              <a:ext cx="902860" cy="36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Niedersächsische Staats- und Universitätsbibliothek Göttingen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165" y="6297432"/>
              <a:ext cx="2161665" cy="386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Grafik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8439972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Grafik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6963970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afik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4535834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87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ittig, horizontal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/>
          <p:cNvCxnSpPr/>
          <p:nvPr/>
        </p:nvCxnSpPr>
        <p:spPr>
          <a:xfrm>
            <a:off x="383118" y="3036888"/>
            <a:ext cx="114257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-2341033" y="652464"/>
            <a:ext cx="2188633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/>
              <a:t>Logo in neuer Logosystematik einfügen: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Zum Anpassen der Fußzeile unt</a:t>
            </a:r>
            <a:r>
              <a:rPr lang="de-DE" sz="1000" dirty="0"/>
              <a:t>er Karteireiter Ansicht &gt; auf Folienmaster klicken. Links in der Übersicht auf die oberste Folie scrollen und dort in die Fußzeile klicken. Das Beispiellogo kann nun entfernt werden. </a:t>
            </a:r>
            <a:endParaRPr lang="de-DE" sz="1000" dirty="0">
              <a:latin typeface="+mn-lt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Einfügen über Karteireiter Einfügen &gt; Grafik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Logo auswählen (PNG in RGB)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</a:rPr>
              <a:t>Skalieren: Doppelklick auf Logo &gt; </a:t>
            </a:r>
            <a:r>
              <a:rPr lang="de-DE" sz="1000" dirty="0"/>
              <a:t>unter Schriftgrad (rechts im Kopf) Höhe 2,26 cm  einstellen (</a:t>
            </a:r>
            <a:r>
              <a:rPr lang="de-DE" sz="1000" dirty="0">
                <a:latin typeface="+mn-lt"/>
              </a:rPr>
              <a:t>Breite variiert je nach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latin typeface="+mn-lt"/>
              </a:rPr>
              <a:t>     Schutzraum)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mit Schutzraum am rechten untern Rand platzieren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Masteransicht schließen. Das Logo ist nun auf allen  Inhalts-Folien getauscht.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/>
              <a:t>Zum Tauschen der Logos in Titel- und Abschlussfolie die jeweilige Masterfolie links anklicken und dort ebenso verfahren. </a:t>
            </a:r>
            <a:endParaRPr lang="de-DE" sz="1000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000" y="2487600"/>
            <a:ext cx="1142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4000" y="3196800"/>
            <a:ext cx="1142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alpha val="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379555" y="6208655"/>
            <a:ext cx="8365224" cy="450790"/>
            <a:chOff x="3501475" y="6252200"/>
            <a:chExt cx="8365224" cy="450790"/>
          </a:xfrm>
        </p:grpSpPr>
        <p:pic>
          <p:nvPicPr>
            <p:cNvPr id="18" name="Picture 4" descr="Datei:Logo TU Dresden.svg – Wikipedia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561" y="6332892"/>
              <a:ext cx="1073947" cy="3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Grafik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" t="33408" r="3172" b="20724"/>
            <a:stretch>
              <a:fillRect/>
            </a:stretch>
          </p:blipFill>
          <p:spPr bwMode="auto">
            <a:xfrm>
              <a:off x="8578185" y="6252200"/>
              <a:ext cx="3288514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Sandia National Laboratories - Wikipedia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475" y="6300892"/>
              <a:ext cx="902860" cy="36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Niedersächsische Staats- und Universitätsbibliothek Göttingen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165" y="6297432"/>
              <a:ext cx="2161665" cy="386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Grafik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8439972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Grafik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6963970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Grafik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4535834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5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>
          <a:xfrm>
            <a:off x="671285" y="6227763"/>
            <a:ext cx="2887992" cy="630237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Mango-IO</a:t>
            </a:r>
            <a:r>
              <a:rPr lang="en-US" b="1" baseline="0" dirty="0" smtClean="0"/>
              <a:t>: I/O Metrics Consistency Analysis</a:t>
            </a: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dirty="0" smtClean="0"/>
              <a:t>Rex-IO</a:t>
            </a:r>
            <a:r>
              <a:rPr lang="en-US" sz="900" b="0" baseline="0" dirty="0" smtClean="0"/>
              <a:t> 2023</a:t>
            </a:r>
            <a:endParaRPr lang="en-US" sz="900" b="0" dirty="0" smtClean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383118" y="814388"/>
            <a:ext cx="114257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383118" y="6040438"/>
            <a:ext cx="114257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feld 6"/>
          <p:cNvSpPr txBox="1">
            <a:spLocks noChangeArrowheads="1"/>
          </p:cNvSpPr>
          <p:nvPr/>
        </p:nvSpPr>
        <p:spPr bwMode="auto">
          <a:xfrm>
            <a:off x="-2992967" y="5411788"/>
            <a:ext cx="270933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b="1" dirty="0" smtClean="0"/>
              <a:t>Fußzeile anpassen:</a:t>
            </a:r>
            <a:endParaRPr lang="de-DE" altLang="de-DE" sz="1000" dirty="0" smtClean="0"/>
          </a:p>
          <a:p>
            <a:pPr eaLnBrk="1" hangingPunct="1">
              <a:defRPr/>
            </a:pPr>
            <a:r>
              <a:rPr lang="de-DE" altLang="de-DE" sz="1000" dirty="0" smtClean="0"/>
              <a:t>Zum Anpassen der Fußzeile unter Karteireiter Ansicht &gt; auf Folienmaster klicken. Links in der Übersicht auf die oberste Folie scrollen und dort in die Fußzeile klicken. So wird der Text automatisch auf allen Seiten angepasst.</a:t>
            </a:r>
            <a:endParaRPr lang="de-DE" altLang="de-DE" sz="1000" b="1" dirty="0" smtClean="0"/>
          </a:p>
        </p:txBody>
      </p:sp>
      <p:sp>
        <p:nvSpPr>
          <p:cNvPr id="1031" name="Textfeld 14"/>
          <p:cNvSpPr txBox="1">
            <a:spLocks noChangeArrowheads="1"/>
          </p:cNvSpPr>
          <p:nvPr/>
        </p:nvSpPr>
        <p:spPr bwMode="auto">
          <a:xfrm>
            <a:off x="385233" y="6227764"/>
            <a:ext cx="97366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BC46BA26-481B-4659-A38D-B9DC969FDF22}" type="slidenum">
              <a:rPr lang="de-DE" altLang="de-DE" sz="900" smtClean="0">
                <a:solidFill>
                  <a:schemeClr val="tx2"/>
                </a:solidFill>
              </a:rPr>
              <a:pPr>
                <a:defRPr/>
              </a:pPr>
              <a:t>‹#›</a:t>
            </a:fld>
            <a:endParaRPr lang="de-DE" altLang="de-DE" sz="900" smtClean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379555" y="6208655"/>
            <a:ext cx="8365224" cy="450790"/>
            <a:chOff x="3501475" y="6252200"/>
            <a:chExt cx="8365224" cy="450790"/>
          </a:xfrm>
        </p:grpSpPr>
        <p:pic>
          <p:nvPicPr>
            <p:cNvPr id="1028" name="Picture 4" descr="Datei:Logo TU Dresden.svg – Wikipedia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561" y="6332892"/>
              <a:ext cx="1073947" cy="3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Grafik 14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" t="33408" r="3172" b="20724"/>
            <a:stretch>
              <a:fillRect/>
            </a:stretch>
          </p:blipFill>
          <p:spPr bwMode="auto">
            <a:xfrm>
              <a:off x="8578185" y="6252200"/>
              <a:ext cx="3288514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Sandia National Laboratories - Wikipedia"/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1475" y="6300892"/>
              <a:ext cx="902860" cy="36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Niedersächsische Staats- und Universitätsbibliothek Göttingen"/>
            <p:cNvPicPr>
              <a:picLocks noChangeAspect="1" noChangeArrowheads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2165" y="6297432"/>
              <a:ext cx="2161665" cy="386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Grafik 14"/>
            <p:cNvPicPr>
              <a:picLocks noChangeAspect="1"/>
            </p:cNvPicPr>
            <p:nvPr userDrawn="1"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8439972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afik 14"/>
            <p:cNvPicPr>
              <a:picLocks noChangeAspect="1"/>
            </p:cNvPicPr>
            <p:nvPr userDrawn="1"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6963970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Grafik 14"/>
            <p:cNvPicPr>
              <a:picLocks noChangeAspect="1"/>
            </p:cNvPicPr>
            <p:nvPr userDrawn="1"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82" t="33408" r="42742" b="20724"/>
            <a:stretch/>
          </p:blipFill>
          <p:spPr bwMode="auto">
            <a:xfrm>
              <a:off x="4535834" y="6252200"/>
              <a:ext cx="78377" cy="450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32" r:id="rId7"/>
    <p:sldLayoutId id="2147483925" r:id="rId8"/>
    <p:sldLayoutId id="2147483926" r:id="rId9"/>
    <p:sldLayoutId id="2147483914" r:id="rId10"/>
    <p:sldLayoutId id="2147483915" r:id="rId11"/>
    <p:sldLayoutId id="2147483916" r:id="rId12"/>
    <p:sldLayoutId id="2147483917" r:id="rId13"/>
    <p:sldLayoutId id="2147483927" r:id="rId14"/>
    <p:sldLayoutId id="2147483928" r:id="rId15"/>
    <p:sldLayoutId id="2147483918" r:id="rId16"/>
    <p:sldLayoutId id="2147483930" r:id="rId17"/>
    <p:sldLayoutId id="2147483929" r:id="rId1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59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tabLst>
          <a:tab pos="215900" algn="l"/>
        </a:tabLst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-"/>
        <a:tabLst>
          <a:tab pos="4318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77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tabLst>
          <a:tab pos="6477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36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-"/>
        <a:tabLst>
          <a:tab pos="8636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3600" indent="-215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3999" y="3318997"/>
            <a:ext cx="10116189" cy="1047520"/>
          </a:xfrm>
        </p:spPr>
        <p:txBody>
          <a:bodyPr/>
          <a:lstStyle/>
          <a:p>
            <a:r>
              <a:rPr lang="en-US" dirty="0" smtClean="0"/>
              <a:t>Mango-IO: I/O Metrics Consistency Analysis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4000" y="3791032"/>
            <a:ext cx="11424000" cy="1951400"/>
          </a:xfrm>
        </p:spPr>
        <p:txBody>
          <a:bodyPr/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Radita Liem</a:t>
            </a:r>
            <a:r>
              <a:rPr lang="en-US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Sebastian Oeste</a:t>
            </a:r>
            <a:r>
              <a:rPr lang="en-US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Jay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Lofstead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Julian Kunkel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‡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Chair for High Performance Computing, IT Center, RWTH Aachen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</a:p>
          <a:p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TU Dresden</a:t>
            </a:r>
          </a:p>
          <a:p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Sandia National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Laboratories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‡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Göttingen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University/GDWG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Test on the Real-Life Application: CIAO – Profile Statistics </a:t>
            </a:r>
            <a:endParaRPr lang="en-US" sz="280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4433" y="948537"/>
            <a:ext cx="11144958" cy="740664"/>
          </a:xfrm>
        </p:spPr>
        <p:txBody>
          <a:bodyPr/>
          <a:lstStyle/>
          <a:p>
            <a:r>
              <a:rPr lang="en-US" sz="1600" dirty="0" smtClean="0"/>
              <a:t>CIAO application’s runtime (in seconds) comparison between scopes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The accumulated exclusive time (in seconds) in CIAO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Almost double performance runtime in Recorder does not affect the accumulated I/O time because these delays are coming from other MPI calls 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885709"/>
              </p:ext>
            </p:extLst>
          </p:nvPr>
        </p:nvGraphicFramePr>
        <p:xfrm>
          <a:off x="2771774" y="2773017"/>
          <a:ext cx="6113804" cy="1858616"/>
        </p:xfrm>
        <a:graphic>
          <a:graphicData uri="http://schemas.openxmlformats.org/drawingml/2006/table">
            <a:tbl>
              <a:tblPr firstRow="1" bandRow="1"/>
              <a:tblGrid>
                <a:gridCol w="2008948">
                  <a:extLst>
                    <a:ext uri="{9D8B030D-6E8A-4147-A177-3AD203B41FA5}">
                      <a16:colId xmlns:a16="http://schemas.microsoft.com/office/drawing/2014/main" val="2804750993"/>
                    </a:ext>
                  </a:extLst>
                </a:gridCol>
                <a:gridCol w="1351721">
                  <a:extLst>
                    <a:ext uri="{9D8B030D-6E8A-4147-A177-3AD203B41FA5}">
                      <a16:colId xmlns:a16="http://schemas.microsoft.com/office/drawing/2014/main" val="1474506846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val="3232317373"/>
                    </a:ext>
                  </a:extLst>
                </a:gridCol>
                <a:gridCol w="1401413">
                  <a:extLst>
                    <a:ext uri="{9D8B030D-6E8A-4147-A177-3AD203B41FA5}">
                      <a16:colId xmlns:a16="http://schemas.microsoft.com/office/drawing/2014/main" val="1376021165"/>
                    </a:ext>
                  </a:extLst>
                </a:gridCol>
              </a:tblGrid>
              <a:tr h="4066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358" marR="9358" marT="93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A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Score-P</a:t>
                      </a:r>
                    </a:p>
                  </a:txBody>
                  <a:tcPr marL="9358" marR="84219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A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Darshan</a:t>
                      </a:r>
                    </a:p>
                  </a:txBody>
                  <a:tcPr marL="9358" marR="84219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A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Recorder</a:t>
                      </a:r>
                    </a:p>
                  </a:txBody>
                  <a:tcPr marL="9358" marR="84219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963740"/>
                  </a:ext>
                </a:extLst>
              </a:tr>
              <a:tr h="3629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MPI Read*</a:t>
                      </a: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15.7</a:t>
                      </a:r>
                    </a:p>
                  </a:txBody>
                  <a:tcPr marL="9358" marR="84219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19.4</a:t>
                      </a:r>
                    </a:p>
                  </a:txBody>
                  <a:tcPr marL="9358" marR="84219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17.4</a:t>
                      </a:r>
                    </a:p>
                  </a:txBody>
                  <a:tcPr marL="9358" marR="84219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4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624768"/>
                  </a:ext>
                </a:extLst>
              </a:tr>
              <a:tr h="3629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MPI Write*</a:t>
                      </a: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5.83</a:t>
                      </a:r>
                    </a:p>
                  </a:txBody>
                  <a:tcPr marL="9358" marR="84219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9.32</a:t>
                      </a:r>
                    </a:p>
                  </a:txBody>
                  <a:tcPr marL="9358" marR="84219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7.14</a:t>
                      </a:r>
                    </a:p>
                  </a:txBody>
                  <a:tcPr marL="9358" marR="84219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0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729689"/>
                  </a:ext>
                </a:extLst>
              </a:tr>
              <a:tr h="3629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POSIX Read*</a:t>
                      </a: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5.93</a:t>
                      </a:r>
                    </a:p>
                  </a:txBody>
                  <a:tcPr marL="9358" marR="84219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3.65</a:t>
                      </a:r>
                    </a:p>
                  </a:txBody>
                  <a:tcPr marL="9358" marR="84219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4.48</a:t>
                      </a:r>
                    </a:p>
                  </a:txBody>
                  <a:tcPr marL="9358" marR="84219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F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663827"/>
                  </a:ext>
                </a:extLst>
              </a:tr>
              <a:tr h="3629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POSIX Write*</a:t>
                      </a:r>
                    </a:p>
                  </a:txBody>
                  <a:tcPr marL="9358" marR="9358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358" marR="84219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0.08</a:t>
                      </a:r>
                    </a:p>
                  </a:txBody>
                  <a:tcPr marL="9358" marR="84219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9358" marR="84219" marT="935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19736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810120"/>
              </p:ext>
            </p:extLst>
          </p:nvPr>
        </p:nvGraphicFramePr>
        <p:xfrm>
          <a:off x="2771774" y="1225998"/>
          <a:ext cx="6113803" cy="1011687"/>
        </p:xfrm>
        <a:graphic>
          <a:graphicData uri="http://schemas.openxmlformats.org/drawingml/2006/table">
            <a:tbl>
              <a:tblPr firstRow="1" bandRow="1"/>
              <a:tblGrid>
                <a:gridCol w="1979130">
                  <a:extLst>
                    <a:ext uri="{9D8B030D-6E8A-4147-A177-3AD203B41FA5}">
                      <a16:colId xmlns:a16="http://schemas.microsoft.com/office/drawing/2014/main" val="342766288"/>
                    </a:ext>
                  </a:extLst>
                </a:gridCol>
                <a:gridCol w="1361661">
                  <a:extLst>
                    <a:ext uri="{9D8B030D-6E8A-4147-A177-3AD203B41FA5}">
                      <a16:colId xmlns:a16="http://schemas.microsoft.com/office/drawing/2014/main" val="2880049407"/>
                    </a:ext>
                  </a:extLst>
                </a:gridCol>
                <a:gridCol w="1361661">
                  <a:extLst>
                    <a:ext uri="{9D8B030D-6E8A-4147-A177-3AD203B41FA5}">
                      <a16:colId xmlns:a16="http://schemas.microsoft.com/office/drawing/2014/main" val="889044359"/>
                    </a:ext>
                  </a:extLst>
                </a:gridCol>
                <a:gridCol w="1411351">
                  <a:extLst>
                    <a:ext uri="{9D8B030D-6E8A-4147-A177-3AD203B41FA5}">
                      <a16:colId xmlns:a16="http://schemas.microsoft.com/office/drawing/2014/main" val="2448207864"/>
                    </a:ext>
                  </a:extLst>
                </a:gridCol>
              </a:tblGrid>
              <a:tr h="27252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A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Score-P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A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Darshan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A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Recorder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810703"/>
                  </a:ext>
                </a:extLst>
              </a:tr>
              <a:tr h="3655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Reported Runtime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7.94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8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12.29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809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Darshan Scope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6.28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A8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4.52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11.61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162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Discussions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4433" y="1136822"/>
            <a:ext cx="10331192" cy="3742028"/>
          </a:xfrm>
        </p:spPr>
        <p:txBody>
          <a:bodyPr/>
          <a:lstStyle/>
          <a:p>
            <a:r>
              <a:rPr lang="en-US" dirty="0" err="1" smtClean="0"/>
              <a:t>Scorep</a:t>
            </a:r>
            <a:r>
              <a:rPr lang="en-US" dirty="0" smtClean="0"/>
              <a:t>-P</a:t>
            </a:r>
            <a:r>
              <a:rPr lang="en-US" dirty="0"/>
              <a:t>, </a:t>
            </a:r>
            <a:r>
              <a:rPr lang="en-US" dirty="0" err="1"/>
              <a:t>Darshan</a:t>
            </a:r>
            <a:r>
              <a:rPr lang="en-US" dirty="0"/>
              <a:t>, and Recorder collect </a:t>
            </a:r>
            <a:r>
              <a:rPr lang="en-US" b="1" dirty="0"/>
              <a:t>similar I/O </a:t>
            </a:r>
            <a:r>
              <a:rPr lang="en-US" b="1" dirty="0" smtClean="0"/>
              <a:t>information </a:t>
            </a:r>
            <a:r>
              <a:rPr lang="en-US" dirty="0"/>
              <a:t>with different degrees of </a:t>
            </a:r>
            <a:r>
              <a:rPr lang="en-US" b="1" dirty="0"/>
              <a:t>information granularity </a:t>
            </a:r>
            <a:r>
              <a:rPr lang="en-US" dirty="0"/>
              <a:t>and differences in the </a:t>
            </a:r>
            <a:r>
              <a:rPr lang="en-US" b="1" dirty="0" smtClean="0"/>
              <a:t>definition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These differences are not evident </a:t>
            </a:r>
            <a:r>
              <a:rPr lang="en-US" dirty="0" smtClean="0"/>
              <a:t>until users hit the </a:t>
            </a:r>
            <a:r>
              <a:rPr lang="en-US" b="1" dirty="0"/>
              <a:t>corner case functions </a:t>
            </a:r>
            <a:r>
              <a:rPr lang="en-US" dirty="0"/>
              <a:t>that are not extracted by the tools or needed to investigate other I/O aspects such as slow down </a:t>
            </a:r>
            <a:r>
              <a:rPr lang="en-US" dirty="0" smtClean="0"/>
              <a:t>(</a:t>
            </a:r>
            <a:r>
              <a:rPr lang="en-US" dirty="0" err="1" smtClean="0"/>
              <a:t>i.e</a:t>
            </a:r>
            <a:r>
              <a:rPr lang="en-US" dirty="0" smtClean="0"/>
              <a:t>: metadata operation).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Direct comparison </a:t>
            </a:r>
            <a:r>
              <a:rPr lang="en-US" dirty="0"/>
              <a:t>analysis </a:t>
            </a:r>
            <a:r>
              <a:rPr lang="en-US" dirty="0" smtClean="0"/>
              <a:t>helps finding the number discrepancies using the unified visualization and metrics calculation definition.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Consistency </a:t>
            </a:r>
            <a:r>
              <a:rPr lang="en-US" dirty="0"/>
              <a:t>analysis work </a:t>
            </a:r>
            <a:r>
              <a:rPr lang="en-US" dirty="0" smtClean="0"/>
              <a:t>can help the </a:t>
            </a:r>
            <a:r>
              <a:rPr lang="en-US" dirty="0"/>
              <a:t>t</a:t>
            </a:r>
            <a:r>
              <a:rPr lang="en-US" dirty="0" smtClean="0"/>
              <a:t>ools </a:t>
            </a:r>
            <a:r>
              <a:rPr lang="en-US" dirty="0"/>
              <a:t>developers </a:t>
            </a:r>
            <a:r>
              <a:rPr lang="en-US" b="1" dirty="0" smtClean="0"/>
              <a:t>to improve the tools</a:t>
            </a:r>
            <a:r>
              <a:rPr lang="en-US" dirty="0" smtClean="0"/>
              <a:t>, </a:t>
            </a:r>
            <a:r>
              <a:rPr lang="en-US" dirty="0"/>
              <a:t>and users can better understand the tools' current </a:t>
            </a:r>
            <a:r>
              <a:rPr lang="en-US" b="1" dirty="0"/>
              <a:t>strengths and limitations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45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Future Works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4433" y="1136822"/>
            <a:ext cx="10969367" cy="3742028"/>
          </a:xfrm>
        </p:spPr>
        <p:txBody>
          <a:bodyPr/>
          <a:lstStyle/>
          <a:p>
            <a:r>
              <a:rPr lang="en-US" dirty="0"/>
              <a:t>We plan to test Mango-IO in more scientific applications </a:t>
            </a:r>
            <a:r>
              <a:rPr lang="en-US" dirty="0" smtClean="0"/>
              <a:t>and create comprehensive documentation.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hope the outcome of our study can start a discussion on creating a standard for building a comprehensive I/O trace, I/O metrics definition, and methodology for I/O analysis </a:t>
            </a:r>
            <a:r>
              <a:rPr lang="en-US" dirty="0" smtClean="0"/>
              <a:t>for the community.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Additionally, we will extend modules supported in the </a:t>
            </a:r>
            <a:r>
              <a:rPr lang="en-US" dirty="0" smtClean="0"/>
              <a:t>Mango-IO (</a:t>
            </a:r>
            <a:r>
              <a:rPr lang="en-US" dirty="0" err="1" smtClean="0"/>
              <a:t>i.e</a:t>
            </a:r>
            <a:r>
              <a:rPr lang="en-US" dirty="0" smtClean="0"/>
              <a:t> adding: </a:t>
            </a:r>
            <a:r>
              <a:rPr lang="en-US" dirty="0" err="1" smtClean="0"/>
              <a:t>Lustre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HDF5 support).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are also looking into </a:t>
            </a:r>
            <a:r>
              <a:rPr lang="en-US" dirty="0" smtClean="0"/>
              <a:t>integrating more I/O tools in our consistency study. </a:t>
            </a:r>
          </a:p>
        </p:txBody>
      </p:sp>
    </p:spTree>
    <p:extLst>
      <p:ext uri="{BB962C8B-B14F-4D97-AF65-F5344CB8AC3E}">
        <p14:creationId xmlns:p14="http://schemas.microsoft.com/office/powerpoint/2010/main" val="27976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4000" y="2286000"/>
            <a:ext cx="11424000" cy="741600"/>
          </a:xfrm>
        </p:spPr>
        <p:txBody>
          <a:bodyPr/>
          <a:lstStyle/>
          <a:p>
            <a:r>
              <a:rPr lang="en-US" sz="4000" dirty="0" smtClean="0"/>
              <a:t>Thank you! 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If you have any question: </a:t>
            </a:r>
            <a:r>
              <a:rPr lang="en-US" b="1" dirty="0" smtClean="0"/>
              <a:t>Radita Liem</a:t>
            </a:r>
            <a:r>
              <a:rPr lang="en-US" dirty="0" smtClean="0"/>
              <a:t> (liem@itc.rwth-aachen.de)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500" y="3196800"/>
            <a:ext cx="2857500" cy="2857500"/>
          </a:xfrm>
          <a:prstGeom prst="rect">
            <a:avLst/>
          </a:prstGeom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4244009" y="5395619"/>
            <a:ext cx="8809696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15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tabLst>
                <a:tab pos="2159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None/>
              <a:tabLst>
                <a:tab pos="431800" algn="l"/>
              </a:tabLs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2159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None/>
              <a:tabLst>
                <a:tab pos="647700" algn="l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2159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>
                <a:tab pos="86360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tabLst>
                <a:tab pos="895350" algn="l"/>
              </a:tabLs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GitHub project to our I/O Agnostic </a:t>
            </a:r>
            <a:r>
              <a:rPr lang="en-US" dirty="0" smtClean="0"/>
              <a:t>Analysis: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49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Motivations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95129" y="1123119"/>
            <a:ext cx="7655998" cy="705679"/>
            <a:chOff x="795129" y="1123119"/>
            <a:chExt cx="7655998" cy="705679"/>
          </a:xfrm>
        </p:grpSpPr>
        <p:pic>
          <p:nvPicPr>
            <p:cNvPr id="1026" name="Picture 2" descr="Variety Icons - Free SVG &amp; PNG Variety Images - Noun Projec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29" y="1123119"/>
              <a:ext cx="705679" cy="705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828801" y="1331694"/>
              <a:ext cx="6622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There are multiple performance analysis tools dedicated for </a:t>
              </a:r>
              <a:r>
                <a:rPr lang="en-US" dirty="0" smtClean="0"/>
                <a:t>I/O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4461" y="1943157"/>
            <a:ext cx="10132951" cy="758218"/>
            <a:chOff x="904461" y="1943157"/>
            <a:chExt cx="10132951" cy="758218"/>
          </a:xfrm>
        </p:grpSpPr>
        <p:pic>
          <p:nvPicPr>
            <p:cNvPr id="10" name="Picture 9" descr="thumbs, line-icon, Social, Up, Hand, success, sign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461" y="1943157"/>
              <a:ext cx="568496" cy="568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828801" y="2055044"/>
              <a:ext cx="92086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These variety of tools is actually beneficial for users since it offers variety of approaches.</a:t>
              </a:r>
            </a:p>
            <a:p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4340" y="2881867"/>
            <a:ext cx="8726557" cy="923330"/>
            <a:chOff x="924340" y="2891806"/>
            <a:chExt cx="8726557" cy="923330"/>
          </a:xfrm>
        </p:grpSpPr>
        <p:pic>
          <p:nvPicPr>
            <p:cNvPr id="7" name="Picture 6" descr="thumbs, line-icon, Social, Up, Hand, success, sign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24340" y="2989711"/>
              <a:ext cx="568496" cy="568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828801" y="2891806"/>
              <a:ext cx="7822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However, it might be a problem when users need to change tool and </a:t>
              </a:r>
              <a:r>
                <a:rPr lang="en-US" b="1" dirty="0">
                  <a:solidFill>
                    <a:schemeClr val="tx2"/>
                  </a:solidFill>
                </a:rPr>
                <a:t>ensure the measurement continuity and comparability </a:t>
              </a:r>
            </a:p>
            <a:p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2733" y="3830254"/>
            <a:ext cx="10429735" cy="745825"/>
            <a:chOff x="812733" y="3850132"/>
            <a:chExt cx="10429735" cy="745825"/>
          </a:xfrm>
        </p:grpSpPr>
        <p:pic>
          <p:nvPicPr>
            <p:cNvPr id="1032" name="Picture 8" descr="13,600+ Confused Person Icon Illustrations, Royalty-Free Vector Graphics &amp;  Clip Art - iStock | Confused person icon vecto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1" t="21389" r="12767" b="19773"/>
            <a:stretch/>
          </p:blipFill>
          <p:spPr bwMode="auto">
            <a:xfrm>
              <a:off x="812733" y="3850132"/>
              <a:ext cx="837161" cy="662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828801" y="3949626"/>
              <a:ext cx="94136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Currently, there is no easy way to verify metrics consistency produced by the tools. </a:t>
              </a:r>
            </a:p>
            <a:p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64352" y="4750901"/>
            <a:ext cx="10083164" cy="824657"/>
            <a:chOff x="864352" y="4631633"/>
            <a:chExt cx="10083164" cy="824657"/>
          </a:xfrm>
        </p:grpSpPr>
        <p:pic>
          <p:nvPicPr>
            <p:cNvPr id="1034" name="Picture 10" descr="2,391 Continuous Improvement Icon Images, Stock Photos, 3D objects, &amp;  Vectors | Shutterstock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2" t="13318" r="11566" b="19228"/>
            <a:stretch/>
          </p:blipFill>
          <p:spPr bwMode="auto">
            <a:xfrm>
              <a:off x="864352" y="4631633"/>
              <a:ext cx="815561" cy="785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828801" y="4809959"/>
              <a:ext cx="91187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Additionally, Result consistency study is a needed practice in the computational science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1509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We introduce </a:t>
            </a:r>
            <a:r>
              <a:rPr lang="en-US" b="1" dirty="0" smtClean="0">
                <a:solidFill>
                  <a:schemeClr val="accent5"/>
                </a:solidFill>
              </a:rPr>
              <a:t>Mango-IO</a:t>
            </a:r>
            <a:r>
              <a:rPr lang="en-US" dirty="0" smtClean="0"/>
              <a:t> as a way to verify the result consistencies between tools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5"/>
                </a:solidFill>
              </a:rPr>
              <a:t>Mango-IO</a:t>
            </a:r>
            <a:r>
              <a:rPr lang="en-US" dirty="0" smtClean="0"/>
              <a:t> provides tools-agnostic metrics calculation that works with the results from the tools supported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</p:spPr>
        <p:txBody>
          <a:bodyPr/>
          <a:lstStyle/>
          <a:p>
            <a:r>
              <a:rPr lang="en-US" sz="2800" dirty="0" smtClean="0"/>
              <a:t>Contribution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157515" y="2300675"/>
            <a:ext cx="9690634" cy="3087300"/>
            <a:chOff x="1157515" y="2176850"/>
            <a:chExt cx="9690634" cy="3087300"/>
          </a:xfrm>
        </p:grpSpPr>
        <p:pic>
          <p:nvPicPr>
            <p:cNvPr id="2050" name="Picture 2" descr="282,000+ Apple Picture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515" y="2753138"/>
              <a:ext cx="2244980" cy="2244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Orange Fruit Photos, Download The BEST Free Orange Fruit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635" y="2720026"/>
              <a:ext cx="2476362" cy="2278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Mango Stock Photo - Download Image Now - Mango Fruit, Cut Out, White  Background - iStoc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137" y="2753138"/>
              <a:ext cx="2511012" cy="2511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826465" y="2176850"/>
              <a:ext cx="80867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“We often heard: one cannot compare apples to oranges” </a:t>
              </a:r>
              <a:endParaRPr lang="en-US" sz="2400" i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83069" y="5487495"/>
            <a:ext cx="682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“Therefore, we convert everything into mangoes”</a:t>
            </a:r>
            <a:endParaRPr lang="en-US" sz="2400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218927" y="2810313"/>
            <a:ext cx="2330846" cy="2435087"/>
            <a:chOff x="1071649" y="2658084"/>
            <a:chExt cx="2330846" cy="2435087"/>
          </a:xfrm>
        </p:grpSpPr>
        <p:sp>
          <p:nvSpPr>
            <p:cNvPr id="4" name="Rectangle 3"/>
            <p:cNvSpPr/>
            <p:nvPr/>
          </p:nvSpPr>
          <p:spPr>
            <a:xfrm>
              <a:off x="1157515" y="2658084"/>
              <a:ext cx="2244980" cy="2435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Super Fruit Mango History | Fruit Juic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649" y="2851897"/>
              <a:ext cx="2330845" cy="2136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Mango (Raw) 1 K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9"/>
          <a:stretch/>
        </p:blipFill>
        <p:spPr bwMode="auto">
          <a:xfrm>
            <a:off x="4570191" y="2800350"/>
            <a:ext cx="2953488" cy="27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Landscape of the Target Performance Tools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262430"/>
              </p:ext>
            </p:extLst>
          </p:nvPr>
        </p:nvGraphicFramePr>
        <p:xfrm>
          <a:off x="384000" y="957920"/>
          <a:ext cx="11424000" cy="482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1574">
                  <a:extLst>
                    <a:ext uri="{9D8B030D-6E8A-4147-A177-3AD203B41FA5}">
                      <a16:colId xmlns:a16="http://schemas.microsoft.com/office/drawing/2014/main" val="2510624084"/>
                    </a:ext>
                  </a:extLst>
                </a:gridCol>
                <a:gridCol w="3349487">
                  <a:extLst>
                    <a:ext uri="{9D8B030D-6E8A-4147-A177-3AD203B41FA5}">
                      <a16:colId xmlns:a16="http://schemas.microsoft.com/office/drawing/2014/main" val="1329157278"/>
                    </a:ext>
                  </a:extLst>
                </a:gridCol>
                <a:gridCol w="3031435">
                  <a:extLst>
                    <a:ext uri="{9D8B030D-6E8A-4147-A177-3AD203B41FA5}">
                      <a16:colId xmlns:a16="http://schemas.microsoft.com/office/drawing/2014/main" val="1842560342"/>
                    </a:ext>
                  </a:extLst>
                </a:gridCol>
                <a:gridCol w="3071504">
                  <a:extLst>
                    <a:ext uri="{9D8B030D-6E8A-4147-A177-3AD203B41FA5}">
                      <a16:colId xmlns:a16="http://schemas.microsoft.com/office/drawing/2014/main" val="198232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Darshan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Recorder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Score-P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998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Output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Darshan</a:t>
                      </a:r>
                      <a:r>
                        <a:rPr lang="en-US" sz="1400" dirty="0" smtClean="0"/>
                        <a:t> binary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Recorder binary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Cubex</a:t>
                      </a:r>
                      <a:r>
                        <a:rPr lang="en-US" sz="1400" dirty="0" smtClean="0"/>
                        <a:t> profile, OTF2 binary trace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99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Analysis Tools/Format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Darshan</a:t>
                      </a:r>
                      <a:r>
                        <a:rPr lang="en-US" sz="1400" dirty="0" smtClean="0"/>
                        <a:t> logs, </a:t>
                      </a:r>
                      <a:r>
                        <a:rPr lang="en-US" sz="1400" dirty="0" err="1" smtClean="0"/>
                        <a:t>Darshan-util</a:t>
                      </a:r>
                      <a:r>
                        <a:rPr lang="en-US" sz="1400" dirty="0" smtClean="0"/>
                        <a:t> scripts, Gauge, DXT-explorer (trace analysis)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Recorder logs, Recorder-Viz, Chromium trace file, Parquet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Cube (profiling), Extra-P, Scalasca, </a:t>
                      </a:r>
                      <a:r>
                        <a:rPr lang="en-US" sz="1400" dirty="0" err="1" smtClean="0"/>
                        <a:t>Vampir</a:t>
                      </a:r>
                      <a:r>
                        <a:rPr lang="en-US" sz="1400" dirty="0" smtClean="0"/>
                        <a:t> (trace analysis)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765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Default Instrumentation Method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LD_PRELOAD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LD_PRELOAD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Direct source code instrumentation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070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Interface Categorization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MPI-IO, POSIX, HDF5, </a:t>
                      </a:r>
                      <a:r>
                        <a:rPr lang="en-US" sz="1400" dirty="0" err="1" smtClean="0"/>
                        <a:t>PNet</a:t>
                      </a:r>
                      <a:r>
                        <a:rPr lang="en-US" sz="1400" dirty="0" smtClean="0"/>
                        <a:t>-CDF, </a:t>
                      </a:r>
                      <a:r>
                        <a:rPr lang="en-US" sz="1400" dirty="0" err="1" smtClean="0"/>
                        <a:t>Lustre</a:t>
                      </a:r>
                      <a:r>
                        <a:rPr lang="en-US" sz="1400" dirty="0" smtClean="0"/>
                        <a:t> and STDIO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MPI-IO, POSIX, HDF5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MPI-IO, POSIX, ISO-C (STDIO)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621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I/O grouping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Functions are grouped into read and write for each module.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Non read or write are not displayed in the trace.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The original function names are not retained in the DXT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Original function names are retained with additional categories such as module and operation type (read/write)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Original function names are retained with additional categories such as module and operation type (read/write)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378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I/O</a:t>
                      </a:r>
                      <a:r>
                        <a:rPr lang="en-US" sz="1400" b="1" baseline="0" dirty="0" smtClean="0"/>
                        <a:t> Trace Scope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Trace only covers intercepted I/O read-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/write operations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Several POSIX functions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intercepted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several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MPI calls that does not include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MPI_Init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MPI_Finalize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Trace covers an exhaustive list of MPI calls. Trace duration is comparable to the application's runtime.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832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1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POSIX Calls Interception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100869"/>
              </p:ext>
            </p:extLst>
          </p:nvPr>
        </p:nvGraphicFramePr>
        <p:xfrm>
          <a:off x="384000" y="987701"/>
          <a:ext cx="11423999" cy="4145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7009">
                  <a:extLst>
                    <a:ext uri="{9D8B030D-6E8A-4147-A177-3AD203B41FA5}">
                      <a16:colId xmlns:a16="http://schemas.microsoft.com/office/drawing/2014/main" val="468210019"/>
                    </a:ext>
                  </a:extLst>
                </a:gridCol>
                <a:gridCol w="1063487">
                  <a:extLst>
                    <a:ext uri="{9D8B030D-6E8A-4147-A177-3AD203B41FA5}">
                      <a16:colId xmlns:a16="http://schemas.microsoft.com/office/drawing/2014/main" val="520947514"/>
                    </a:ext>
                  </a:extLst>
                </a:gridCol>
                <a:gridCol w="7643503">
                  <a:extLst>
                    <a:ext uri="{9D8B030D-6E8A-4147-A177-3AD203B41FA5}">
                      <a16:colId xmlns:a16="http://schemas.microsoft.com/office/drawing/2014/main" val="437801662"/>
                    </a:ext>
                  </a:extLst>
                </a:gridCol>
              </a:tblGrid>
              <a:tr h="2560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Intercepted by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#</a:t>
                      </a:r>
                      <a:r>
                        <a:rPr lang="en-US" sz="1400" b="1" baseline="0" dirty="0" smtClean="0"/>
                        <a:t> of calls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Functions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39866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All tools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en-US" sz="1400" dirty="0" smtClean="0">
                          <a:solidFill>
                            <a:schemeClr val="tx2"/>
                          </a:solidFill>
                        </a:rPr>
                      </a:b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open, open64, </a:t>
                      </a:r>
                      <a:r>
                        <a:rPr lang="en-US" sz="1400" kern="1200" dirty="0" err="1" smtClean="0">
                          <a:effectLst/>
                        </a:rPr>
                        <a:t>creat</a:t>
                      </a:r>
                      <a:r>
                        <a:rPr lang="en-US" sz="1400" kern="1200" dirty="0" smtClean="0">
                          <a:effectLst/>
                        </a:rPr>
                        <a:t>, creat64, dup, dup2, read, write, </a:t>
                      </a:r>
                      <a:r>
                        <a:rPr lang="en-US" sz="1400" kern="1200" dirty="0" err="1" smtClean="0">
                          <a:effectLst/>
                        </a:rPr>
                        <a:t>pread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pwrite</a:t>
                      </a:r>
                      <a:r>
                        <a:rPr lang="en-US" sz="1400" kern="1200" dirty="0" smtClean="0">
                          <a:effectLst/>
                        </a:rPr>
                        <a:t>, pread64, pwrite64, </a:t>
                      </a:r>
                      <a:r>
                        <a:rPr lang="en-US" sz="1400" kern="1200" dirty="0" err="1" smtClean="0">
                          <a:effectLst/>
                        </a:rPr>
                        <a:t>readv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writev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lseek</a:t>
                      </a:r>
                      <a:r>
                        <a:rPr lang="en-US" sz="1400" kern="1200" dirty="0" smtClean="0">
                          <a:effectLst/>
                        </a:rPr>
                        <a:t>, lseek64, </a:t>
                      </a:r>
                      <a:r>
                        <a:rPr lang="en-US" sz="1400" kern="1200" dirty="0" err="1" smtClean="0">
                          <a:effectLst/>
                        </a:rPr>
                        <a:t>fsync</a:t>
                      </a:r>
                      <a:r>
                        <a:rPr lang="en-US" sz="1400" kern="1200" dirty="0" smtClean="0">
                          <a:effectLst/>
                        </a:rPr>
                        <a:t>,</a:t>
                      </a:r>
                      <a:r>
                        <a:rPr lang="en-US" sz="1400" kern="1200" baseline="0" dirty="0" smtClean="0">
                          <a:effectLst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</a:rPr>
                        <a:t>fdatasync</a:t>
                      </a:r>
                      <a:r>
                        <a:rPr lang="en-US" sz="1400" kern="1200" dirty="0" smtClean="0">
                          <a:effectLst/>
                        </a:rPr>
                        <a:t>, close,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fopen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fopen64,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fdopen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fclose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fwrite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fprintf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fread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fseek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fseeko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445304"/>
                  </a:ext>
                </a:extLst>
              </a:tr>
              <a:tr h="256042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effectLst/>
                        </a:rPr>
                        <a:t>Darshan</a:t>
                      </a:r>
                      <a:r>
                        <a:rPr lang="en-US" sz="1400" kern="1200" dirty="0" smtClean="0">
                          <a:effectLst/>
                        </a:rPr>
                        <a:t> &amp; Recorder only</a:t>
                      </a:r>
                      <a:r>
                        <a:rPr lang="en-US" sz="1400" kern="1200" baseline="0" dirty="0" smtClean="0">
                          <a:effectLst/>
                        </a:rPr>
                        <a:t> 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effectLst/>
                        </a:rPr>
                        <a:t>fileno</a:t>
                      </a:r>
                      <a:r>
                        <a:rPr lang="en-US" sz="1400" kern="1200" dirty="0" smtClean="0">
                          <a:effectLst/>
                        </a:rPr>
                        <a:t>, __</a:t>
                      </a:r>
                      <a:r>
                        <a:rPr lang="en-US" sz="1400" kern="1200" dirty="0" err="1" smtClean="0">
                          <a:effectLst/>
                        </a:rPr>
                        <a:t>xstat</a:t>
                      </a:r>
                      <a:r>
                        <a:rPr lang="en-US" sz="1400" kern="1200" dirty="0" smtClean="0">
                          <a:effectLst/>
                        </a:rPr>
                        <a:t>, __xstat64, __</a:t>
                      </a:r>
                      <a:r>
                        <a:rPr lang="en-US" sz="1400" kern="1200" dirty="0" err="1" smtClean="0">
                          <a:effectLst/>
                        </a:rPr>
                        <a:t>lxstat</a:t>
                      </a:r>
                      <a:r>
                        <a:rPr lang="en-US" sz="1400" kern="1200" dirty="0" smtClean="0">
                          <a:effectLst/>
                        </a:rPr>
                        <a:t>, __lxstat64, __</a:t>
                      </a:r>
                      <a:r>
                        <a:rPr lang="en-US" sz="1400" kern="1200" dirty="0" err="1" smtClean="0">
                          <a:effectLst/>
                        </a:rPr>
                        <a:t>fxstat</a:t>
                      </a:r>
                      <a:r>
                        <a:rPr lang="en-US" sz="1400" kern="1200" dirty="0" smtClean="0">
                          <a:effectLst/>
                        </a:rPr>
                        <a:t>, __fxstat64, </a:t>
                      </a:r>
                      <a:r>
                        <a:rPr lang="en-US" sz="1400" kern="1200" dirty="0" err="1" smtClean="0">
                          <a:effectLst/>
                        </a:rPr>
                        <a:t>mmap</a:t>
                      </a:r>
                      <a:r>
                        <a:rPr lang="en-US" sz="1400" kern="1200" dirty="0" smtClean="0">
                          <a:effectLst/>
                        </a:rPr>
                        <a:t>, mmap64, rename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655450"/>
                  </a:ext>
                </a:extLst>
              </a:tr>
              <a:tr h="641859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effectLst/>
                        </a:rPr>
                        <a:t>Darshan</a:t>
                      </a:r>
                      <a:r>
                        <a:rPr lang="en-US" sz="1400" kern="1200" dirty="0" smtClean="0">
                          <a:effectLst/>
                        </a:rPr>
                        <a:t> &amp; Score-P only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effectLst/>
                        </a:rPr>
                        <a:t>openat</a:t>
                      </a:r>
                      <a:r>
                        <a:rPr lang="en-US" sz="1400" kern="1200" dirty="0" smtClean="0">
                          <a:effectLst/>
                        </a:rPr>
                        <a:t>, dup3, </a:t>
                      </a:r>
                      <a:r>
                        <a:rPr lang="en-US" sz="1400" kern="1200" dirty="0" err="1" smtClean="0">
                          <a:effectLst/>
                        </a:rPr>
                        <a:t>preadv</a:t>
                      </a:r>
                      <a:r>
                        <a:rPr lang="en-US" sz="1400" kern="1200" dirty="0" smtClean="0">
                          <a:effectLst/>
                        </a:rPr>
                        <a:t>, preadv64, preadv2, preadv64v2, </a:t>
                      </a:r>
                      <a:r>
                        <a:rPr lang="en-US" sz="1400" kern="1200" dirty="0" err="1" smtClean="0">
                          <a:effectLst/>
                        </a:rPr>
                        <a:t>pwritev</a:t>
                      </a:r>
                      <a:r>
                        <a:rPr lang="en-US" sz="1400" kern="1200" dirty="0" smtClean="0">
                          <a:effectLst/>
                        </a:rPr>
                        <a:t>, pwritev64, pwritev2, pwritev64v2, </a:t>
                      </a:r>
                      <a:r>
                        <a:rPr lang="en-US" sz="1400" kern="1200" dirty="0" err="1" smtClean="0">
                          <a:effectLst/>
                        </a:rPr>
                        <a:t>aio</a:t>
                      </a:r>
                      <a:r>
                        <a:rPr lang="en-US" sz="1400" kern="1200" dirty="0" smtClean="0">
                          <a:effectLst/>
                        </a:rPr>
                        <a:t> read, </a:t>
                      </a:r>
                      <a:r>
                        <a:rPr lang="en-US" sz="1400" kern="1200" dirty="0" err="1" smtClean="0">
                          <a:effectLst/>
                        </a:rPr>
                        <a:t>aio</a:t>
                      </a:r>
                      <a:r>
                        <a:rPr lang="en-US" sz="1400" kern="1200" dirty="0" smtClean="0">
                          <a:effectLst/>
                        </a:rPr>
                        <a:t> write,</a:t>
                      </a:r>
                      <a:r>
                        <a:rPr lang="en-US" sz="1400" kern="1200" baseline="0" dirty="0" smtClean="0">
                          <a:effectLst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</a:rPr>
                        <a:t>aio_return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lio_listio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freopen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fflush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fputc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fputs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printf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vfprintf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vprintf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fgetc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fscanf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vfscanf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fgets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fseeko64,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fsetpos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</a:t>
                      </a:r>
                      <a:r>
                        <a:rPr lang="en-US" sz="1400" kern="120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fsetpos64, rewind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78850"/>
                  </a:ext>
                </a:extLst>
              </a:tr>
              <a:tr h="256042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Recorder &amp; Score-P only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ftell</a:t>
                      </a:r>
                      <a:r>
                        <a:rPr lang="en-US" sz="1400" kern="1200" dirty="0" smtClean="0">
                          <a:effectLst/>
                        </a:rPr>
                        <a:t>, unlink, </a:t>
                      </a:r>
                      <a:r>
                        <a:rPr lang="en-US" sz="1400" kern="1200" dirty="0" err="1" smtClean="0">
                          <a:effectLst/>
                        </a:rPr>
                        <a:t>closedir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fcntl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remove,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ftello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001068"/>
                  </a:ext>
                </a:extLst>
              </a:tr>
              <a:tr h="410369"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effectLst/>
                        </a:rPr>
                        <a:t>Darshan</a:t>
                      </a:r>
                      <a:r>
                        <a:rPr lang="en-US" sz="1400" kern="1200" dirty="0" smtClean="0">
                          <a:effectLst/>
                        </a:rPr>
                        <a:t> only 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__open__2, openat64, </a:t>
                      </a:r>
                      <a:r>
                        <a:rPr lang="en-US" sz="1400" kern="1200" dirty="0" err="1" smtClean="0">
                          <a:effectLst/>
                        </a:rPr>
                        <a:t>mkstemp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mkostemp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mkstemps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mkostemps</a:t>
                      </a:r>
                      <a:r>
                        <a:rPr lang="en-US" sz="1400" kern="1200" dirty="0" smtClean="0">
                          <a:effectLst/>
                        </a:rPr>
                        <a:t>, aio_read64, aio_write64, aio_return64, lio_listio64,</a:t>
                      </a:r>
                      <a:r>
                        <a:rPr lang="en-US" sz="1400" kern="1200" baseline="0" dirty="0" smtClean="0">
                          <a:effectLst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freopen64,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putw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getw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_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IO_getc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_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IO_putc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__isoc99_fscanf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63868"/>
                  </a:ext>
                </a:extLst>
              </a:tr>
              <a:tr h="52611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Recorder only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effectLst/>
                        </a:rPr>
                        <a:t>msync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getcwd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mkdir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rmdir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chdir</a:t>
                      </a:r>
                      <a:r>
                        <a:rPr lang="en-US" sz="1400" kern="1200" dirty="0" smtClean="0">
                          <a:effectLst/>
                        </a:rPr>
                        <a:t>, link, </a:t>
                      </a:r>
                      <a:r>
                        <a:rPr lang="en-US" sz="1400" kern="1200" dirty="0" err="1" smtClean="0">
                          <a:effectLst/>
                        </a:rPr>
                        <a:t>linkat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symlink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symlinkat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readlink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readlinkat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chmod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chown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lchown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utime</a:t>
                      </a:r>
                      <a:r>
                        <a:rPr lang="en-US" sz="1400" kern="1200" dirty="0" smtClean="0">
                          <a:effectLst/>
                        </a:rPr>
                        <a:t>,</a:t>
                      </a:r>
                      <a:r>
                        <a:rPr lang="en-US" sz="1400" kern="1200" baseline="0" dirty="0" smtClean="0">
                          <a:effectLst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</a:rPr>
                        <a:t>opendir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readdir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rewinddir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xmknod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xmknodat</a:t>
                      </a:r>
                      <a:r>
                        <a:rPr lang="en-US" sz="1400" kern="1200" dirty="0" smtClean="0">
                          <a:effectLst/>
                        </a:rPr>
                        <a:t>, pipe, </a:t>
                      </a:r>
                      <a:r>
                        <a:rPr lang="en-US" sz="1400" kern="1200" dirty="0" err="1" smtClean="0">
                          <a:effectLst/>
                        </a:rPr>
                        <a:t>mkfifo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umask</a:t>
                      </a:r>
                      <a:r>
                        <a:rPr lang="en-US" sz="1400" kern="1200" dirty="0" smtClean="0">
                          <a:effectLst/>
                        </a:rPr>
                        <a:t>, access, </a:t>
                      </a:r>
                      <a:r>
                        <a:rPr lang="en-US" sz="1400" kern="1200" dirty="0" err="1" smtClean="0">
                          <a:effectLst/>
                        </a:rPr>
                        <a:t>faccessat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tmpfile</a:t>
                      </a:r>
                      <a:r>
                        <a:rPr lang="en-US" sz="1400" kern="1200" dirty="0" smtClean="0">
                          <a:effectLst/>
                        </a:rPr>
                        <a:t>, truncate, </a:t>
                      </a:r>
                      <a:r>
                        <a:rPr lang="en-US" sz="1400" kern="1200" dirty="0" err="1" smtClean="0">
                          <a:effectLst/>
                        </a:rPr>
                        <a:t>ftruncate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397100"/>
                  </a:ext>
                </a:extLst>
              </a:tr>
              <a:tr h="410369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effectLst/>
                        </a:rPr>
                        <a:t>Score-P only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effectLst/>
                        </a:rPr>
                        <a:t>lockf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pselect</a:t>
                      </a:r>
                      <a:r>
                        <a:rPr lang="en-US" sz="1400" kern="1200" dirty="0" smtClean="0">
                          <a:effectLst/>
                        </a:rPr>
                        <a:t>, select, sync, </a:t>
                      </a:r>
                      <a:r>
                        <a:rPr lang="en-US" sz="1400" kern="1200" dirty="0" err="1" smtClean="0">
                          <a:effectLst/>
                        </a:rPr>
                        <a:t>syncfs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unlinkat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aio</a:t>
                      </a:r>
                      <a:r>
                        <a:rPr lang="en-US" sz="1400" kern="1200" dirty="0" smtClean="0">
                          <a:effectLst/>
                        </a:rPr>
                        <a:t> cancel, </a:t>
                      </a:r>
                      <a:r>
                        <a:rPr lang="en-US" sz="1400" kern="1200" dirty="0" err="1" smtClean="0">
                          <a:effectLst/>
                        </a:rPr>
                        <a:t>aio</a:t>
                      </a:r>
                      <a:r>
                        <a:rPr lang="en-US" sz="1400" kern="1200" dirty="0" smtClean="0">
                          <a:effectLst/>
                        </a:rPr>
                        <a:t> error, </a:t>
                      </a:r>
                      <a:r>
                        <a:rPr lang="en-US" sz="1400" kern="1200" dirty="0" err="1" smtClean="0">
                          <a:effectLst/>
                        </a:rPr>
                        <a:t>aio</a:t>
                      </a:r>
                      <a:r>
                        <a:rPr lang="en-US" sz="1400" kern="1200" dirty="0" smtClean="0">
                          <a:effectLst/>
                        </a:rPr>
                        <a:t> </a:t>
                      </a:r>
                      <a:r>
                        <a:rPr lang="en-US" sz="1400" kern="1200" dirty="0" err="1" smtClean="0">
                          <a:effectLst/>
                        </a:rPr>
                        <a:t>fsync</a:t>
                      </a:r>
                      <a:r>
                        <a:rPr lang="en-US" sz="1400" kern="1200" dirty="0" smtClean="0"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effectLst/>
                        </a:rPr>
                        <a:t>aio</a:t>
                      </a:r>
                      <a:r>
                        <a:rPr lang="en-US" sz="1400" kern="1200" dirty="0" smtClean="0">
                          <a:effectLst/>
                        </a:rPr>
                        <a:t> suspend,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fgetpos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flockfile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ftrylockfile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</a:t>
                      </a:r>
                      <a:r>
                        <a:rPr lang="en-US" sz="1400" kern="120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funlockfile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getc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getchar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gets,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putchar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puts,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scanf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ungetc</a:t>
                      </a:r>
                      <a:r>
                        <a:rPr lang="en-US" sz="1400" kern="1200" dirty="0" smtClean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2"/>
                          </a:solidFill>
                          <a:effectLst/>
                        </a:rPr>
                        <a:t>vscan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11366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4000" y="5206205"/>
            <a:ext cx="10971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Functions are taken from the tools’ source code. Functions in </a:t>
            </a:r>
            <a:r>
              <a:rPr lang="en-US" sz="1600" dirty="0" smtClean="0">
                <a:solidFill>
                  <a:schemeClr val="tx2"/>
                </a:solidFill>
              </a:rPr>
              <a:t>blue</a:t>
            </a:r>
            <a:r>
              <a:rPr lang="en-US" sz="1600" dirty="0" smtClean="0"/>
              <a:t> color are categorized as STDIO/ISO-C by the tools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61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Mango-IO: General Structure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21" y="1328737"/>
            <a:ext cx="9762297" cy="41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Mango-IO: Unifying Visualization Trace Result</a:t>
            </a:r>
            <a:endParaRPr lang="en-US" sz="280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4433" y="948537"/>
            <a:ext cx="9350117" cy="740664"/>
          </a:xfrm>
        </p:spPr>
        <p:txBody>
          <a:bodyPr/>
          <a:lstStyle/>
          <a:p>
            <a:r>
              <a:rPr lang="en-US" sz="1600" dirty="0" smtClean="0"/>
              <a:t>Output conversion to OTF2 of BT-IO benchmark class C with 9 processes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51984" y="1361992"/>
            <a:ext cx="3705665" cy="1501877"/>
            <a:chOff x="551984" y="1361992"/>
            <a:chExt cx="3705665" cy="15018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984" y="1361992"/>
              <a:ext cx="3705665" cy="15018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51984" y="2573000"/>
              <a:ext cx="857716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Recorder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9677" y="3394641"/>
            <a:ext cx="3778811" cy="1695070"/>
            <a:chOff x="529677" y="3023166"/>
            <a:chExt cx="3778811" cy="169507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677" y="3023166"/>
              <a:ext cx="3778811" cy="16950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29677" y="4441237"/>
              <a:ext cx="880023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solidFill>
                    <a:schemeClr val="bg1"/>
                  </a:solidFill>
                </a:rPr>
                <a:t>Darshan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74" y="1247692"/>
            <a:ext cx="6866994" cy="3847877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090326" y="2437959"/>
            <a:ext cx="863609" cy="1373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9677" y="2865991"/>
            <a:ext cx="164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Chromium trace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29677" y="5110530"/>
            <a:ext cx="1414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DXT-Explorer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004774" y="5056170"/>
            <a:ext cx="818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Vampir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4328235" y="5496709"/>
            <a:ext cx="1344425" cy="338554"/>
            <a:chOff x="5166435" y="5449084"/>
            <a:chExt cx="1344425" cy="338554"/>
          </a:xfrm>
        </p:grpSpPr>
        <p:sp>
          <p:nvSpPr>
            <p:cNvPr id="7" name="Rectangle 6"/>
            <p:cNvSpPr/>
            <p:nvPr/>
          </p:nvSpPr>
          <p:spPr>
            <a:xfrm>
              <a:off x="5166435" y="5503595"/>
              <a:ext cx="247650" cy="247650"/>
            </a:xfrm>
            <a:prstGeom prst="rect">
              <a:avLst/>
            </a:prstGeom>
            <a:solidFill>
              <a:srgbClr val="DD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14085" y="5449084"/>
              <a:ext cx="1096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MPI Read</a:t>
              </a:r>
              <a:endParaRPr lang="en-US" sz="16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48860" y="5512098"/>
            <a:ext cx="1459841" cy="307777"/>
            <a:chOff x="5166435" y="5449084"/>
            <a:chExt cx="1459841" cy="307777"/>
          </a:xfrm>
        </p:grpSpPr>
        <p:sp>
          <p:nvSpPr>
            <p:cNvPr id="26" name="Rectangle 25"/>
            <p:cNvSpPr/>
            <p:nvPr/>
          </p:nvSpPr>
          <p:spPr>
            <a:xfrm>
              <a:off x="5166435" y="5503595"/>
              <a:ext cx="247650" cy="2476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14085" y="5449084"/>
              <a:ext cx="12121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POSIX Read</a:t>
              </a:r>
              <a:endParaRPr lang="en-US" sz="1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38261" y="5512098"/>
            <a:ext cx="1216120" cy="307777"/>
            <a:chOff x="5166435" y="5449084"/>
            <a:chExt cx="1216120" cy="307777"/>
          </a:xfrm>
        </p:grpSpPr>
        <p:sp>
          <p:nvSpPr>
            <p:cNvPr id="29" name="Rectangle 28"/>
            <p:cNvSpPr/>
            <p:nvPr/>
          </p:nvSpPr>
          <p:spPr>
            <a:xfrm>
              <a:off x="5166435" y="5503595"/>
              <a:ext cx="247650" cy="2476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4085" y="5449084"/>
              <a:ext cx="9684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MPI Write</a:t>
              </a:r>
              <a:endParaRPr lang="en-US" sz="1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669349" y="5512098"/>
            <a:ext cx="1446953" cy="307777"/>
            <a:chOff x="5166435" y="5449084"/>
            <a:chExt cx="1446953" cy="307777"/>
          </a:xfrm>
        </p:grpSpPr>
        <p:sp>
          <p:nvSpPr>
            <p:cNvPr id="35" name="Rectangle 34"/>
            <p:cNvSpPr/>
            <p:nvPr/>
          </p:nvSpPr>
          <p:spPr>
            <a:xfrm>
              <a:off x="5166435" y="5503595"/>
              <a:ext cx="247650" cy="2476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14085" y="5449084"/>
              <a:ext cx="1199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POSIX Write</a:t>
              </a:r>
              <a:endParaRPr lang="en-US" sz="1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187450" y="5512098"/>
            <a:ext cx="1657010" cy="307777"/>
            <a:chOff x="5166435" y="5449084"/>
            <a:chExt cx="1657010" cy="307777"/>
          </a:xfrm>
        </p:grpSpPr>
        <p:sp>
          <p:nvSpPr>
            <p:cNvPr id="38" name="Rectangle 37"/>
            <p:cNvSpPr/>
            <p:nvPr/>
          </p:nvSpPr>
          <p:spPr>
            <a:xfrm>
              <a:off x="5166435" y="5503595"/>
              <a:ext cx="247650" cy="2476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14085" y="5449084"/>
              <a:ext cx="1409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Other MPI calls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47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Mango-IO: Metrics Comparison on BT-IO class C with 4 processes</a:t>
            </a:r>
            <a:endParaRPr lang="en-US" sz="280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4433" y="948537"/>
            <a:ext cx="11146151" cy="740664"/>
          </a:xfrm>
        </p:spPr>
        <p:txBody>
          <a:bodyPr/>
          <a:lstStyle/>
          <a:p>
            <a:r>
              <a:rPr lang="en-US" sz="1600" dirty="0" smtClean="0"/>
              <a:t>Converted OTF2 traces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Profile analysis on BT-IO class C with 4 processes</a:t>
            </a:r>
            <a:r>
              <a:rPr lang="en-US" sz="1600" dirty="0"/>
              <a:t>: accumulated exclusive time (in seconds) </a:t>
            </a:r>
            <a:r>
              <a:rPr lang="en-US" sz="1600" dirty="0" smtClean="0"/>
              <a:t>and bandwidth (MB/s) 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959915"/>
              </p:ext>
            </p:extLst>
          </p:nvPr>
        </p:nvGraphicFramePr>
        <p:xfrm>
          <a:off x="580559" y="4057402"/>
          <a:ext cx="5343332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3700">
                  <a:extLst>
                    <a:ext uri="{9D8B030D-6E8A-4147-A177-3AD203B41FA5}">
                      <a16:colId xmlns:a16="http://schemas.microsoft.com/office/drawing/2014/main" val="1076620728"/>
                    </a:ext>
                  </a:extLst>
                </a:gridCol>
                <a:gridCol w="1156705">
                  <a:extLst>
                    <a:ext uri="{9D8B030D-6E8A-4147-A177-3AD203B41FA5}">
                      <a16:colId xmlns:a16="http://schemas.microsoft.com/office/drawing/2014/main" val="3592461425"/>
                    </a:ext>
                  </a:extLst>
                </a:gridCol>
                <a:gridCol w="1172337">
                  <a:extLst>
                    <a:ext uri="{9D8B030D-6E8A-4147-A177-3AD203B41FA5}">
                      <a16:colId xmlns:a16="http://schemas.microsoft.com/office/drawing/2014/main" val="631271698"/>
                    </a:ext>
                  </a:extLst>
                </a:gridCol>
                <a:gridCol w="1500590">
                  <a:extLst>
                    <a:ext uri="{9D8B030D-6E8A-4147-A177-3AD203B41FA5}">
                      <a16:colId xmlns:a16="http://schemas.microsoft.com/office/drawing/2014/main" val="3752941003"/>
                    </a:ext>
                  </a:extLst>
                </a:gridCol>
              </a:tblGrid>
              <a:tr h="2703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Score-P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Darshan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Recorder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606578"/>
                  </a:ext>
                </a:extLst>
              </a:tr>
              <a:tr h="2703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MPI 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32,12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33,18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30,56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037648"/>
                  </a:ext>
                </a:extLst>
              </a:tr>
              <a:tr h="2703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MPI Write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30,61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31,07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27,43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430318"/>
                  </a:ext>
                </a:extLst>
              </a:tr>
              <a:tr h="2703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POSIX 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7,20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7,38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6,59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475759"/>
                  </a:ext>
                </a:extLst>
              </a:tr>
              <a:tr h="2703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POSIX Write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5,51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5,53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4,33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752749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5747"/>
              </p:ext>
            </p:extLst>
          </p:nvPr>
        </p:nvGraphicFramePr>
        <p:xfrm>
          <a:off x="6269736" y="4057402"/>
          <a:ext cx="4660438" cy="134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3097">
                  <a:extLst>
                    <a:ext uri="{9D8B030D-6E8A-4147-A177-3AD203B41FA5}">
                      <a16:colId xmlns:a16="http://schemas.microsoft.com/office/drawing/2014/main" val="1076620728"/>
                    </a:ext>
                  </a:extLst>
                </a:gridCol>
                <a:gridCol w="1158369">
                  <a:extLst>
                    <a:ext uri="{9D8B030D-6E8A-4147-A177-3AD203B41FA5}">
                      <a16:colId xmlns:a16="http://schemas.microsoft.com/office/drawing/2014/main" val="3592461425"/>
                    </a:ext>
                  </a:extLst>
                </a:gridCol>
                <a:gridCol w="1026403">
                  <a:extLst>
                    <a:ext uri="{9D8B030D-6E8A-4147-A177-3AD203B41FA5}">
                      <a16:colId xmlns:a16="http://schemas.microsoft.com/office/drawing/2014/main" val="631271698"/>
                    </a:ext>
                  </a:extLst>
                </a:gridCol>
                <a:gridCol w="1082569">
                  <a:extLst>
                    <a:ext uri="{9D8B030D-6E8A-4147-A177-3AD203B41FA5}">
                      <a16:colId xmlns:a16="http://schemas.microsoft.com/office/drawing/2014/main" val="3752941003"/>
                    </a:ext>
                  </a:extLst>
                </a:gridCol>
              </a:tblGrid>
              <a:tr h="27033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Score-P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err="1" smtClean="0"/>
                        <a:t>Darshan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Recorder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606578"/>
                  </a:ext>
                </a:extLst>
              </a:tr>
              <a:tr h="2703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MPI I/O  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171,04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671,34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037648"/>
                  </a:ext>
                </a:extLst>
              </a:tr>
              <a:tr h="2703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POSIX 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901,13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983,80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430318"/>
                  </a:ext>
                </a:extLst>
              </a:tr>
              <a:tr h="2703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POSIX Write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1.177,60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1.498,64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47575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55" y="1181100"/>
            <a:ext cx="6205102" cy="2354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9813" y="5425954"/>
            <a:ext cx="5340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accent6"/>
                </a:solidFill>
              </a:rPr>
              <a:t>Darshan</a:t>
            </a:r>
            <a:r>
              <a:rPr lang="en-US" sz="1600" b="1" dirty="0" smtClean="0"/>
              <a:t> POSIX Read &amp; Write bandwidth</a:t>
            </a:r>
            <a:r>
              <a:rPr lang="en-US" sz="1600" dirty="0" smtClean="0"/>
              <a:t> calculated using Recorder’s formula</a:t>
            </a: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779476" y="4710936"/>
            <a:ext cx="1082348" cy="715018"/>
            <a:chOff x="8779476" y="4710936"/>
            <a:chExt cx="1082348" cy="715018"/>
          </a:xfrm>
        </p:grpSpPr>
        <p:sp>
          <p:nvSpPr>
            <p:cNvPr id="16" name="Rectangle 15"/>
            <p:cNvSpPr/>
            <p:nvPr/>
          </p:nvSpPr>
          <p:spPr>
            <a:xfrm>
              <a:off x="8971837" y="4710936"/>
              <a:ext cx="8899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6"/>
                  </a:solidFill>
                </a:rPr>
                <a:t>879,93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79476" y="5056622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1.174,72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25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Test on the Real-Life Application: CIAO - Trace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2" y="1043610"/>
            <a:ext cx="11386387" cy="425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_Master_IT_Center_ohne_addin">
  <a:themeElements>
    <a:clrScheme name="RWTH Farben">
      <a:dk1>
        <a:sysClr val="windowText" lastClr="000000"/>
      </a:dk1>
      <a:lt1>
        <a:sysClr val="window" lastClr="FFFFFF"/>
      </a:lt1>
      <a:dk2>
        <a:srgbClr val="00549F"/>
      </a:dk2>
      <a:lt2>
        <a:srgbClr val="8EBAE5"/>
      </a:lt2>
      <a:accent1>
        <a:srgbClr val="006165"/>
      </a:accent1>
      <a:accent2>
        <a:srgbClr val="0098A1"/>
      </a:accent2>
      <a:accent3>
        <a:srgbClr val="57AB27"/>
      </a:accent3>
      <a:accent4>
        <a:srgbClr val="BDCD00"/>
      </a:accent4>
      <a:accent5>
        <a:srgbClr val="F6A800"/>
      </a:accent5>
      <a:accent6>
        <a:srgbClr val="CC071E"/>
      </a:accent6>
      <a:hlink>
        <a:srgbClr val="612158"/>
      </a:hlink>
      <a:folHlink>
        <a:srgbClr val="7A6F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 Center Folientemplates_ohne Add-In_i12.pot [Kompatibilitätsmodus]" id="{E1D7BBBB-D005-4286-BD41-EF4C0D77BC23}" vid="{401144FA-9DD9-4E13-AB84-331DA555D0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98A96F5888D44EA04448728EF8F545" ma:contentTypeVersion="11" ma:contentTypeDescription="Ein neues Dokument erstellen." ma:contentTypeScope="" ma:versionID="e60866fabce4ae39e887d3d7247788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fd69efeb3dbdc7a9cacf23055022b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E0832F-EC7E-48FE-B912-02721A6B6F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5932015-CE2D-4DF3-9B60-9FF6C41AAA0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 Center Folientemplates_ohne Add-In_i12_itc (1)</Template>
  <TotalTime>0</TotalTime>
  <Words>1169</Words>
  <Application>Microsoft Office PowerPoint</Application>
  <PresentationFormat>Widescreen</PresentationFormat>
  <Paragraphs>234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Präsentation_Master_IT_Center_ohne_addin</vt:lpstr>
      <vt:lpstr>Mango-IO: I/O Metrics Consistency Analysis</vt:lpstr>
      <vt:lpstr>Motivations</vt:lpstr>
      <vt:lpstr>Contribution</vt:lpstr>
      <vt:lpstr>Landscape of the Target Performance Tools</vt:lpstr>
      <vt:lpstr>POSIX Calls Interception</vt:lpstr>
      <vt:lpstr>Mango-IO: General Structure </vt:lpstr>
      <vt:lpstr>Mango-IO: Unifying Visualization Trace Result</vt:lpstr>
      <vt:lpstr>Mango-IO: Metrics Comparison on BT-IO class C with 4 processes</vt:lpstr>
      <vt:lpstr>Test on the Real-Life Application: CIAO - Trace </vt:lpstr>
      <vt:lpstr>Test on the Real-Life Application: CIAO – Profile Statistics </vt:lpstr>
      <vt:lpstr>Discussions</vt:lpstr>
      <vt:lpstr>Future Works</vt:lpstr>
      <vt:lpstr>Thank you! </vt:lpstr>
    </vt:vector>
  </TitlesOfParts>
  <Company>RWTH Aachen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Orland, Fabian</dc:creator>
  <cp:lastModifiedBy>Liem, Radita Tapaning Hesti</cp:lastModifiedBy>
  <cp:revision>412</cp:revision>
  <dcterms:created xsi:type="dcterms:W3CDTF">2019-10-01T13:18:38Z</dcterms:created>
  <dcterms:modified xsi:type="dcterms:W3CDTF">2023-11-16T19:02:31Z</dcterms:modified>
</cp:coreProperties>
</file>