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emf" ContentType="image/x-emf"/>
  <Default Extension="rels" ContentType="application/vnd.openxmlformats-package.relationships+xml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62" r:id="rId4"/>
    <p:sldId id="264" r:id="rId5"/>
    <p:sldId id="263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 snapToObjects="1">
      <p:cViewPr>
        <p:scale>
          <a:sx n="92" d="100"/>
          <a:sy n="92" d="100"/>
        </p:scale>
        <p:origin x="132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7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1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60"/>
          <p:cNvSpPr/>
          <p:nvPr userDrawn="1"/>
        </p:nvSpPr>
        <p:spPr bwMode="auto">
          <a:xfrm>
            <a:off x="0" y="910829"/>
            <a:ext cx="12192000" cy="37195"/>
          </a:xfrm>
          <a:custGeom>
            <a:avLst/>
            <a:gdLst/>
            <a:ahLst/>
            <a:cxnLst/>
            <a:rect l="l" t="t" r="r" b="b"/>
            <a:pathLst>
              <a:path w="13004800" h="88900" extrusionOk="0">
                <a:moveTo>
                  <a:pt x="0" y="88887"/>
                </a:moveTo>
                <a:lnTo>
                  <a:pt x="13004800" y="88887"/>
                </a:lnTo>
                <a:lnTo>
                  <a:pt x="13004800" y="0"/>
                </a:lnTo>
                <a:lnTo>
                  <a:pt x="0" y="0"/>
                </a:lnTo>
                <a:lnTo>
                  <a:pt x="0" y="88887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533"/>
          </a:p>
        </p:txBody>
      </p:sp>
      <p:sp>
        <p:nvSpPr>
          <p:cNvPr id="5" name="Holder 5"/>
          <p:cNvSpPr>
            <a:spLocks noGrp="1"/>
          </p:cNvSpPr>
          <p:nvPr>
            <p:ph type="dt" sz="half" idx="2"/>
          </p:nvPr>
        </p:nvSpPr>
        <p:spPr bwMode="auto">
          <a:xfrm>
            <a:off x="291465" y="6500812"/>
            <a:ext cx="1375411" cy="19645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0BC17B-1BA9-1145-972C-D4F01D86D7EF}" type="datetime1">
              <a:rPr lang="de-DE"/>
              <a:t>08.11.21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4"/>
          </p:nvPr>
        </p:nvSpPr>
        <p:spPr bwMode="auto">
          <a:xfrm>
            <a:off x="11111910" y="6526033"/>
            <a:ext cx="803911" cy="17123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1</a:t>
            </a: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740400" y="6434507"/>
            <a:ext cx="711200" cy="354279"/>
          </a:xfrm>
          <a:prstGeom prst="rect">
            <a:avLst/>
          </a:prstGeom>
        </p:spPr>
      </p:pic>
      <p:pic>
        <p:nvPicPr>
          <p:cNvPr id="8" name="Grafik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064001" y="6496888"/>
            <a:ext cx="1562319" cy="291899"/>
          </a:xfrm>
          <a:prstGeom prst="rect">
            <a:avLst/>
          </a:prstGeom>
        </p:spPr>
      </p:pic>
      <p:pic>
        <p:nvPicPr>
          <p:cNvPr id="9" name="Grafik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806055" y="272827"/>
            <a:ext cx="1109765" cy="487511"/>
          </a:xfrm>
          <a:prstGeom prst="rect">
            <a:avLst/>
          </a:prstGeom>
        </p:spPr>
      </p:pic>
      <p:pic>
        <p:nvPicPr>
          <p:cNvPr id="10" name="Grafik 1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6663691" y="6516541"/>
            <a:ext cx="1524000" cy="18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3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5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5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9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3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B21FC-12E5-5D47-99D0-759A45E05DAB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3A6D4-5DB0-A64D-A7F3-C78F90D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9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26101" r="36861" b="14681"/>
          <a:stretch/>
        </p:blipFill>
        <p:spPr>
          <a:xfrm>
            <a:off x="5509146" y="895506"/>
            <a:ext cx="6682854" cy="5253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604" y="2633702"/>
            <a:ext cx="5390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Workshop: Data Lake</a:t>
            </a:r>
          </a:p>
          <a:p>
            <a:r>
              <a:rPr lang="en-US" sz="3200" dirty="0" err="1" smtClean="0">
                <a:solidFill>
                  <a:srgbClr val="0070C0"/>
                </a:solidFill>
              </a:rPr>
              <a:t>CryoEM</a:t>
            </a:r>
            <a:r>
              <a:rPr lang="en-US" sz="3200" dirty="0" smtClean="0">
                <a:solidFill>
                  <a:srgbClr val="0070C0"/>
                </a:solidFill>
              </a:rPr>
              <a:t> facility at UMG</a:t>
            </a:r>
          </a:p>
          <a:p>
            <a:endParaRPr lang="en-US" sz="2400" dirty="0"/>
          </a:p>
          <a:p>
            <a:r>
              <a:rPr lang="en-US" sz="2400" dirty="0" smtClean="0"/>
              <a:t>Tat Cheng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2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29064" b="8030"/>
          <a:stretch/>
        </p:blipFill>
        <p:spPr>
          <a:xfrm>
            <a:off x="113731" y="1099628"/>
            <a:ext cx="3844119" cy="5766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1414" r="37121" b="21414"/>
          <a:stretch/>
        </p:blipFill>
        <p:spPr>
          <a:xfrm>
            <a:off x="7117595" y="1519727"/>
            <a:ext cx="4818271" cy="453267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761275" y="3534875"/>
            <a:ext cx="31902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65" y="2098953"/>
            <a:ext cx="2236612" cy="1325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0877" y="1099628"/>
            <a:ext cx="313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Titan </a:t>
            </a:r>
            <a:r>
              <a:rPr lang="en-US" dirty="0" err="1" smtClean="0"/>
              <a:t>Krios</a:t>
            </a:r>
            <a:r>
              <a:rPr lang="en-US" dirty="0" smtClean="0"/>
              <a:t> G4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1162" y="1606168"/>
            <a:ext cx="130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Falcon4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11344" y="3803901"/>
            <a:ext cx="339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4k x 4k physical pixel</a:t>
            </a:r>
          </a:p>
          <a:p>
            <a:r>
              <a:rPr lang="en-US" dirty="0" smtClean="0"/>
              <a:t>250 frames/sec</a:t>
            </a:r>
          </a:p>
          <a:p>
            <a:r>
              <a:rPr lang="en-US" dirty="0" smtClean="0"/>
              <a:t>EER format:   x, y, t</a:t>
            </a:r>
          </a:p>
          <a:p>
            <a:r>
              <a:rPr lang="en-US" dirty="0"/>
              <a:t>o</a:t>
            </a:r>
            <a:r>
              <a:rPr lang="en-US" dirty="0" smtClean="0"/>
              <a:t>versampled 16k x 16k grid</a:t>
            </a:r>
          </a:p>
        </p:txBody>
      </p:sp>
    </p:spTree>
    <p:extLst>
      <p:ext uri="{BB962C8B-B14F-4D97-AF65-F5344CB8AC3E}">
        <p14:creationId xmlns:p14="http://schemas.microsoft.com/office/powerpoint/2010/main" val="709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5779" y="300252"/>
            <a:ext cx="790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modes of data collection and processing:  SPA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>
          <a:xfrm>
            <a:off x="7786051" y="1170048"/>
            <a:ext cx="2908564" cy="476540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916308" y="3552752"/>
            <a:ext cx="1869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1414" r="37121" b="21414"/>
          <a:stretch/>
        </p:blipFill>
        <p:spPr>
          <a:xfrm>
            <a:off x="508752" y="1334543"/>
            <a:ext cx="5153351" cy="48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7963" y="1313597"/>
            <a:ext cx="4599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EER size: ~400 </a:t>
            </a:r>
            <a:r>
              <a:rPr lang="mr-IN" dirty="0" smtClean="0"/>
              <a:t>–</a:t>
            </a:r>
            <a:r>
              <a:rPr lang="en-US" dirty="0" smtClean="0"/>
              <a:t> 700 Mb</a:t>
            </a:r>
          </a:p>
          <a:p>
            <a:r>
              <a:rPr lang="en-US" dirty="0" smtClean="0"/>
              <a:t>Speed: ~300 images /hour </a:t>
            </a:r>
          </a:p>
          <a:p>
            <a:r>
              <a:rPr lang="en-US" dirty="0" smtClean="0"/>
              <a:t>An overnight session: ~16 hours, 4800 images</a:t>
            </a:r>
          </a:p>
          <a:p>
            <a:r>
              <a:rPr lang="en-US" dirty="0" smtClean="0"/>
              <a:t>Case 1:   960 Gb in 3 hours</a:t>
            </a:r>
          </a:p>
          <a:p>
            <a:r>
              <a:rPr lang="en-US" dirty="0" smtClean="0"/>
              <a:t>Case 2:   3 Tb in 16 hours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52561" y="285750"/>
            <a:ext cx="572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size is the problem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1414" r="37121" b="21414"/>
          <a:stretch/>
        </p:blipFill>
        <p:spPr>
          <a:xfrm>
            <a:off x="430000" y="2774207"/>
            <a:ext cx="3651117" cy="3434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7"/>
          <a:stretch/>
        </p:blipFill>
        <p:spPr>
          <a:xfrm>
            <a:off x="7250740" y="2394291"/>
            <a:ext cx="2328251" cy="3814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076" y="915223"/>
            <a:ext cx="286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Data collection (fast)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0450" y="924796"/>
            <a:ext cx="286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Data processing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9623" y="1313597"/>
            <a:ext cx="5750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 established </a:t>
            </a:r>
            <a:r>
              <a:rPr lang="en-US" dirty="0" err="1" smtClean="0"/>
              <a:t>softwares</a:t>
            </a:r>
            <a:endParaRPr lang="en-US" dirty="0" smtClean="0"/>
          </a:p>
          <a:p>
            <a:r>
              <a:rPr lang="en-US" dirty="0" smtClean="0"/>
              <a:t>GPU powered</a:t>
            </a:r>
          </a:p>
          <a:p>
            <a:r>
              <a:rPr lang="en-US" dirty="0" smtClean="0"/>
              <a:t>Size of output relatively small compared to input</a:t>
            </a:r>
          </a:p>
          <a:p>
            <a:r>
              <a:rPr lang="en-US" dirty="0" smtClean="0"/>
              <a:t>Some downstream processing can/should be done locally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5779" y="300252"/>
            <a:ext cx="7902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modes of data collection and processing:  </a:t>
            </a:r>
            <a:r>
              <a:rPr lang="en-US" sz="2400" dirty="0" err="1" smtClean="0"/>
              <a:t>Tomo</a:t>
            </a:r>
            <a:endParaRPr lang="en-US" sz="2400" dirty="0"/>
          </a:p>
        </p:txBody>
      </p:sp>
      <p:pic>
        <p:nvPicPr>
          <p:cNvPr id="3" name="008-T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251" y="1126213"/>
            <a:ext cx="5486399" cy="5202396"/>
          </a:xfrm>
          <a:prstGeom prst="rect">
            <a:avLst/>
          </a:prstGeom>
        </p:spPr>
      </p:pic>
      <p:pic>
        <p:nvPicPr>
          <p:cNvPr id="4" name="008-tomogram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8112" y="1126213"/>
            <a:ext cx="5167893" cy="51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IHMS953316-supplement-S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264" t="3876" r="23139" b="2644"/>
          <a:stretch/>
        </p:blipFill>
        <p:spPr>
          <a:xfrm>
            <a:off x="6062761" y="1063813"/>
            <a:ext cx="5104349" cy="5404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823" y="1587916"/>
            <a:ext cx="567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Tilt series: </a:t>
            </a:r>
          </a:p>
          <a:p>
            <a:r>
              <a:rPr lang="en-US" dirty="0" smtClean="0"/>
              <a:t>EER Size:  ~150 </a:t>
            </a:r>
            <a:r>
              <a:rPr lang="mr-IN" dirty="0" smtClean="0"/>
              <a:t>–</a:t>
            </a:r>
            <a:r>
              <a:rPr lang="en-US" dirty="0" smtClean="0"/>
              <a:t> 400 Mb</a:t>
            </a:r>
          </a:p>
          <a:p>
            <a:r>
              <a:rPr lang="en-US" dirty="0" smtClean="0"/>
              <a:t>Number of images: 43 </a:t>
            </a:r>
          </a:p>
          <a:p>
            <a:r>
              <a:rPr lang="en-US" dirty="0" smtClean="0"/>
              <a:t>Speed: ~45 mins </a:t>
            </a:r>
          </a:p>
          <a:p>
            <a:r>
              <a:rPr lang="en-US" dirty="0" smtClean="0"/>
              <a:t>An overnight session: ~16 hours, 20 TS, 860 images</a:t>
            </a:r>
          </a:p>
          <a:p>
            <a:r>
              <a:rPr lang="en-US" dirty="0" smtClean="0"/>
              <a:t>Case 1:   218 Gb in 8 hours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7946" y="1063813"/>
            <a:ext cx="286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Data collection slow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3686" y="3793798"/>
            <a:ext cx="286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Data processing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203" y="4193957"/>
            <a:ext cx="511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well established software</a:t>
            </a:r>
          </a:p>
          <a:p>
            <a:r>
              <a:rPr lang="en-US" dirty="0" smtClean="0"/>
              <a:t>GPU /CPU powered</a:t>
            </a:r>
          </a:p>
          <a:p>
            <a:r>
              <a:rPr lang="en-US" dirty="0" smtClean="0"/>
              <a:t>Size of output relatively big compared to input</a:t>
            </a:r>
          </a:p>
          <a:p>
            <a:r>
              <a:rPr lang="en-US" dirty="0" smtClean="0"/>
              <a:t>Size of each project varies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2561" y="285750"/>
            <a:ext cx="572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management is the problem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03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1087334"/>
            <a:ext cx="9281160" cy="518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8381" y="274320"/>
            <a:ext cx="572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Vis Server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22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8381" y="274320"/>
            <a:ext cx="572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Acknowledgements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26473" y="4965354"/>
            <a:ext cx="538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Ruben </a:t>
            </a:r>
            <a:r>
              <a:rPr lang="en-US" dirty="0" err="1" smtClean="0"/>
              <a:t>Busnadiego</a:t>
            </a:r>
            <a:r>
              <a:rPr lang="en-US" dirty="0" smtClean="0"/>
              <a:t>-Fernandez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Eri</a:t>
            </a:r>
            <a:r>
              <a:rPr lang="en-US" dirty="0" smtClean="0"/>
              <a:t> Sakata</a:t>
            </a:r>
            <a:endParaRPr lang="en-US" dirty="0"/>
          </a:p>
          <a:p>
            <a:r>
              <a:rPr lang="en-US" dirty="0" smtClean="0"/>
              <a:t>..and all group members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1152380"/>
            <a:ext cx="9139208" cy="3655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9175" y="2267865"/>
            <a:ext cx="1975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The </a:t>
            </a:r>
            <a:r>
              <a:rPr lang="en-US" sz="2400" b="1" dirty="0">
                <a:solidFill>
                  <a:srgbClr val="7030A0"/>
                </a:solidFill>
              </a:rPr>
              <a:t>IT </a:t>
            </a:r>
            <a:r>
              <a:rPr lang="en-US" sz="2400" b="1" dirty="0" smtClean="0">
                <a:solidFill>
                  <a:srgbClr val="7030A0"/>
                </a:solidFill>
              </a:rPr>
              <a:t>group</a:t>
            </a:r>
          </a:p>
          <a:p>
            <a:endParaRPr lang="en-US" dirty="0"/>
          </a:p>
          <a:p>
            <a:r>
              <a:rPr lang="en-US" dirty="0" err="1"/>
              <a:t>Tapu</a:t>
            </a:r>
            <a:r>
              <a:rPr lang="en-US" dirty="0"/>
              <a:t> Shaikh</a:t>
            </a:r>
          </a:p>
          <a:p>
            <a:r>
              <a:rPr lang="en-US" dirty="0"/>
              <a:t>Dirk </a:t>
            </a:r>
            <a:r>
              <a:rPr lang="en-US" dirty="0" err="1"/>
              <a:t>Schwitters</a:t>
            </a:r>
            <a:endParaRPr lang="en-US" dirty="0"/>
          </a:p>
          <a:p>
            <a:r>
              <a:rPr lang="en-US" dirty="0" err="1"/>
              <a:t>Tianming</a:t>
            </a:r>
            <a:r>
              <a:rPr lang="en-US" dirty="0"/>
              <a:t> Yi</a:t>
            </a:r>
          </a:p>
          <a:p>
            <a:r>
              <a:rPr lang="en-US" dirty="0"/>
              <a:t>Kevin </a:t>
            </a:r>
            <a:r>
              <a:rPr lang="en-US" dirty="0" err="1"/>
              <a:t>Sicking</a:t>
            </a:r>
            <a:endParaRPr lang="en-US" dirty="0"/>
          </a:p>
          <a:p>
            <a:r>
              <a:rPr lang="en-US" dirty="0" err="1"/>
              <a:t>Midea</a:t>
            </a:r>
            <a:r>
              <a:rPr lang="en-US" dirty="0"/>
              <a:t> Ortiz Rios</a:t>
            </a:r>
          </a:p>
        </p:txBody>
      </p:sp>
    </p:spTree>
    <p:extLst>
      <p:ext uri="{BB962C8B-B14F-4D97-AF65-F5344CB8AC3E}">
        <p14:creationId xmlns:p14="http://schemas.microsoft.com/office/powerpoint/2010/main" val="11738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5275</TotalTime>
  <Words>228</Words>
  <Application>Microsoft Macintosh PowerPoint</Application>
  <PresentationFormat>Widescreen</PresentationFormat>
  <Paragraphs>49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</cp:revision>
  <dcterms:created xsi:type="dcterms:W3CDTF">2021-09-22T20:50:21Z</dcterms:created>
  <dcterms:modified xsi:type="dcterms:W3CDTF">2021-11-12T12:40:25Z</dcterms:modified>
</cp:coreProperties>
</file>