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60" r:id="rId3"/>
    <p:sldId id="282" r:id="rId4"/>
    <p:sldId id="364" r:id="rId5"/>
    <p:sldId id="356" r:id="rId6"/>
    <p:sldId id="366" r:id="rId7"/>
    <p:sldId id="259" r:id="rId8"/>
    <p:sldId id="351" r:id="rId9"/>
    <p:sldId id="350" r:id="rId10"/>
    <p:sldId id="348" r:id="rId11"/>
    <p:sldId id="367" r:id="rId12"/>
    <p:sldId id="357" r:id="rId13"/>
    <p:sldId id="358" r:id="rId14"/>
    <p:sldId id="354" r:id="rId15"/>
    <p:sldId id="355" r:id="rId16"/>
    <p:sldId id="371" r:id="rId17"/>
    <p:sldId id="370" r:id="rId18"/>
    <p:sldId id="369" r:id="rId19"/>
    <p:sldId id="375" r:id="rId20"/>
    <p:sldId id="368" r:id="rId21"/>
    <p:sldId id="372" r:id="rId22"/>
    <p:sldId id="376" r:id="rId23"/>
    <p:sldId id="316" r:id="rId24"/>
    <p:sldId id="373" r:id="rId25"/>
    <p:sldId id="374" r:id="rId2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64E83"/>
    <a:srgbClr val="6C8AAF"/>
    <a:srgbClr val="2E3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47"/>
  </p:normalViewPr>
  <p:slideViewPr>
    <p:cSldViewPr snapToGrid="0">
      <p:cViewPr varScale="1">
        <p:scale>
          <a:sx n="61" d="100"/>
          <a:sy n="61" d="100"/>
        </p:scale>
        <p:origin x="847" y="41"/>
      </p:cViewPr>
      <p:guideLst>
        <p:guide orient="horz" pos="216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1A7-8A0E-BC4A-B507-BC9FBEDEB94D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E683-3A33-1F4A-90D8-528147015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22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BA50B-6875-0F43-A70A-41BA2A188017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270C-FB42-C54A-AC71-B4EEB4FA7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187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minimizing the time to solution (for the time-critical)</a:t>
            </a:r>
            <a:r>
              <a:rPr lang="en-US" baseline="0" dirty="0"/>
              <a:t> and  maximizing throughput are not the same thing.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82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more complex version???</a:t>
            </a:r>
          </a:p>
          <a:p>
            <a:r>
              <a:rPr lang="en-US"/>
              <a:t>Make case for task parallelism?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40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FDB is</a:t>
            </a:r>
            <a:r>
              <a:rPr lang="en-US" baseline="0" dirty="0"/>
              <a:t> essentially a domain-specific cache </a:t>
            </a:r>
            <a:r>
              <a:rPr lang="en-US" i="1" baseline="0" dirty="0"/>
              <a:t>in-front-of</a:t>
            </a:r>
            <a:r>
              <a:rPr lang="en-US" i="0" baseline="0" dirty="0"/>
              <a:t> an object store</a:t>
            </a:r>
          </a:p>
          <a:p>
            <a:endParaRPr lang="en-US" dirty="0"/>
          </a:p>
          <a:p>
            <a:r>
              <a:rPr lang="en-US" dirty="0"/>
              <a:t>Integration</a:t>
            </a:r>
            <a:r>
              <a:rPr lang="en-US" baseline="0" dirty="0"/>
              <a:t> with MARS brings: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 more unified API for accessing data (e.g. precisely the same keys)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Code re-use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Data mover protocol – don’t use HPC resources to move data around.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Application controlled gives a large performance benefit when the data movement patterns are known, repetitive, and under our control.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62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949E-045D-4D30-9DA3-C2820F402CB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552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Store</a:t>
            </a:r>
            <a:r>
              <a:rPr lang="en-US" baseline="0" dirty="0"/>
              <a:t> data temporarily in on nodes distributed through computer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Avoid disk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Bring compute to where you have (</a:t>
            </a:r>
            <a:r>
              <a:rPr lang="en-US" baseline="0" dirty="0" err="1"/>
              <a:t>configurably</a:t>
            </a:r>
            <a:r>
              <a:rPr lang="en-US" baseline="0" dirty="0"/>
              <a:t>) put the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Computational services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5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8076534" y="5984875"/>
            <a:ext cx="1953066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ECMWF </a:t>
            </a:r>
            <a:fld id="{D4C56AD5-C73F-B44A-96CB-E8BE2C5CB95A}" type="datetime4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June 28, 2018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64E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0" y="1294198"/>
            <a:ext cx="786960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1980000"/>
            <a:ext cx="7869600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0" y="2700001"/>
            <a:ext cx="786960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3121224"/>
            <a:ext cx="7869600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000" y="3429000"/>
            <a:ext cx="7869600" cy="22826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err="1"/>
              <a:t>email@ddress</a:t>
            </a:r>
            <a:endParaRPr lang="en-GB"/>
          </a:p>
        </p:txBody>
      </p:sp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0" y="5984875"/>
            <a:ext cx="2135591" cy="366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000" y="360000"/>
            <a:ext cx="786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59999" y="936000"/>
            <a:ext cx="786960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1" y="6293597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40000" y="360000"/>
            <a:ext cx="570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40000" y="936000"/>
            <a:ext cx="570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05F19C50-BC3B-5841-9AFF-3A0443B66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582373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0001" y="6293597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002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000" y="936000"/>
            <a:ext cx="1002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42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" y="6308254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63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 flip="none" rotWithShape="1">
          <a:gsLst>
            <a:gs pos="0">
              <a:schemeClr val="bg1"/>
            </a:gs>
            <a:gs pos="86000">
              <a:schemeClr val="bg1"/>
            </a:gs>
            <a:gs pos="91000">
              <a:schemeClr val="accent1">
                <a:lumMod val="45000"/>
                <a:lumOff val="55000"/>
              </a:schemeClr>
            </a:gs>
            <a:gs pos="100000">
              <a:srgbClr val="323C7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125"/>
            <a:ext cx="7331613" cy="86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7982" y="6356352"/>
            <a:ext cx="274248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30th September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7549" y="6356352"/>
            <a:ext cx="411372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NEXTGenIO 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8357" y="6356352"/>
            <a:ext cx="2742486" cy="365125"/>
          </a:xfrm>
          <a:prstGeom prst="rect">
            <a:avLst/>
          </a:prstGeom>
        </p:spPr>
        <p:txBody>
          <a:bodyPr/>
          <a:lstStyle/>
          <a:p>
            <a:fld id="{C062B4D4-39AE-9C41-B988-A490411B92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17780" r="1699" b="19168"/>
          <a:stretch/>
        </p:blipFill>
        <p:spPr>
          <a:xfrm>
            <a:off x="8169595" y="394060"/>
            <a:ext cx="3922978" cy="7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15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9E3A-2D3B-49C7-BE10-1FB1BA2628FC}" type="datetime1">
              <a:rPr lang="en-GB" smtClean="0"/>
              <a:pPr/>
              <a:t>28/06/2018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7D49-625A-4DC0-89B0-0AC14CBD27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62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trip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tgenio.eu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59801" y="710750"/>
            <a:ext cx="9073195" cy="1025922"/>
          </a:xfrm>
        </p:spPr>
        <p:txBody>
          <a:bodyPr/>
          <a:lstStyle/>
          <a:p>
            <a:r>
              <a:rPr lang="en-GB" dirty="0">
                <a:cs typeface="Arial"/>
              </a:rPr>
              <a:t>Development of a Domain Specific Distributed Object-Store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159999" y="2627437"/>
            <a:ext cx="9598235" cy="307777"/>
          </a:xfrm>
        </p:spPr>
        <p:txBody>
          <a:bodyPr vert="horz" wrap="square" lIns="0" tIns="0" rIns="0" bIns="0" anchor="t">
            <a:spAutoFit/>
          </a:bodyPr>
          <a:lstStyle/>
          <a:p>
            <a:r>
              <a:rPr lang="en-US" dirty="0"/>
              <a:t>S. Smart, T. </a:t>
            </a:r>
            <a:r>
              <a:rPr lang="en-US" dirty="0" err="1"/>
              <a:t>Quintino</a:t>
            </a:r>
            <a:r>
              <a:rPr lang="en-US" dirty="0"/>
              <a:t>, B. </a:t>
            </a:r>
            <a:r>
              <a:rPr lang="en-US" dirty="0" err="1"/>
              <a:t>Raoult</a:t>
            </a:r>
            <a:r>
              <a:rPr lang="en-US" dirty="0"/>
              <a:t>, P. Bauer</a:t>
            </a:r>
            <a:endParaRPr lang="en-US" dirty="0">
              <a:cs typeface="Arial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60000" y="3154353"/>
            <a:ext cx="7869600" cy="254771"/>
          </a:xfrm>
        </p:spPr>
        <p:txBody>
          <a:bodyPr/>
          <a:lstStyle/>
          <a:p>
            <a:r>
              <a:rPr lang="en-US"/>
              <a:t>ECMWF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60000" y="3506301"/>
            <a:ext cx="7869600" cy="213969"/>
          </a:xfrm>
        </p:spPr>
        <p:txBody>
          <a:bodyPr vert="horz" wrap="square" lIns="0" tIns="0" rIns="0" bIns="0" anchor="t">
            <a:spAutoFit/>
          </a:bodyPr>
          <a:lstStyle/>
          <a:p>
            <a:r>
              <a:rPr lang="en-US" dirty="0" err="1"/>
              <a:t>simon.smart@ecmwf.int</a:t>
            </a:r>
            <a:endParaRPr lang="en-US" dirty="0">
              <a:cs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759801" y="1955811"/>
            <a:ext cx="9289533" cy="358560"/>
          </a:xfrm>
        </p:spPr>
        <p:txBody>
          <a:bodyPr vert="horz" wrap="square" lIns="0" tIns="0" rIns="0" bIns="0" anchor="t">
            <a:spAutoFit/>
          </a:bodyPr>
          <a:lstStyle/>
          <a:p>
            <a:r>
              <a:rPr lang="en-GB" b="1">
                <a:solidFill>
                  <a:schemeClr val="tx1">
                    <a:lumMod val="50000"/>
                    <a:lumOff val="50000"/>
                  </a:schemeClr>
                </a:solidFill>
              </a:rPr>
              <a:t>For Numerical Weather Prediction and Climate Data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FEE31-45C7-B74A-B52B-02A29EFD4626}"/>
              </a:ext>
            </a:extLst>
          </p:cNvPr>
          <p:cNvPicPr/>
          <p:nvPr/>
        </p:nvPicPr>
        <p:blipFill rotWithShape="1">
          <a:blip r:embed="rId2"/>
          <a:srcRect t="8710" b="7829"/>
          <a:stretch/>
        </p:blipFill>
        <p:spPr bwMode="auto">
          <a:xfrm>
            <a:off x="7585613" y="5002216"/>
            <a:ext cx="4304665" cy="802640"/>
          </a:xfrm>
          <a:prstGeom prst="rect">
            <a:avLst/>
          </a:prstGeom>
          <a:ln>
            <a:noFill/>
          </a:ln>
          <a:effectLst>
            <a:reflection stA="50000" endPos="25000" dir="5400000" sy="-100000" algn="bl" rotWithShape="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History and Future of Resolution Upgrades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553861211"/>
              </p:ext>
            </p:extLst>
          </p:nvPr>
        </p:nvGraphicFramePr>
        <p:xfrm>
          <a:off x="584200" y="1360805"/>
          <a:ext cx="11259852" cy="3606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14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4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4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Resolution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Grid size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Grid</a:t>
                      </a:r>
                      <a:r>
                        <a:rPr lang="en-US" baseline="0"/>
                        <a:t> Points</a:t>
                      </a:r>
                      <a:endParaRPr lang="en-US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Field Size</a:t>
                      </a:r>
                      <a:r>
                        <a:rPr lang="en-US" baseline="0"/>
                        <a:t> </a:t>
                      </a:r>
                    </a:p>
                    <a:p>
                      <a:pPr algn="ctr"/>
                      <a:r>
                        <a:rPr lang="en-US" baseline="0"/>
                        <a:t>(in memory)</a:t>
                      </a:r>
                      <a:endParaRPr lang="en-US"/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T319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62.5 km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204 k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1.6 MB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T511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39 km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524 </a:t>
                      </a:r>
                      <a:r>
                        <a:rPr lang="en-US" baseline="0"/>
                        <a:t>k</a:t>
                      </a:r>
                      <a:endParaRPr lang="en-US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 MB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T799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 km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1.2 M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9.6 MB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T1279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16 km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2.1 M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16.8</a:t>
                      </a:r>
                      <a:r>
                        <a:rPr lang="en-US" baseline="0"/>
                        <a:t> MB</a:t>
                      </a:r>
                      <a:endParaRPr lang="en-US"/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Tco1279</a:t>
                      </a:r>
                      <a:endParaRPr lang="en-US" b="1" i="1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9 km</a:t>
                      </a:r>
                      <a:endParaRPr lang="en-US" b="1" i="1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b="1"/>
                        <a:t>6.6</a:t>
                      </a:r>
                      <a:r>
                        <a:rPr lang="is-IS" b="1" baseline="0"/>
                        <a:t> </a:t>
                      </a:r>
                      <a:r>
                        <a:rPr lang="en-US" b="1"/>
                        <a:t>M</a:t>
                      </a:r>
                      <a:endParaRPr lang="en-US" b="1" i="1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/>
                        <a:t>50.4</a:t>
                      </a:r>
                      <a:r>
                        <a:rPr lang="nb-NO" b="1" baseline="0"/>
                        <a:t> </a:t>
                      </a:r>
                      <a:r>
                        <a:rPr lang="en-US" b="1"/>
                        <a:t>MB</a:t>
                      </a:r>
                      <a:endParaRPr lang="en-US" b="1" i="1"/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Tco1999</a:t>
                      </a:r>
                      <a:endParaRPr lang="en-US" i="1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 km</a:t>
                      </a:r>
                      <a:endParaRPr lang="en-US" i="1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16.1 M</a:t>
                      </a:r>
                      <a:endParaRPr lang="en-US" i="1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122.6 MB</a:t>
                      </a:r>
                      <a:endParaRPr lang="en-US" b="1" i="1"/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Tco3999</a:t>
                      </a:r>
                      <a:endParaRPr lang="en-US" i="1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2.5 km</a:t>
                      </a:r>
                      <a:endParaRPr lang="en-US" i="1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64 M</a:t>
                      </a:r>
                      <a:endParaRPr lang="en-US" i="1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490 MB</a:t>
                      </a:r>
                      <a:endParaRPr lang="en-US" b="1" i="1"/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/>
                        <a:t>Tco7999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/>
                        <a:t>1.25 km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/>
                        <a:t>256 M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/>
                        <a:t>1909</a:t>
                      </a:r>
                      <a:r>
                        <a:rPr lang="en-US" b="1" i="1" baseline="0"/>
                        <a:t> MB</a:t>
                      </a:r>
                      <a:endParaRPr lang="en-US" b="1" i="1"/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23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6040E-60F0-4C78-A1E9-B493C616A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So, Why a</a:t>
            </a:r>
            <a:r>
              <a:rPr lang="en-GB" b="1" i="1" dirty="0"/>
              <a:t> Domain Specific </a:t>
            </a:r>
            <a:r>
              <a:rPr lang="en-GB" dirty="0"/>
              <a:t>Object Store?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BAA11-AF76-47E2-ADE5-DB34D17084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80000" y="1597306"/>
            <a:ext cx="10029600" cy="4345008"/>
          </a:xfrm>
        </p:spPr>
        <p:txBody>
          <a:bodyPr/>
          <a:lstStyle/>
          <a:p>
            <a:pPr indent="0">
              <a:buNone/>
            </a:pPr>
            <a:r>
              <a:rPr lang="en-GB" sz="2400" b="1" dirty="0"/>
              <a:t>Flexibility</a:t>
            </a:r>
          </a:p>
          <a:p>
            <a:pPr indent="0">
              <a:buNone/>
            </a:pPr>
            <a:endParaRPr lang="en-GB" sz="2400" b="1" dirty="0"/>
          </a:p>
          <a:p>
            <a:pPr marL="972900" lvl="1" indent="-342900"/>
            <a:r>
              <a:rPr lang="en-GB" sz="2200" dirty="0"/>
              <a:t>Many new technologies (H/W and S/W) coming to market</a:t>
            </a:r>
          </a:p>
          <a:p>
            <a:pPr marL="972900" lvl="1" indent="-342900"/>
            <a:r>
              <a:rPr lang="en-GB" sz="2200" dirty="0"/>
              <a:t>Existing system is tied to POSIX</a:t>
            </a:r>
          </a:p>
          <a:p>
            <a:pPr marL="360000" lvl="1" indent="0">
              <a:buNone/>
            </a:pPr>
            <a:endParaRPr lang="en-GB" sz="2000" dirty="0"/>
          </a:p>
          <a:p>
            <a:pPr indent="0">
              <a:lnSpc>
                <a:spcPts val="1900"/>
              </a:lnSpc>
              <a:spcBef>
                <a:spcPts val="600"/>
              </a:spcBef>
              <a:buNone/>
            </a:pPr>
            <a:r>
              <a:rPr lang="en-GB" sz="2400" b="1" dirty="0"/>
              <a:t>Consistency</a:t>
            </a:r>
          </a:p>
          <a:p>
            <a:pPr indent="0">
              <a:lnSpc>
                <a:spcPts val="1900"/>
              </a:lnSpc>
              <a:spcBef>
                <a:spcPts val="600"/>
              </a:spcBef>
              <a:buNone/>
            </a:pPr>
            <a:endParaRPr lang="en-GB" sz="2400" b="1" dirty="0"/>
          </a:p>
          <a:p>
            <a:pPr marL="972900" lvl="1" indent="-342900">
              <a:lnSpc>
                <a:spcPts val="1900"/>
              </a:lnSpc>
              <a:spcBef>
                <a:spcPts val="600"/>
              </a:spcBef>
            </a:pPr>
            <a:r>
              <a:rPr lang="en-GB" sz="2200" dirty="0"/>
              <a:t>Data is presented in the same manner to applications</a:t>
            </a:r>
          </a:p>
          <a:p>
            <a:pPr marL="972900" lvl="1" indent="-342900">
              <a:lnSpc>
                <a:spcPts val="1900"/>
              </a:lnSpc>
              <a:spcBef>
                <a:spcPts val="600"/>
              </a:spcBef>
            </a:pPr>
            <a:r>
              <a:rPr lang="en-GB" sz="2200" dirty="0"/>
              <a:t>Access is through semantically meaningful metadata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F70D5-8810-40F6-BF3C-80D728C24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EFE18-10A0-486A-A341-89CBF0C42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</p:spTree>
    <p:extLst>
      <p:ext uri="{BB962C8B-B14F-4D97-AF65-F5344CB8AC3E}">
        <p14:creationId xmlns:p14="http://schemas.microsoft.com/office/powerpoint/2010/main" val="3273636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FDB (version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55099" y="923301"/>
            <a:ext cx="7869601" cy="2112000"/>
          </a:xfrm>
        </p:spPr>
        <p:txBody>
          <a:bodyPr/>
          <a:lstStyle/>
          <a:p>
            <a:r>
              <a:rPr lang="en-US" dirty="0"/>
              <a:t>Domain specific (NWP) object store</a:t>
            </a:r>
          </a:p>
          <a:p>
            <a:r>
              <a:rPr lang="en-US" dirty="0"/>
              <a:t>Transactional, No synchronization, No MPI</a:t>
            </a:r>
          </a:p>
          <a:p>
            <a:r>
              <a:rPr lang="en-US" dirty="0"/>
              <a:t>Key-value store</a:t>
            </a:r>
          </a:p>
          <a:p>
            <a:pPr lvl="1"/>
            <a:r>
              <a:rPr lang="en-US" dirty="0"/>
              <a:t>Keys are scientific meta-data (MARS Metadata)</a:t>
            </a:r>
          </a:p>
          <a:p>
            <a:pPr lvl="1"/>
            <a:r>
              <a:rPr lang="en-US" dirty="0"/>
              <a:t>Values are byte streams (GRIB)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European Centre for Medium-Range Weather Forecasts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9611" y="5203692"/>
            <a:ext cx="41406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/>
                <a:cs typeface="Andale Mono"/>
              </a:rPr>
              <a:t>param=temperature/humidity,</a:t>
            </a:r>
          </a:p>
          <a:p>
            <a:r>
              <a:rPr lang="en-US" dirty="0">
                <a:latin typeface="Andale Mono"/>
                <a:cs typeface="Andale Mono"/>
              </a:rPr>
              <a:t>levels=all,</a:t>
            </a:r>
          </a:p>
          <a:p>
            <a:r>
              <a:rPr lang="en-US" dirty="0">
                <a:latin typeface="Andale Mono"/>
                <a:cs typeface="Andale Mono"/>
              </a:rPr>
              <a:t>steps=0/240/by/3</a:t>
            </a:r>
          </a:p>
          <a:p>
            <a:r>
              <a:rPr lang="en-US" dirty="0">
                <a:latin typeface="Andale Mono"/>
                <a:cs typeface="Andale Mono"/>
              </a:rPr>
              <a:t>date=01011999/to/31122015,</a:t>
            </a:r>
          </a:p>
          <a:p>
            <a:endParaRPr lang="en-US" dirty="0">
              <a:latin typeface="Andale Mono"/>
              <a:cs typeface="Andale Mono"/>
            </a:endParaRPr>
          </a:p>
          <a:p>
            <a:endParaRPr lang="en-US" dirty="0">
              <a:latin typeface="Andale Mono"/>
              <a:cs typeface="Andale Mono"/>
            </a:endParaRPr>
          </a:p>
          <a:p>
            <a:endParaRPr lang="en-US" dirty="0">
              <a:latin typeface="Andale Mono"/>
              <a:cs typeface="Andale Mono"/>
            </a:endParaRPr>
          </a:p>
        </p:txBody>
      </p:sp>
      <p:sp>
        <p:nvSpPr>
          <p:cNvPr id="8" name="Predefined Process 7"/>
          <p:cNvSpPr/>
          <p:nvPr/>
        </p:nvSpPr>
        <p:spPr>
          <a:xfrm>
            <a:off x="5675935" y="633566"/>
            <a:ext cx="1776731" cy="431505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Model</a:t>
            </a:r>
          </a:p>
        </p:txBody>
      </p:sp>
      <p:sp>
        <p:nvSpPr>
          <p:cNvPr id="9" name="Predefined Process 8"/>
          <p:cNvSpPr/>
          <p:nvPr/>
        </p:nvSpPr>
        <p:spPr>
          <a:xfrm>
            <a:off x="7605066" y="633566"/>
            <a:ext cx="1776731" cy="431505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Model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81797" y="6846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dirty="0"/>
              <a:t>…</a:t>
            </a:r>
            <a:endParaRPr lang="en-US" b="1" dirty="0"/>
          </a:p>
        </p:txBody>
      </p:sp>
      <p:sp>
        <p:nvSpPr>
          <p:cNvPr id="11" name="Predefined Process 10"/>
          <p:cNvSpPr/>
          <p:nvPr/>
        </p:nvSpPr>
        <p:spPr>
          <a:xfrm>
            <a:off x="9756267" y="630548"/>
            <a:ext cx="1776731" cy="431505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Model</a:t>
            </a:r>
          </a:p>
        </p:txBody>
      </p:sp>
      <p:sp>
        <p:nvSpPr>
          <p:cNvPr id="13" name="Can 12"/>
          <p:cNvSpPr/>
          <p:nvPr/>
        </p:nvSpPr>
        <p:spPr>
          <a:xfrm>
            <a:off x="7861371" y="2448102"/>
            <a:ext cx="1258693" cy="76977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FDB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8777838" y="1208636"/>
            <a:ext cx="1455287" cy="1104348"/>
          </a:xfrm>
          <a:prstGeom prst="straightConnector1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25045" y="1208636"/>
            <a:ext cx="1680260" cy="1104348"/>
          </a:xfrm>
          <a:prstGeom prst="straightConnector1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490718" y="1208636"/>
            <a:ext cx="0" cy="1104348"/>
          </a:xfrm>
          <a:prstGeom prst="straightConnector1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ultidocument 20"/>
          <p:cNvSpPr/>
          <p:nvPr/>
        </p:nvSpPr>
        <p:spPr>
          <a:xfrm>
            <a:off x="10112788" y="1914586"/>
            <a:ext cx="881158" cy="542280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Fields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87928" y="1220090"/>
            <a:ext cx="9669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bg1">
                    <a:lumMod val="65000"/>
                  </a:schemeClr>
                </a:solidFill>
              </a:rPr>
              <a:t>MARS</a:t>
            </a:r>
          </a:p>
          <a:p>
            <a:pPr algn="ctr"/>
            <a:r>
              <a:rPr lang="en-US" sz="1400" b="1">
                <a:solidFill>
                  <a:schemeClr val="bg1">
                    <a:lumMod val="65000"/>
                  </a:schemeClr>
                </a:solidFill>
              </a:rPr>
              <a:t>Metadata</a:t>
            </a:r>
          </a:p>
          <a:p>
            <a:pPr algn="ctr"/>
            <a:r>
              <a:rPr lang="en-US" sz="1400" b="1">
                <a:solidFill>
                  <a:schemeClr val="bg1">
                    <a:lumMod val="65000"/>
                  </a:schemeClr>
                </a:solidFill>
              </a:rPr>
              <a:t>+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055099" y="3264878"/>
            <a:ext cx="6549967" cy="2738533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457200" rtl="0" eaLnBrk="1" latinLnBrk="0" hangingPunct="1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270000" algn="l" defTabSz="4572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000" indent="-270000" algn="l" defTabSz="457200" rtl="0" eaLnBrk="1" latinLnBrk="0" hangingPunct="1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000" indent="-270000" algn="l" defTabSz="457200" rtl="0" eaLnBrk="1" latinLnBrk="0" hangingPunct="1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0000" indent="-270000" algn="l" defTabSz="457200" rtl="0" eaLnBrk="1" latinLnBrk="0" hangingPunct="1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Support for multiple back-ends:</a:t>
            </a:r>
          </a:p>
          <a:p>
            <a:pPr lvl="1"/>
            <a:r>
              <a:rPr lang="en-US" dirty="0"/>
              <a:t>POSIX file-system (currently on Lustre)</a:t>
            </a:r>
          </a:p>
          <a:p>
            <a:pPr lvl="1"/>
            <a:r>
              <a:rPr lang="en-US" dirty="0"/>
              <a:t>3D XPoint using </a:t>
            </a:r>
            <a:r>
              <a:rPr lang="en-US" dirty="0" err="1"/>
              <a:t>pmdk</a:t>
            </a:r>
            <a:r>
              <a:rPr lang="en-US" dirty="0"/>
              <a:t> library</a:t>
            </a:r>
          </a:p>
          <a:p>
            <a:pPr lvl="1"/>
            <a:r>
              <a:rPr lang="en-US" dirty="0"/>
              <a:t>Could explore others: </a:t>
            </a:r>
          </a:p>
          <a:p>
            <a:pPr lvl="2"/>
            <a:r>
              <a:rPr lang="en-US" dirty="0"/>
              <a:t>Intel DAOS, Cray DataWarp, MERO, etc.  </a:t>
            </a:r>
          </a:p>
          <a:p>
            <a:pPr lvl="1"/>
            <a:endParaRPr lang="en-US" dirty="0"/>
          </a:p>
          <a:p>
            <a:r>
              <a:rPr lang="en-US" dirty="0"/>
              <a:t>Supports wild card searches, ranges, data conversion, etc</a:t>
            </a:r>
            <a:r>
              <a:rPr lang="is-IS" dirty="0"/>
              <a:t>…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816600" y="3416300"/>
            <a:ext cx="5334000" cy="1689100"/>
            <a:chOff x="5816600" y="3416300"/>
            <a:chExt cx="5334000" cy="1689100"/>
          </a:xfrm>
        </p:grpSpPr>
        <p:sp>
          <p:nvSpPr>
            <p:cNvPr id="22" name="Rectangle 21"/>
            <p:cNvSpPr/>
            <p:nvPr/>
          </p:nvSpPr>
          <p:spPr>
            <a:xfrm>
              <a:off x="5816600" y="3416300"/>
              <a:ext cx="5334000" cy="1689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rd 11"/>
            <p:cNvSpPr/>
            <p:nvPr/>
          </p:nvSpPr>
          <p:spPr>
            <a:xfrm>
              <a:off x="6283606" y="3706346"/>
              <a:ext cx="1285666" cy="1093989"/>
            </a:xfrm>
            <a:prstGeom prst="flowChartPunchedCar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NVRAM</a:t>
              </a:r>
            </a:p>
          </p:txBody>
        </p:sp>
        <p:sp>
          <p:nvSpPr>
            <p:cNvPr id="19" name="Card 18"/>
            <p:cNvSpPr/>
            <p:nvPr/>
          </p:nvSpPr>
          <p:spPr>
            <a:xfrm>
              <a:off x="7829503" y="3687233"/>
              <a:ext cx="1285666" cy="1093989"/>
            </a:xfrm>
            <a:prstGeom prst="flowChartPunchedCar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OStore</a:t>
              </a:r>
              <a:endParaRPr lang="en-US" b="1" dirty="0"/>
            </a:p>
          </p:txBody>
        </p:sp>
        <p:sp>
          <p:nvSpPr>
            <p:cNvPr id="20" name="Can 19"/>
            <p:cNvSpPr/>
            <p:nvPr/>
          </p:nvSpPr>
          <p:spPr>
            <a:xfrm>
              <a:off x="9505195" y="3706346"/>
              <a:ext cx="1258693" cy="1133298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POSIX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971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FDB5 Engines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8967669" flipH="1">
            <a:off x="3692568" y="3114166"/>
            <a:ext cx="1014987" cy="26101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Flowchart: Predefined Process 13"/>
          <p:cNvSpPr/>
          <p:nvPr/>
        </p:nvSpPr>
        <p:spPr>
          <a:xfrm>
            <a:off x="2182247" y="3673585"/>
            <a:ext cx="1571216" cy="574929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Lustre</a:t>
            </a:r>
            <a:endParaRPr lang="en-GB" sz="1600" b="1" dirty="0"/>
          </a:p>
        </p:txBody>
      </p:sp>
      <p:sp>
        <p:nvSpPr>
          <p:cNvPr id="15" name="Flowchart: Predefined Process 14"/>
          <p:cNvSpPr/>
          <p:nvPr/>
        </p:nvSpPr>
        <p:spPr>
          <a:xfrm>
            <a:off x="8713062" y="3673265"/>
            <a:ext cx="1571216" cy="574929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Mero</a:t>
            </a:r>
            <a:endParaRPr lang="en-GB" sz="1600" b="1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4397408" y="1799862"/>
            <a:ext cx="3610204" cy="95644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FDB</a:t>
            </a:r>
            <a:endParaRPr lang="en-GB" sz="1600" dirty="0"/>
          </a:p>
        </p:txBody>
      </p:sp>
      <p:sp>
        <p:nvSpPr>
          <p:cNvPr id="10" name="Right Arrow 9"/>
          <p:cNvSpPr/>
          <p:nvPr/>
        </p:nvSpPr>
        <p:spPr>
          <a:xfrm rot="16200000" flipH="1">
            <a:off x="5896956" y="1002080"/>
            <a:ext cx="672611" cy="92295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ight Arrow 10"/>
          <p:cNvSpPr/>
          <p:nvPr/>
        </p:nvSpPr>
        <p:spPr>
          <a:xfrm rot="16200000" flipH="1">
            <a:off x="5919102" y="3133143"/>
            <a:ext cx="628319" cy="23851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Flowchart: Predefined Process 15"/>
          <p:cNvSpPr/>
          <p:nvPr/>
        </p:nvSpPr>
        <p:spPr>
          <a:xfrm>
            <a:off x="5447654" y="3673585"/>
            <a:ext cx="1571216" cy="574929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PMDK</a:t>
            </a:r>
            <a:endParaRPr lang="en-GB" sz="1600" b="1" dirty="0"/>
          </a:p>
        </p:txBody>
      </p:sp>
      <p:sp>
        <p:nvSpPr>
          <p:cNvPr id="18" name="Right Arrow 17"/>
          <p:cNvSpPr/>
          <p:nvPr/>
        </p:nvSpPr>
        <p:spPr>
          <a:xfrm rot="2632331">
            <a:off x="7961231" y="3123713"/>
            <a:ext cx="989106" cy="26449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TextBox 20"/>
          <p:cNvSpPr txBox="1"/>
          <p:nvPr/>
        </p:nvSpPr>
        <p:spPr>
          <a:xfrm>
            <a:off x="2463507" y="5276137"/>
            <a:ext cx="7742814" cy="41549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81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100" dirty="0">
                <a:solidFill>
                  <a:srgbClr val="800000"/>
                </a:solidFill>
              </a:rPr>
              <a:t>New </a:t>
            </a:r>
            <a:r>
              <a:rPr lang="en-US" sz="2100" b="1" dirty="0">
                <a:solidFill>
                  <a:srgbClr val="800000"/>
                </a:solidFill>
              </a:rPr>
              <a:t>opportunities</a:t>
            </a:r>
            <a:r>
              <a:rPr lang="en-US" sz="2100" dirty="0">
                <a:solidFill>
                  <a:srgbClr val="800000"/>
                </a:solidFill>
              </a:rPr>
              <a:t> to adapt data workflows</a:t>
            </a:r>
            <a:endParaRPr lang="en-US" sz="21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1" grpId="0" animBg="1"/>
      <p:bldP spid="16" grpId="0" animBg="1"/>
      <p:bldP spid="18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NextGenIO?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European Centre for Medium-Range Weather Forecasts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37242" y="1567651"/>
            <a:ext cx="10837151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Exploring new NVRAM technologies to minimise Exascale I/O bottlenecks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224938" y="1969599"/>
            <a:ext cx="7390513" cy="47188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GB" sz="1800" b="1" dirty="0">
                <a:solidFill>
                  <a:srgbClr val="4C4C4C"/>
                </a:solidFill>
              </a:rPr>
              <a:t>Project Aims</a:t>
            </a:r>
          </a:p>
          <a:p>
            <a:pPr>
              <a:buClrTx/>
            </a:pPr>
            <a:r>
              <a:rPr lang="en-GB" sz="1800" dirty="0">
                <a:solidFill>
                  <a:srgbClr val="4C4C4C"/>
                </a:solidFill>
              </a:rPr>
              <a:t>Build an HPC prototype system with Intel 3D XPoint technology</a:t>
            </a:r>
          </a:p>
          <a:p>
            <a:pPr>
              <a:buClrTx/>
            </a:pPr>
            <a:r>
              <a:rPr lang="en-GB" sz="1800" dirty="0">
                <a:solidFill>
                  <a:srgbClr val="4C4C4C"/>
                </a:solidFill>
              </a:rPr>
              <a:t>Develop tools and systemware to support application development</a:t>
            </a:r>
          </a:p>
          <a:p>
            <a:pPr>
              <a:buClrTx/>
            </a:pPr>
            <a:r>
              <a:rPr lang="en-GB" sz="1800" dirty="0">
                <a:solidFill>
                  <a:srgbClr val="4C4C4C"/>
                </a:solidFill>
              </a:rPr>
              <a:t>Design scheduler startegies that take NVRAM into account</a:t>
            </a:r>
          </a:p>
          <a:p>
            <a:pPr>
              <a:buClrTx/>
            </a:pPr>
            <a:r>
              <a:rPr lang="en-GB" sz="1800" dirty="0">
                <a:solidFill>
                  <a:srgbClr val="4C4C4C"/>
                </a:solidFill>
              </a:rPr>
              <a:t>Explore how to best use this technology in I/O servers</a:t>
            </a:r>
          </a:p>
          <a:p>
            <a:pPr marL="0" indent="0">
              <a:buClrTx/>
              <a:buNone/>
            </a:pPr>
            <a:endParaRPr lang="en-GB" sz="1800" dirty="0">
              <a:solidFill>
                <a:srgbClr val="4C4C4C"/>
              </a:solidFill>
            </a:endParaRPr>
          </a:p>
          <a:p>
            <a:pPr marL="0" indent="0">
              <a:buClrTx/>
              <a:buNone/>
            </a:pPr>
            <a:r>
              <a:rPr lang="en-GB" sz="1800" b="1" dirty="0">
                <a:solidFill>
                  <a:srgbClr val="4C4C4C"/>
                </a:solidFill>
              </a:rPr>
              <a:t>ECMWF Tasks</a:t>
            </a:r>
          </a:p>
          <a:p>
            <a:pPr>
              <a:buClrTx/>
            </a:pPr>
            <a:r>
              <a:rPr lang="en-GB" sz="1800" dirty="0">
                <a:solidFill>
                  <a:srgbClr val="4C4C4C"/>
                </a:solidFill>
              </a:rPr>
              <a:t>Provide requirements and use cases</a:t>
            </a:r>
          </a:p>
          <a:p>
            <a:pPr>
              <a:buClrTx/>
            </a:pPr>
            <a:r>
              <a:rPr lang="en-GB" sz="1800" dirty="0">
                <a:solidFill>
                  <a:srgbClr val="4C4C4C"/>
                </a:solidFill>
              </a:rPr>
              <a:t>Develop a I/O Workload Simulator</a:t>
            </a:r>
          </a:p>
          <a:p>
            <a:pPr>
              <a:buClrTx/>
            </a:pPr>
            <a:r>
              <a:rPr lang="en-GB" sz="1800" dirty="0">
                <a:solidFill>
                  <a:srgbClr val="4C4C4C"/>
                </a:solidFill>
              </a:rPr>
              <a:t>Explore interation with I/O server layer in IFS</a:t>
            </a:r>
          </a:p>
          <a:p>
            <a:pPr>
              <a:buClrTx/>
            </a:pPr>
            <a:r>
              <a:rPr lang="en-GB" sz="1800" dirty="0">
                <a:solidFill>
                  <a:srgbClr val="4C4C4C"/>
                </a:solidFill>
              </a:rPr>
              <a:t>Test and assess the system scalability</a:t>
            </a:r>
          </a:p>
        </p:txBody>
      </p:sp>
      <p:pic>
        <p:nvPicPr>
          <p:cNvPr id="27" name="Picture 26"/>
          <p:cNvPicPr/>
          <p:nvPr/>
        </p:nvPicPr>
        <p:blipFill rotWithShape="1">
          <a:blip r:embed="rId2"/>
          <a:srcRect t="8710" b="7829"/>
          <a:stretch/>
        </p:blipFill>
        <p:spPr bwMode="auto">
          <a:xfrm>
            <a:off x="7610613" y="350214"/>
            <a:ext cx="4304665" cy="802640"/>
          </a:xfrm>
          <a:prstGeom prst="rect">
            <a:avLst/>
          </a:prstGeom>
          <a:ln>
            <a:noFill/>
          </a:ln>
          <a:effectLst>
            <a:reflection stA="50000" endPos="25000" dir="5400000" sy="-100000" algn="bl" rotWithShape="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8" name="Content Placeholder 2"/>
          <p:cNvSpPr>
            <a:spLocks noGrp="1"/>
          </p:cNvSpPr>
          <p:nvPr>
            <p:ph idx="4294967295"/>
          </p:nvPr>
        </p:nvSpPr>
        <p:spPr>
          <a:xfrm>
            <a:off x="1079999" y="2038430"/>
            <a:ext cx="3050121" cy="32393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GB" sz="1800" b="1" dirty="0">
                <a:solidFill>
                  <a:srgbClr val="4C4C4C"/>
                </a:solidFill>
              </a:rPr>
              <a:t>Partners</a:t>
            </a:r>
          </a:p>
          <a:p>
            <a:pPr>
              <a:buClrTx/>
            </a:pPr>
            <a:r>
              <a:rPr lang="en-GB" sz="1800" dirty="0">
                <a:solidFill>
                  <a:srgbClr val="4C4C4C"/>
                </a:solidFill>
              </a:rPr>
              <a:t>EPCC (Proj. Leader)</a:t>
            </a:r>
          </a:p>
          <a:p>
            <a:pPr>
              <a:buClrTx/>
            </a:pPr>
            <a:r>
              <a:rPr lang="en-GB" sz="1800" dirty="0">
                <a:solidFill>
                  <a:srgbClr val="4C4C4C"/>
                </a:solidFill>
              </a:rPr>
              <a:t>Intel</a:t>
            </a:r>
          </a:p>
          <a:p>
            <a:pPr>
              <a:buClrTx/>
            </a:pPr>
            <a:r>
              <a:rPr lang="en-GB" sz="1800" dirty="0">
                <a:solidFill>
                  <a:srgbClr val="4C4C4C"/>
                </a:solidFill>
              </a:rPr>
              <a:t>Fujitsu</a:t>
            </a:r>
          </a:p>
          <a:p>
            <a:pPr>
              <a:buClrTx/>
            </a:pPr>
            <a:r>
              <a:rPr lang="en-GB" sz="1800" dirty="0">
                <a:solidFill>
                  <a:srgbClr val="4C4C4C"/>
                </a:solidFill>
              </a:rPr>
              <a:t>T.U. Dresden</a:t>
            </a:r>
          </a:p>
          <a:p>
            <a:pPr>
              <a:buClrTx/>
            </a:pPr>
            <a:r>
              <a:rPr lang="en-GB" sz="1800" dirty="0">
                <a:solidFill>
                  <a:srgbClr val="4C4C4C"/>
                </a:solidFill>
              </a:rPr>
              <a:t>Barcelona S.C.</a:t>
            </a:r>
          </a:p>
          <a:p>
            <a:pPr>
              <a:buClrTx/>
            </a:pPr>
            <a:r>
              <a:rPr lang="en-GB" sz="1800" dirty="0">
                <a:solidFill>
                  <a:srgbClr val="4C4C4C"/>
                </a:solidFill>
              </a:rPr>
              <a:t>Allinea Software</a:t>
            </a:r>
          </a:p>
          <a:p>
            <a:pPr>
              <a:buClrTx/>
            </a:pPr>
            <a:r>
              <a:rPr lang="en-GB" sz="1800" dirty="0">
                <a:solidFill>
                  <a:srgbClr val="4C4C4C"/>
                </a:solidFill>
              </a:rPr>
              <a:t>ARCTUR</a:t>
            </a:r>
          </a:p>
          <a:p>
            <a:pPr>
              <a:buClrTx/>
            </a:pPr>
            <a:r>
              <a:rPr lang="en-GB" sz="1800" dirty="0">
                <a:solidFill>
                  <a:srgbClr val="4C4C4C"/>
                </a:solidFill>
              </a:rPr>
              <a:t>ECMWF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8696" y="5720389"/>
            <a:ext cx="9820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http://www.nextgenio.eu</a:t>
            </a:r>
            <a:r>
              <a:rPr lang="en-US" dirty="0"/>
              <a:t> - EU funded H2020 project, runs 2015-2018</a:t>
            </a:r>
          </a:p>
          <a:p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80000" y="874049"/>
            <a:ext cx="10837151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>
                <a:solidFill>
                  <a:srgbClr val="7F7F7F"/>
                </a:solidFill>
              </a:rPr>
              <a:t>Integrated into ECMWF’s Scalability Programme</a:t>
            </a:r>
          </a:p>
        </p:txBody>
      </p:sp>
      <p:sp>
        <p:nvSpPr>
          <p:cNvPr id="12" name="Rectangle 11"/>
          <p:cNvSpPr/>
          <p:nvPr/>
        </p:nvSpPr>
        <p:spPr>
          <a:xfrm flipV="1">
            <a:off x="4158680" y="4936432"/>
            <a:ext cx="5316302" cy="341353"/>
          </a:xfrm>
          <a:prstGeom prst="rect">
            <a:avLst/>
          </a:prstGeom>
          <a:noFill/>
          <a:ln w="50800" cmpd="sng">
            <a:solidFill>
              <a:schemeClr val="accent2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4130119" y="2316917"/>
            <a:ext cx="7233234" cy="341353"/>
          </a:xfrm>
          <a:prstGeom prst="rect">
            <a:avLst/>
          </a:prstGeom>
          <a:noFill/>
          <a:ln w="50800" cmpd="sng">
            <a:solidFill>
              <a:schemeClr val="accent2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4130120" y="3319664"/>
            <a:ext cx="6393958" cy="341353"/>
          </a:xfrm>
          <a:prstGeom prst="rect">
            <a:avLst/>
          </a:prstGeom>
          <a:noFill/>
          <a:ln w="50800" cmpd="sng">
            <a:solidFill>
              <a:schemeClr val="accent2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NVRAM Intel 3D XPoint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80000" y="1234161"/>
            <a:ext cx="10029600" cy="2658989"/>
          </a:xfrm>
        </p:spPr>
        <p:txBody>
          <a:bodyPr/>
          <a:lstStyle/>
          <a:p>
            <a:pPr indent="0">
              <a:buNone/>
            </a:pPr>
            <a:r>
              <a:rPr lang="en-US" b="1" dirty="0"/>
              <a:t>Key characteristics:</a:t>
            </a:r>
          </a:p>
          <a:p>
            <a:pPr lvl="1"/>
            <a:r>
              <a:rPr lang="en-US" dirty="0"/>
              <a:t>storage </a:t>
            </a:r>
            <a:r>
              <a:rPr lang="en-US" b="1" dirty="0">
                <a:solidFill>
                  <a:srgbClr val="4F81BD"/>
                </a:solidFill>
              </a:rPr>
              <a:t>density similar </a:t>
            </a:r>
            <a:r>
              <a:rPr lang="en-US" dirty="0"/>
              <a:t>to NAND flash memory</a:t>
            </a:r>
          </a:p>
          <a:p>
            <a:pPr lvl="1"/>
            <a:r>
              <a:rPr lang="en-US" b="1" dirty="0">
                <a:solidFill>
                  <a:srgbClr val="4F81BD"/>
                </a:solidFill>
              </a:rPr>
              <a:t>better durability</a:t>
            </a:r>
          </a:p>
          <a:p>
            <a:pPr lvl="1"/>
            <a:r>
              <a:rPr lang="en-US" b="1" dirty="0">
                <a:solidFill>
                  <a:srgbClr val="4F81BD"/>
                </a:solidFill>
              </a:rPr>
              <a:t>speed and latency better </a:t>
            </a:r>
            <a:r>
              <a:rPr lang="en-US" dirty="0"/>
              <a:t>than NAND, though slower than DRAM</a:t>
            </a:r>
          </a:p>
          <a:p>
            <a:pPr lvl="1"/>
            <a:r>
              <a:rPr lang="en-US" dirty="0"/>
              <a:t>priced between NAND and DRAM</a:t>
            </a:r>
          </a:p>
          <a:p>
            <a:pPr indent="0">
              <a:buNone/>
            </a:pP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Source: https://en.wikipedia.org/wiki/3D_XPoint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European Centre for Medium-Range Weather Forecasts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77843" y="3493040"/>
            <a:ext cx="2674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"3D XPoint" by Trolomite</a:t>
            </a:r>
          </a:p>
          <a:p>
            <a:pPr algn="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Own work. Licensed under CC BY-SA 4.0</a:t>
            </a:r>
          </a:p>
        </p:txBody>
      </p:sp>
      <p:pic>
        <p:nvPicPr>
          <p:cNvPr id="7" name="Picture 6" descr="466px-3D_XPo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22" y="729332"/>
            <a:ext cx="2647738" cy="2727284"/>
          </a:xfrm>
          <a:prstGeom prst="rect">
            <a:avLst/>
          </a:prstGeom>
        </p:spPr>
      </p:pic>
      <p:pic>
        <p:nvPicPr>
          <p:cNvPr id="8" name="Picture 7" descr="1000px-Intel-logo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26" y="360000"/>
            <a:ext cx="1592384" cy="1054158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80000" y="3981769"/>
            <a:ext cx="10029600" cy="2423439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457200" rtl="0" eaLnBrk="1" latinLnBrk="0" hangingPunct="1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270000" algn="l" defTabSz="4572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000" indent="-270000" algn="l" defTabSz="457200" rtl="0" eaLnBrk="1" latinLnBrk="0" hangingPunct="1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000" indent="-270000" algn="l" defTabSz="457200" rtl="0" eaLnBrk="1" latinLnBrk="0" hangingPunct="1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0000" indent="-270000" algn="l" defTabSz="457200" rtl="0" eaLnBrk="1" latinLnBrk="0" hangingPunct="1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0000">
              <a:buFont typeface="Arial"/>
              <a:buNone/>
            </a:pPr>
            <a:r>
              <a:rPr lang="en-US" b="1" dirty="0"/>
              <a:t>How is ECMWF planning to use this technology?</a:t>
            </a:r>
          </a:p>
          <a:p>
            <a:pPr marL="645750" lvl="1" indent="-285750"/>
            <a:r>
              <a:rPr lang="en-US" b="1" dirty="0"/>
              <a:t>large buffers</a:t>
            </a:r>
            <a:r>
              <a:rPr lang="en-US" dirty="0"/>
              <a:t> for </a:t>
            </a:r>
            <a:r>
              <a:rPr lang="en-US" b="1" dirty="0">
                <a:solidFill>
                  <a:schemeClr val="accent1"/>
                </a:solidFill>
              </a:rPr>
              <a:t>time critical </a:t>
            </a:r>
            <a:r>
              <a:rPr lang="en-US" dirty="0"/>
              <a:t>applications</a:t>
            </a:r>
          </a:p>
          <a:p>
            <a:pPr marL="1005750" lvl="2" indent="-285750"/>
            <a:r>
              <a:rPr lang="en-US" dirty="0"/>
              <a:t>similar to </a:t>
            </a:r>
            <a:r>
              <a:rPr lang="en-US" i="1" dirty="0"/>
              <a:t>burst buffers </a:t>
            </a:r>
            <a:r>
              <a:rPr lang="en-US" dirty="0"/>
              <a:t>but in application space</a:t>
            </a:r>
          </a:p>
          <a:p>
            <a:pPr marL="645750" lvl="1" indent="-285750"/>
            <a:r>
              <a:rPr lang="en-US" b="1" dirty="0"/>
              <a:t>persistence </a:t>
            </a:r>
            <a:r>
              <a:rPr lang="en-US" dirty="0"/>
              <a:t>until archival, for </a:t>
            </a:r>
            <a:r>
              <a:rPr lang="en-US" b="1" dirty="0">
                <a:solidFill>
                  <a:schemeClr val="accent3"/>
                </a:solidFill>
              </a:rPr>
              <a:t>non time critical</a:t>
            </a:r>
          </a:p>
          <a:p>
            <a:pPr marL="1005750" lvl="2" indent="-285750"/>
            <a:r>
              <a:rPr lang="en-US" dirty="0"/>
              <a:t>adding a new layer in the hierarchical storage system view</a:t>
            </a:r>
          </a:p>
          <a:p>
            <a:pPr indent="-270000">
              <a:buFont typeface="Arial"/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11088" y="4708667"/>
            <a:ext cx="484397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Key Point:</a:t>
            </a:r>
            <a:r>
              <a:rPr lang="en-US" b="1" dirty="0">
                <a:solidFill>
                  <a:srgbClr val="C0504D"/>
                </a:solidFill>
              </a:rPr>
              <a:t> High Density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at very low latency</a:t>
            </a:r>
            <a:endParaRPr lang="en-US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39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3C2C-FE84-4500-A891-DF8D924F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Front-ends and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75F6B-282A-4A1A-AB80-24E74EF3431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Determines where the data is stored …</a:t>
            </a:r>
          </a:p>
          <a:p>
            <a:pPr lvl="1"/>
            <a:r>
              <a:rPr lang="en-GB" dirty="0"/>
              <a:t>Run-time configurable</a:t>
            </a:r>
          </a:p>
          <a:p>
            <a:pPr lvl="1"/>
            <a:r>
              <a:rPr lang="en-GB" dirty="0"/>
              <a:t>Implement data collocation policies </a:t>
            </a:r>
          </a:p>
          <a:p>
            <a:pPr lvl="1"/>
            <a:r>
              <a:rPr lang="en-GB" dirty="0"/>
              <a:t>Manage data pools</a:t>
            </a:r>
          </a:p>
          <a:p>
            <a:pPr lvl="1"/>
            <a:r>
              <a:rPr lang="en-GB" dirty="0"/>
              <a:t>Implements a simple interface: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BAE08-8D2A-44EC-849A-0BC5E46B88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F040D-5D68-4755-ADF8-E15AF744D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24418-45C8-4076-8072-C807B8F0E6DA}"/>
              </a:ext>
            </a:extLst>
          </p:cNvPr>
          <p:cNvSpPr txBox="1"/>
          <p:nvPr/>
        </p:nvSpPr>
        <p:spPr>
          <a:xfrm>
            <a:off x="2294095" y="3429000"/>
            <a:ext cx="7845328" cy="1477328"/>
          </a:xfrm>
          <a:prstGeom prst="rect">
            <a:avLst/>
          </a:prstGeom>
          <a:solidFill>
            <a:schemeClr val="bg1">
              <a:lumMod val="85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archive(Metadata key, void* data, </a:t>
            </a:r>
            <a:r>
              <a:rPr lang="en-GB" dirty="0" err="1">
                <a:latin typeface="Consolas" panose="020B0609020204030204" pitchFamily="49" charset="0"/>
              </a:rPr>
              <a:t>size_t</a:t>
            </a:r>
            <a:r>
              <a:rPr lang="en-GB" dirty="0">
                <a:latin typeface="Consolas" panose="020B0609020204030204" pitchFamily="49" charset="0"/>
              </a:rPr>
              <a:t> length);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retrieve(Metadata key, void* data, </a:t>
            </a:r>
            <a:r>
              <a:rPr lang="en-GB" dirty="0" err="1">
                <a:latin typeface="Consolas" panose="020B0609020204030204" pitchFamily="49" charset="0"/>
              </a:rPr>
              <a:t>size_t</a:t>
            </a:r>
            <a:r>
              <a:rPr lang="en-GB" dirty="0">
                <a:latin typeface="Consolas" panose="020B0609020204030204" pitchFamily="49" charset="0"/>
              </a:rPr>
              <a:t>&amp; length);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flush();</a:t>
            </a:r>
          </a:p>
        </p:txBody>
      </p:sp>
    </p:spTree>
    <p:extLst>
      <p:ext uri="{BB962C8B-B14F-4D97-AF65-F5344CB8AC3E}">
        <p14:creationId xmlns:p14="http://schemas.microsoft.com/office/powerpoint/2010/main" val="907438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A5E8-C577-44F5-93BE-DE4B3B0B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Flexible data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055C0-D8A1-465E-9A5A-6DA4D258DF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878B9-CB04-42E2-8EC7-AD1BFCF1F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2372" y="6308255"/>
            <a:ext cx="4053639" cy="230657"/>
          </a:xfrm>
        </p:spPr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AEEC63-D610-4B1C-A573-189B37F3C323}"/>
              </a:ext>
            </a:extLst>
          </p:cNvPr>
          <p:cNvCxnSpPr>
            <a:cxnSpLocks/>
          </p:cNvCxnSpPr>
          <p:nvPr/>
        </p:nvCxnSpPr>
        <p:spPr>
          <a:xfrm>
            <a:off x="3036170" y="3689580"/>
            <a:ext cx="0" cy="316842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redefined Process 41">
            <a:extLst>
              <a:ext uri="{FF2B5EF4-FFF2-40B4-BE49-F238E27FC236}">
                <a16:creationId xmlns:a16="http://schemas.microsoft.com/office/drawing/2014/main" id="{F500743B-8D2F-4572-A728-B34D0443E673}"/>
              </a:ext>
            </a:extLst>
          </p:cNvPr>
          <p:cNvSpPr/>
          <p:nvPr/>
        </p:nvSpPr>
        <p:spPr>
          <a:xfrm>
            <a:off x="614792" y="3305538"/>
            <a:ext cx="1850582" cy="771108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IFS</a:t>
            </a:r>
          </a:p>
          <a:p>
            <a:pPr algn="ctr"/>
            <a:r>
              <a:rPr lang="en-US" b="1" dirty="0"/>
              <a:t>Model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F5B1F9-8484-4DDD-83B6-0A3AB5D53E27}"/>
              </a:ext>
            </a:extLst>
          </p:cNvPr>
          <p:cNvCxnSpPr>
            <a:stCxn id="6" idx="3"/>
          </p:cNvCxnSpPr>
          <p:nvPr/>
        </p:nvCxnSpPr>
        <p:spPr>
          <a:xfrm flipV="1">
            <a:off x="2465374" y="3685249"/>
            <a:ext cx="1381256" cy="5843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A3A412-7B8F-49FB-80B3-3ACCD4001FB4}"/>
              </a:ext>
            </a:extLst>
          </p:cNvPr>
          <p:cNvCxnSpPr/>
          <p:nvPr/>
        </p:nvCxnSpPr>
        <p:spPr>
          <a:xfrm flipV="1">
            <a:off x="3784000" y="3679405"/>
            <a:ext cx="1381256" cy="5843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BEDA34A-4A2C-4947-85DA-1F5F84A7A5B9}"/>
              </a:ext>
            </a:extLst>
          </p:cNvPr>
          <p:cNvCxnSpPr>
            <a:cxnSpLocks/>
          </p:cNvCxnSpPr>
          <p:nvPr/>
        </p:nvCxnSpPr>
        <p:spPr>
          <a:xfrm>
            <a:off x="4169372" y="5493796"/>
            <a:ext cx="995884" cy="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D24DFE3-7203-4CE7-BB7F-3858A4D7F445}"/>
              </a:ext>
            </a:extLst>
          </p:cNvPr>
          <p:cNvCxnSpPr>
            <a:cxnSpLocks/>
          </p:cNvCxnSpPr>
          <p:nvPr/>
        </p:nvCxnSpPr>
        <p:spPr>
          <a:xfrm>
            <a:off x="4169372" y="1888388"/>
            <a:ext cx="995884" cy="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CBF2A2-286E-4DDD-ADFE-6E0761DBE294}"/>
              </a:ext>
            </a:extLst>
          </p:cNvPr>
          <p:cNvCxnSpPr/>
          <p:nvPr/>
        </p:nvCxnSpPr>
        <p:spPr>
          <a:xfrm>
            <a:off x="4206678" y="1888388"/>
            <a:ext cx="0" cy="3570494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8CE9C58-2AAA-404D-B8E7-0393C0E672B6}"/>
              </a:ext>
            </a:extLst>
          </p:cNvPr>
          <p:cNvCxnSpPr>
            <a:cxnSpLocks/>
          </p:cNvCxnSpPr>
          <p:nvPr/>
        </p:nvCxnSpPr>
        <p:spPr>
          <a:xfrm>
            <a:off x="5089992" y="1888388"/>
            <a:ext cx="3638371" cy="0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3844BDF-6056-4A51-88A8-5B63BF340090}"/>
              </a:ext>
            </a:extLst>
          </p:cNvPr>
          <p:cNvCxnSpPr>
            <a:cxnSpLocks/>
          </p:cNvCxnSpPr>
          <p:nvPr/>
        </p:nvCxnSpPr>
        <p:spPr>
          <a:xfrm>
            <a:off x="5089992" y="3673635"/>
            <a:ext cx="3638371" cy="0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92EC06-6EA2-4576-A577-9CE0D531253E}"/>
              </a:ext>
            </a:extLst>
          </p:cNvPr>
          <p:cNvCxnSpPr>
            <a:cxnSpLocks/>
          </p:cNvCxnSpPr>
          <p:nvPr/>
        </p:nvCxnSpPr>
        <p:spPr>
          <a:xfrm>
            <a:off x="5089992" y="5497966"/>
            <a:ext cx="3638371" cy="0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0C1B52A-138C-4512-8885-509734CF82E8}"/>
              </a:ext>
            </a:extLst>
          </p:cNvPr>
          <p:cNvCxnSpPr/>
          <p:nvPr/>
        </p:nvCxnSpPr>
        <p:spPr>
          <a:xfrm flipV="1">
            <a:off x="8727573" y="3677805"/>
            <a:ext cx="1381256" cy="5843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350C1F-635B-45E4-A900-AEB8FFBEC0BF}"/>
              </a:ext>
            </a:extLst>
          </p:cNvPr>
          <p:cNvCxnSpPr/>
          <p:nvPr/>
        </p:nvCxnSpPr>
        <p:spPr>
          <a:xfrm flipV="1">
            <a:off x="8727573" y="5493796"/>
            <a:ext cx="1381256" cy="5843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23657EF-B11A-4C52-8E02-A6E83F85D329}"/>
              </a:ext>
            </a:extLst>
          </p:cNvPr>
          <p:cNvCxnSpPr/>
          <p:nvPr/>
        </p:nvCxnSpPr>
        <p:spPr>
          <a:xfrm flipV="1">
            <a:off x="8727573" y="1892558"/>
            <a:ext cx="1381256" cy="5843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lowchart: Magnetic Disk 39">
            <a:extLst>
              <a:ext uri="{FF2B5EF4-FFF2-40B4-BE49-F238E27FC236}">
                <a16:creationId xmlns:a16="http://schemas.microsoft.com/office/drawing/2014/main" id="{9FB30C22-1F14-411A-B9DF-46AC75054026}"/>
              </a:ext>
            </a:extLst>
          </p:cNvPr>
          <p:cNvSpPr/>
          <p:nvPr/>
        </p:nvSpPr>
        <p:spPr>
          <a:xfrm>
            <a:off x="10402630" y="1417333"/>
            <a:ext cx="1255970" cy="942109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lowchart: Magnetic Disk 40">
            <a:extLst>
              <a:ext uri="{FF2B5EF4-FFF2-40B4-BE49-F238E27FC236}">
                <a16:creationId xmlns:a16="http://schemas.microsoft.com/office/drawing/2014/main" id="{2A87BEDF-005E-447C-9CDB-6B93199BA1D7}"/>
              </a:ext>
            </a:extLst>
          </p:cNvPr>
          <p:cNvSpPr/>
          <p:nvPr/>
        </p:nvSpPr>
        <p:spPr>
          <a:xfrm>
            <a:off x="10402630" y="3217115"/>
            <a:ext cx="1255970" cy="942109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lowchart: Magnetic Disk 41">
            <a:extLst>
              <a:ext uri="{FF2B5EF4-FFF2-40B4-BE49-F238E27FC236}">
                <a16:creationId xmlns:a16="http://schemas.microsoft.com/office/drawing/2014/main" id="{81FB2CBD-78D3-49A1-9A53-E73DC71FBA2A}"/>
              </a:ext>
            </a:extLst>
          </p:cNvPr>
          <p:cNvSpPr/>
          <p:nvPr/>
        </p:nvSpPr>
        <p:spPr>
          <a:xfrm>
            <a:off x="10402630" y="4956152"/>
            <a:ext cx="1255970" cy="942109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89E383-6BE0-4BAF-9D65-EA78CB8FFAD5}"/>
              </a:ext>
            </a:extLst>
          </p:cNvPr>
          <p:cNvSpPr txBox="1"/>
          <p:nvPr/>
        </p:nvSpPr>
        <p:spPr>
          <a:xfrm>
            <a:off x="5652654" y="1082573"/>
            <a:ext cx="2403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Remote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BED55C-3FA2-46AF-9572-DD90DB2334AD}"/>
              </a:ext>
            </a:extLst>
          </p:cNvPr>
          <p:cNvSpPr txBox="1"/>
          <p:nvPr/>
        </p:nvSpPr>
        <p:spPr>
          <a:xfrm>
            <a:off x="3560618" y="1082573"/>
            <a:ext cx="240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Distribution</a:t>
            </a:r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D902E9-201A-43C0-96F3-AA11F77C5114}"/>
              </a:ext>
            </a:extLst>
          </p:cNvPr>
          <p:cNvSpPr txBox="1"/>
          <p:nvPr/>
        </p:nvSpPr>
        <p:spPr>
          <a:xfrm>
            <a:off x="8139545" y="1082573"/>
            <a:ext cx="2403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Storage backend</a:t>
            </a:r>
            <a:br>
              <a:rPr lang="en-GB" dirty="0"/>
            </a:br>
            <a:r>
              <a:rPr lang="en-GB" dirty="0"/>
              <a:t>Multiple hosts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99CB6B0-6588-489D-B258-7D5984876449}"/>
              </a:ext>
            </a:extLst>
          </p:cNvPr>
          <p:cNvSpPr txBox="1"/>
          <p:nvPr/>
        </p:nvSpPr>
        <p:spPr>
          <a:xfrm>
            <a:off x="2358736" y="3185826"/>
            <a:ext cx="240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class=od</a:t>
            </a:r>
            <a:r>
              <a:rPr lang="en-GB" dirty="0"/>
              <a:t>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7A85C5D-6B03-408F-B7B0-A49BBD2C72EF}"/>
              </a:ext>
            </a:extLst>
          </p:cNvPr>
          <p:cNvSpPr txBox="1"/>
          <p:nvPr/>
        </p:nvSpPr>
        <p:spPr>
          <a:xfrm>
            <a:off x="1986688" y="1234973"/>
            <a:ext cx="2403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Select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07EAB7-D21C-4271-BE02-E8FFFACB9B0C}"/>
              </a:ext>
            </a:extLst>
          </p:cNvPr>
          <p:cNvSpPr txBox="1"/>
          <p:nvPr/>
        </p:nvSpPr>
        <p:spPr>
          <a:xfrm>
            <a:off x="1208348" y="5139098"/>
            <a:ext cx="240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class=</a:t>
            </a:r>
            <a:r>
              <a:rPr lang="en-GB" i="1" dirty="0" err="1"/>
              <a:t>rd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59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5EC7BDF6-3EE0-41B9-83AE-204C65568DD6}"/>
              </a:ext>
            </a:extLst>
          </p:cNvPr>
          <p:cNvSpPr/>
          <p:nvPr/>
        </p:nvSpPr>
        <p:spPr>
          <a:xfrm>
            <a:off x="6283037" y="2381827"/>
            <a:ext cx="914400" cy="61264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40FFF439-9BFD-45BF-9010-AB808926F1D2}"/>
              </a:ext>
            </a:extLst>
          </p:cNvPr>
          <p:cNvSpPr/>
          <p:nvPr/>
        </p:nvSpPr>
        <p:spPr>
          <a:xfrm>
            <a:off x="7577459" y="2380303"/>
            <a:ext cx="914400" cy="612648"/>
          </a:xfrm>
          <a:prstGeom prst="flowChartMagneticDisk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lowchart: Magnetic Disk 48">
            <a:extLst>
              <a:ext uri="{FF2B5EF4-FFF2-40B4-BE49-F238E27FC236}">
                <a16:creationId xmlns:a16="http://schemas.microsoft.com/office/drawing/2014/main" id="{3B485732-AD61-4A27-90B7-65C8509FC742}"/>
              </a:ext>
            </a:extLst>
          </p:cNvPr>
          <p:cNvSpPr/>
          <p:nvPr/>
        </p:nvSpPr>
        <p:spPr>
          <a:xfrm>
            <a:off x="7569941" y="3181542"/>
            <a:ext cx="914400" cy="612648"/>
          </a:xfrm>
          <a:prstGeom prst="flowChartMagneticDisk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lowchart: Magnetic Disk 49">
            <a:extLst>
              <a:ext uri="{FF2B5EF4-FFF2-40B4-BE49-F238E27FC236}">
                <a16:creationId xmlns:a16="http://schemas.microsoft.com/office/drawing/2014/main" id="{DE18D097-DCEB-42C3-A5C8-857E02088197}"/>
              </a:ext>
            </a:extLst>
          </p:cNvPr>
          <p:cNvSpPr/>
          <p:nvPr/>
        </p:nvSpPr>
        <p:spPr>
          <a:xfrm>
            <a:off x="6279490" y="3181542"/>
            <a:ext cx="914400" cy="612648"/>
          </a:xfrm>
          <a:prstGeom prst="flowChartMagneticDisk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F0504-1CB2-45E2-90E7-E64E01B1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Capability vs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83B12-5CCC-4B7D-A8B3-DC6ABE18A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91002-593C-478A-ACC9-309286D25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DEE5D6-E044-4F0B-B01B-1A20CC177CDC}"/>
              </a:ext>
            </a:extLst>
          </p:cNvPr>
          <p:cNvSpPr/>
          <p:nvPr/>
        </p:nvSpPr>
        <p:spPr>
          <a:xfrm>
            <a:off x="1898073" y="1849582"/>
            <a:ext cx="1198418" cy="5680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Model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6C23EE-7D16-4E0C-8082-6556F5D96B14}"/>
              </a:ext>
            </a:extLst>
          </p:cNvPr>
          <p:cNvSpPr/>
          <p:nvPr/>
        </p:nvSpPr>
        <p:spPr>
          <a:xfrm>
            <a:off x="1898073" y="2592694"/>
            <a:ext cx="1198418" cy="5680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Model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374578-8C80-40B0-8D6D-CE098F08F9C3}"/>
              </a:ext>
            </a:extLst>
          </p:cNvPr>
          <p:cNvSpPr/>
          <p:nvPr/>
        </p:nvSpPr>
        <p:spPr>
          <a:xfrm>
            <a:off x="1898073" y="3335806"/>
            <a:ext cx="1198418" cy="5680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Model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92D78-9BBC-4662-A1C5-78D6B068E1C1}"/>
              </a:ext>
            </a:extLst>
          </p:cNvPr>
          <p:cNvSpPr/>
          <p:nvPr/>
        </p:nvSpPr>
        <p:spPr>
          <a:xfrm>
            <a:off x="1898073" y="4078918"/>
            <a:ext cx="1198418" cy="5680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Model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62A91C-9909-4DFD-9B06-A05FC62E658D}"/>
              </a:ext>
            </a:extLst>
          </p:cNvPr>
          <p:cNvSpPr/>
          <p:nvPr/>
        </p:nvSpPr>
        <p:spPr>
          <a:xfrm>
            <a:off x="1191491" y="1634836"/>
            <a:ext cx="2119746" cy="3810002"/>
          </a:xfrm>
          <a:prstGeom prst="rect">
            <a:avLst/>
          </a:prstGeom>
          <a:noFill/>
          <a:ln w="31750">
            <a:solidFill>
              <a:srgbClr val="C0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GB" sz="2400" dirty="0">
                <a:solidFill>
                  <a:srgbClr val="C00000"/>
                </a:solidFill>
              </a:rPr>
              <a:t>HPC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A273F7-11F7-467C-A73A-A93DD061729C}"/>
              </a:ext>
            </a:extLst>
          </p:cNvPr>
          <p:cNvSpPr/>
          <p:nvPr/>
        </p:nvSpPr>
        <p:spPr>
          <a:xfrm>
            <a:off x="5935684" y="2036617"/>
            <a:ext cx="4891644" cy="3434088"/>
          </a:xfrm>
          <a:prstGeom prst="rect">
            <a:avLst/>
          </a:prstGeom>
          <a:noFill/>
          <a:ln w="31750">
            <a:solidFill>
              <a:srgbClr val="C0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GB" sz="2400" dirty="0">
                <a:solidFill>
                  <a:srgbClr val="C00000"/>
                </a:solidFill>
              </a:rPr>
              <a:t>Storage servers</a:t>
            </a:r>
          </a:p>
        </p:txBody>
      </p:sp>
      <p:sp>
        <p:nvSpPr>
          <p:cNvPr id="18" name="Flowchart: Magnetic Disk 17">
            <a:extLst>
              <a:ext uri="{FF2B5EF4-FFF2-40B4-BE49-F238E27FC236}">
                <a16:creationId xmlns:a16="http://schemas.microsoft.com/office/drawing/2014/main" id="{DDA91EAA-E816-4A65-B137-4C1696E11A32}"/>
              </a:ext>
            </a:extLst>
          </p:cNvPr>
          <p:cNvSpPr/>
          <p:nvPr/>
        </p:nvSpPr>
        <p:spPr>
          <a:xfrm>
            <a:off x="7572499" y="3185761"/>
            <a:ext cx="914400" cy="61264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47C68311-BAF3-4DFF-8C83-86F845C9B4B1}"/>
              </a:ext>
            </a:extLst>
          </p:cNvPr>
          <p:cNvSpPr/>
          <p:nvPr/>
        </p:nvSpPr>
        <p:spPr>
          <a:xfrm>
            <a:off x="6282048" y="3185761"/>
            <a:ext cx="914400" cy="61264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E7B4EB1B-FBD6-48A3-A04B-F684ED6B0BF1}"/>
              </a:ext>
            </a:extLst>
          </p:cNvPr>
          <p:cNvSpPr/>
          <p:nvPr/>
        </p:nvSpPr>
        <p:spPr>
          <a:xfrm>
            <a:off x="8782415" y="2380303"/>
            <a:ext cx="914400" cy="612648"/>
          </a:xfrm>
          <a:prstGeom prst="flowChartMagneticDisk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Magnetic Disk 21">
            <a:extLst>
              <a:ext uri="{FF2B5EF4-FFF2-40B4-BE49-F238E27FC236}">
                <a16:creationId xmlns:a16="http://schemas.microsoft.com/office/drawing/2014/main" id="{05CB036D-FF07-412D-8B78-F550B8B7570D}"/>
              </a:ext>
            </a:extLst>
          </p:cNvPr>
          <p:cNvSpPr/>
          <p:nvPr/>
        </p:nvSpPr>
        <p:spPr>
          <a:xfrm>
            <a:off x="8782415" y="3185761"/>
            <a:ext cx="914400" cy="612648"/>
          </a:xfrm>
          <a:prstGeom prst="flowChartMagneticDisk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Magnetic Disk 22">
            <a:extLst>
              <a:ext uri="{FF2B5EF4-FFF2-40B4-BE49-F238E27FC236}">
                <a16:creationId xmlns:a16="http://schemas.microsoft.com/office/drawing/2014/main" id="{C9BF5DD9-443E-4AB7-9274-20AAC302FA35}"/>
              </a:ext>
            </a:extLst>
          </p:cNvPr>
          <p:cNvSpPr/>
          <p:nvPr/>
        </p:nvSpPr>
        <p:spPr>
          <a:xfrm>
            <a:off x="7572499" y="3999300"/>
            <a:ext cx="914400" cy="612648"/>
          </a:xfrm>
          <a:prstGeom prst="flowChartMagneticDisk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Magnetic Disk 23">
            <a:extLst>
              <a:ext uri="{FF2B5EF4-FFF2-40B4-BE49-F238E27FC236}">
                <a16:creationId xmlns:a16="http://schemas.microsoft.com/office/drawing/2014/main" id="{5BB79C2F-6BA9-4C8F-BFFB-5DA8D0A92AD4}"/>
              </a:ext>
            </a:extLst>
          </p:cNvPr>
          <p:cNvSpPr/>
          <p:nvPr/>
        </p:nvSpPr>
        <p:spPr>
          <a:xfrm>
            <a:off x="6282048" y="3999300"/>
            <a:ext cx="914400" cy="612648"/>
          </a:xfrm>
          <a:prstGeom prst="flowChartMagneticDisk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id="{2A5A1225-30BB-430A-A8A4-E452BA6EE485}"/>
              </a:ext>
            </a:extLst>
          </p:cNvPr>
          <p:cNvSpPr/>
          <p:nvPr/>
        </p:nvSpPr>
        <p:spPr>
          <a:xfrm>
            <a:off x="8782415" y="3999300"/>
            <a:ext cx="914400" cy="612648"/>
          </a:xfrm>
          <a:prstGeom prst="flowChartMagneticDisk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636FF78-FDAF-4797-900A-163200CE432E}"/>
              </a:ext>
            </a:extLst>
          </p:cNvPr>
          <p:cNvCxnSpPr/>
          <p:nvPr/>
        </p:nvCxnSpPr>
        <p:spPr>
          <a:xfrm>
            <a:off x="3193473" y="2140527"/>
            <a:ext cx="2951018" cy="452167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7C6568F-0D2C-4B1B-A63F-91D55341B18D}"/>
              </a:ext>
            </a:extLst>
          </p:cNvPr>
          <p:cNvCxnSpPr>
            <a:cxnSpLocks/>
          </p:cNvCxnSpPr>
          <p:nvPr/>
        </p:nvCxnSpPr>
        <p:spPr>
          <a:xfrm flipV="1">
            <a:off x="3193473" y="2694582"/>
            <a:ext cx="2951018" cy="169454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DC83F2C-A401-489F-BCB4-99435F6AF091}"/>
              </a:ext>
            </a:extLst>
          </p:cNvPr>
          <p:cNvCxnSpPr>
            <a:cxnSpLocks/>
          </p:cNvCxnSpPr>
          <p:nvPr/>
        </p:nvCxnSpPr>
        <p:spPr>
          <a:xfrm flipV="1">
            <a:off x="3193473" y="2798319"/>
            <a:ext cx="2901327" cy="72760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837FAA-F070-44EF-8411-AA2211FB520D}"/>
              </a:ext>
            </a:extLst>
          </p:cNvPr>
          <p:cNvCxnSpPr>
            <a:cxnSpLocks/>
          </p:cNvCxnSpPr>
          <p:nvPr/>
        </p:nvCxnSpPr>
        <p:spPr>
          <a:xfrm flipV="1">
            <a:off x="3193473" y="2876712"/>
            <a:ext cx="2901327" cy="1486224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263F6E7-3AD2-401C-9427-A5CA08A3E0C4}"/>
              </a:ext>
            </a:extLst>
          </p:cNvPr>
          <p:cNvCxnSpPr>
            <a:cxnSpLocks/>
          </p:cNvCxnSpPr>
          <p:nvPr/>
        </p:nvCxnSpPr>
        <p:spPr>
          <a:xfrm>
            <a:off x="3235037" y="2190541"/>
            <a:ext cx="2909454" cy="115374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AA3D6D6-7E44-49A8-997F-46319DF9C824}"/>
              </a:ext>
            </a:extLst>
          </p:cNvPr>
          <p:cNvCxnSpPr>
            <a:cxnSpLocks/>
          </p:cNvCxnSpPr>
          <p:nvPr/>
        </p:nvCxnSpPr>
        <p:spPr>
          <a:xfrm>
            <a:off x="3235037" y="2800558"/>
            <a:ext cx="2859763" cy="61644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E1E195-2B59-4080-B38F-0AA9B4814B1E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311237" y="3487866"/>
            <a:ext cx="2684235" cy="51971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0A4DD2B-7116-49E6-919C-4A9764A00EED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3096491" y="3573877"/>
            <a:ext cx="2898981" cy="78906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lowchart: Magnetic Disk 46">
            <a:extLst>
              <a:ext uri="{FF2B5EF4-FFF2-40B4-BE49-F238E27FC236}">
                <a16:creationId xmlns:a16="http://schemas.microsoft.com/office/drawing/2014/main" id="{35BA19EC-6809-4658-B104-9358E55B18B5}"/>
              </a:ext>
            </a:extLst>
          </p:cNvPr>
          <p:cNvSpPr/>
          <p:nvPr/>
        </p:nvSpPr>
        <p:spPr>
          <a:xfrm>
            <a:off x="7577459" y="2388258"/>
            <a:ext cx="914400" cy="61264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lowchart: Magnetic Disk 47">
            <a:extLst>
              <a:ext uri="{FF2B5EF4-FFF2-40B4-BE49-F238E27FC236}">
                <a16:creationId xmlns:a16="http://schemas.microsoft.com/office/drawing/2014/main" id="{5D37D8AE-C27B-477F-A978-82721FE89E91}"/>
              </a:ext>
            </a:extLst>
          </p:cNvPr>
          <p:cNvSpPr/>
          <p:nvPr/>
        </p:nvSpPr>
        <p:spPr>
          <a:xfrm>
            <a:off x="6287008" y="2388258"/>
            <a:ext cx="914400" cy="612648"/>
          </a:xfrm>
          <a:prstGeom prst="flowChartMagneticDisk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02B688F-E54C-4B22-9A6D-D5DCF7CA248D}"/>
              </a:ext>
            </a:extLst>
          </p:cNvPr>
          <p:cNvSpPr txBox="1"/>
          <p:nvPr/>
        </p:nvSpPr>
        <p:spPr>
          <a:xfrm>
            <a:off x="6178633" y="1573752"/>
            <a:ext cx="440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</a:t>
            </a:r>
            <a:r>
              <a:rPr lang="en-GB" b="1" i="1" dirty="0">
                <a:solidFill>
                  <a:schemeClr val="accent3"/>
                </a:solidFill>
              </a:rPr>
              <a:t>sub-pools</a:t>
            </a:r>
            <a:r>
              <a:rPr lang="en-GB" dirty="0"/>
              <a:t> for sinking IO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B34BE8F-9F63-420E-BE20-5E925EEE79ED}"/>
              </a:ext>
            </a:extLst>
          </p:cNvPr>
          <p:cNvSpPr txBox="1"/>
          <p:nvPr/>
        </p:nvSpPr>
        <p:spPr>
          <a:xfrm>
            <a:off x="3486786" y="4547375"/>
            <a:ext cx="2314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Control proximity</a:t>
            </a:r>
            <a:br>
              <a:rPr lang="en-GB" dirty="0"/>
            </a:br>
            <a:r>
              <a:rPr lang="en-GB" dirty="0"/>
              <a:t>(physical and network)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D55CB3-6805-4D75-9C11-C8AD71234BD3}"/>
              </a:ext>
            </a:extLst>
          </p:cNvPr>
          <p:cNvSpPr txBox="1"/>
          <p:nvPr/>
        </p:nvSpPr>
        <p:spPr>
          <a:xfrm>
            <a:off x="7535389" y="4683454"/>
            <a:ext cx="329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Disks, SSDs, NVDIMMS, …</a:t>
            </a:r>
          </a:p>
        </p:txBody>
      </p:sp>
    </p:spTree>
    <p:extLst>
      <p:ext uri="{BB962C8B-B14F-4D97-AF65-F5344CB8AC3E}">
        <p14:creationId xmlns:p14="http://schemas.microsoft.com/office/powerpoint/2010/main" val="345454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47" grpId="0" animBg="1"/>
      <p:bldP spid="51" grpId="0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45B2336-DED6-1F40-835F-B7A64E85A6B6}"/>
              </a:ext>
            </a:extLst>
          </p:cNvPr>
          <p:cNvSpPr txBox="1">
            <a:spLocks/>
          </p:cNvSpPr>
          <p:nvPr/>
        </p:nvSpPr>
        <p:spPr>
          <a:xfrm>
            <a:off x="872405" y="3043240"/>
            <a:ext cx="10369473" cy="7715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50000"/>
              </a:lnSpc>
              <a:buFont typeface="Arial"/>
              <a:buNone/>
            </a:pPr>
            <a:r>
              <a:rPr lang="en-US" b="1" i="1" dirty="0">
                <a:solidFill>
                  <a:schemeClr val="bg1">
                    <a:lumMod val="65000"/>
                  </a:schemeClr>
                </a:solidFill>
              </a:rPr>
              <a:t>Some Results</a:t>
            </a:r>
          </a:p>
          <a:p>
            <a:pPr indent="0" algn="ctr">
              <a:lnSpc>
                <a:spcPct val="150000"/>
              </a:lnSpc>
              <a:buFont typeface="Arial"/>
              <a:buNone/>
            </a:pPr>
            <a:r>
              <a:rPr lang="en-US" b="1" i="1" dirty="0">
                <a:solidFill>
                  <a:schemeClr val="bg1">
                    <a:lumMod val="65000"/>
                  </a:schemeClr>
                </a:solidFill>
              </a:rPr>
              <a:t>(while we wait for NVDIMM hardware)</a:t>
            </a:r>
          </a:p>
        </p:txBody>
      </p:sp>
    </p:spTree>
    <p:extLst>
      <p:ext uri="{BB962C8B-B14F-4D97-AF65-F5344CB8AC3E}">
        <p14:creationId xmlns:p14="http://schemas.microsoft.com/office/powerpoint/2010/main" val="88404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51295" y="360000"/>
            <a:ext cx="9670984" cy="369332"/>
          </a:xfrm>
        </p:spPr>
        <p:txBody>
          <a:bodyPr/>
          <a:lstStyle/>
          <a:p>
            <a:r>
              <a:rPr lang="en-GB" noProof="0" dirty="0"/>
              <a:t>European Centre for Medium Range Weather Forecasts (ECMWF)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pic>
        <p:nvPicPr>
          <p:cNvPr id="6" name="Picture 5" descr="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17" y="1697277"/>
            <a:ext cx="6296593" cy="508628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1051294" y="3058283"/>
            <a:ext cx="7869601" cy="3327272"/>
          </a:xfrm>
        </p:spPr>
        <p:txBody>
          <a:bodyPr/>
          <a:lstStyle/>
          <a:p>
            <a:pPr indent="0">
              <a:buNone/>
            </a:pPr>
            <a:r>
              <a:rPr lang="en-GB" sz="2000" b="1" dirty="0"/>
              <a:t>What do we do?</a:t>
            </a:r>
          </a:p>
          <a:p>
            <a:pPr indent="0">
              <a:buNone/>
            </a:pPr>
            <a:r>
              <a:rPr lang="en-GB" dirty="0"/>
              <a:t>Operational forecasts – </a:t>
            </a:r>
            <a:r>
              <a:rPr lang="en-GB" b="1" dirty="0">
                <a:solidFill>
                  <a:schemeClr val="accent1"/>
                </a:solidFill>
              </a:rPr>
              <a:t>Time Critical</a:t>
            </a:r>
            <a:endParaRPr lang="en-GB" dirty="0">
              <a:solidFill>
                <a:schemeClr val="accent1"/>
              </a:solidFill>
            </a:endParaRPr>
          </a:p>
          <a:p>
            <a:pPr lvl="1"/>
            <a:r>
              <a:rPr lang="en-GB" dirty="0"/>
              <a:t>2 hours from satellite cut-off to deliver forecast products</a:t>
            </a:r>
          </a:p>
          <a:p>
            <a:pPr lvl="1"/>
            <a:r>
              <a:rPr lang="en-GB" dirty="0"/>
              <a:t>Twice per day, 00Z and 12Z</a:t>
            </a:r>
          </a:p>
          <a:p>
            <a:pPr indent="0">
              <a:buNone/>
            </a:pPr>
            <a:r>
              <a:rPr lang="en-GB" dirty="0"/>
              <a:t>Research – </a:t>
            </a:r>
            <a:r>
              <a:rPr lang="en-GB" b="1" dirty="0">
                <a:solidFill>
                  <a:schemeClr val="accent3"/>
                </a:solidFill>
              </a:rPr>
              <a:t>Non Time Critical</a:t>
            </a:r>
            <a:endParaRPr lang="en-GB" dirty="0">
              <a:solidFill>
                <a:schemeClr val="accent3"/>
              </a:solidFill>
            </a:endParaRPr>
          </a:p>
          <a:p>
            <a:pPr lvl="1"/>
            <a:r>
              <a:rPr lang="en-GB" dirty="0"/>
              <a:t>Vast majority of the workload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Re-uses current and historic analysis and forecast data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30D83721-AA1F-4290-9048-79EF9711E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437" y="1013300"/>
            <a:ext cx="5274577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Calibri"/>
              </a:rPr>
              <a:t>An independent </a:t>
            </a:r>
            <a:r>
              <a:rPr lang="en-GB" sz="2000" b="1" dirty="0">
                <a:latin typeface="Calibri"/>
              </a:rPr>
              <a:t>intergovernmental</a:t>
            </a:r>
            <a:r>
              <a:rPr lang="en-GB" sz="2000" dirty="0">
                <a:latin typeface="Calibri"/>
              </a:rPr>
              <a:t> organisation</a:t>
            </a:r>
          </a:p>
          <a:p>
            <a:endParaRPr lang="en-GB" sz="2000" dirty="0">
              <a:solidFill>
                <a:srgbClr val="000000"/>
              </a:solidFill>
              <a:latin typeface="Calibri"/>
            </a:endParaRPr>
          </a:p>
          <a:p>
            <a:r>
              <a:rPr lang="en-GB" sz="2000" dirty="0">
                <a:solidFill>
                  <a:srgbClr val="000000"/>
                </a:solidFill>
                <a:latin typeface="Calibri"/>
              </a:rPr>
              <a:t>21 Member States</a:t>
            </a:r>
          </a:p>
          <a:p>
            <a:r>
              <a:rPr lang="en-GB" sz="2000" dirty="0">
                <a:solidFill>
                  <a:srgbClr val="000000"/>
                </a:solidFill>
                <a:latin typeface="Calibri"/>
              </a:rPr>
              <a:t>13 Co-operating States</a:t>
            </a:r>
          </a:p>
        </p:txBody>
      </p:sp>
    </p:spTree>
    <p:extLst>
      <p:ext uri="{BB962C8B-B14F-4D97-AF65-F5344CB8AC3E}">
        <p14:creationId xmlns:p14="http://schemas.microsoft.com/office/powerpoint/2010/main" val="2712775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885CA-5BEB-4480-BF33-B38213C4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numbers – fresh out of the oven …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D2415-89F1-4298-B34F-830346218F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80000" y="936000"/>
            <a:ext cx="10029600" cy="761277"/>
          </a:xfrm>
        </p:spPr>
        <p:txBody>
          <a:bodyPr/>
          <a:lstStyle/>
          <a:p>
            <a:pPr indent="0">
              <a:buNone/>
            </a:pPr>
            <a:r>
              <a:rPr lang="en-GB" dirty="0"/>
              <a:t>Two target nodes, with spinning disks (network) attached.</a:t>
            </a:r>
          </a:p>
          <a:p>
            <a:pPr indent="0">
              <a:buNone/>
            </a:pPr>
            <a:r>
              <a:rPr lang="en-GB" dirty="0"/>
              <a:t>Connected to test cluster via dual 10 </a:t>
            </a:r>
            <a:r>
              <a:rPr lang="en-GB" dirty="0" err="1"/>
              <a:t>Gbps</a:t>
            </a:r>
            <a:r>
              <a:rPr lang="en-GB" dirty="0"/>
              <a:t> ethernet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FBF49-1187-4402-A3AD-B434011E83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2018B-429C-4371-849E-B57E59E10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A3F9F60-CB1A-4983-84C3-39FAA9683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846166"/>
              </p:ext>
            </p:extLst>
          </p:nvPr>
        </p:nvGraphicFramePr>
        <p:xfrm>
          <a:off x="2031471" y="1803873"/>
          <a:ext cx="8502918" cy="412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840">
                  <a:extLst>
                    <a:ext uri="{9D8B030D-6E8A-4147-A177-3AD203B41FA5}">
                      <a16:colId xmlns:a16="http://schemas.microsoft.com/office/drawing/2014/main" val="942787311"/>
                    </a:ext>
                  </a:extLst>
                </a:gridCol>
                <a:gridCol w="1160840">
                  <a:extLst>
                    <a:ext uri="{9D8B030D-6E8A-4147-A177-3AD203B41FA5}">
                      <a16:colId xmlns:a16="http://schemas.microsoft.com/office/drawing/2014/main" val="2617207546"/>
                    </a:ext>
                  </a:extLst>
                </a:gridCol>
                <a:gridCol w="1160840">
                  <a:extLst>
                    <a:ext uri="{9D8B030D-6E8A-4147-A177-3AD203B41FA5}">
                      <a16:colId xmlns:a16="http://schemas.microsoft.com/office/drawing/2014/main" val="839078913"/>
                    </a:ext>
                  </a:extLst>
                </a:gridCol>
                <a:gridCol w="1160840">
                  <a:extLst>
                    <a:ext uri="{9D8B030D-6E8A-4147-A177-3AD203B41FA5}">
                      <a16:colId xmlns:a16="http://schemas.microsoft.com/office/drawing/2014/main" val="1113768131"/>
                    </a:ext>
                  </a:extLst>
                </a:gridCol>
                <a:gridCol w="1160840">
                  <a:extLst>
                    <a:ext uri="{9D8B030D-6E8A-4147-A177-3AD203B41FA5}">
                      <a16:colId xmlns:a16="http://schemas.microsoft.com/office/drawing/2014/main" val="1361314476"/>
                    </a:ext>
                  </a:extLst>
                </a:gridCol>
                <a:gridCol w="1160840">
                  <a:extLst>
                    <a:ext uri="{9D8B030D-6E8A-4147-A177-3AD203B41FA5}">
                      <a16:colId xmlns:a16="http://schemas.microsoft.com/office/drawing/2014/main" val="270196367"/>
                    </a:ext>
                  </a:extLst>
                </a:gridCol>
                <a:gridCol w="1537878">
                  <a:extLst>
                    <a:ext uri="{9D8B030D-6E8A-4147-A177-3AD203B41FA5}">
                      <a16:colId xmlns:a16="http://schemas.microsoft.com/office/drawing/2014/main" val="2399937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Processors</a:t>
                      </a:r>
                    </a:p>
                  </a:txBody>
                  <a:tcPr marL="3810" marR="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Nodes</a:t>
                      </a:r>
                    </a:p>
                  </a:txBody>
                  <a:tcPr marL="3810" marR="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Fields</a:t>
                      </a:r>
                    </a:p>
                  </a:txBody>
                  <a:tcPr marL="3810" marR="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Data</a:t>
                      </a:r>
                      <a:b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[</a:t>
                      </a:r>
                      <a:r>
                        <a:rPr lang="en-GB" sz="1400" b="0" i="0" u="none" strike="noStrike" dirty="0" err="1">
                          <a:effectLst/>
                          <a:latin typeface="Arial" panose="020B0604020202020204" pitchFamily="34" charset="0"/>
                        </a:rPr>
                        <a:t>GiB</a:t>
                      </a: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3810" marR="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Aggregate</a:t>
                      </a:r>
                      <a:b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Fields</a:t>
                      </a:r>
                      <a:b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per second</a:t>
                      </a:r>
                    </a:p>
                  </a:txBody>
                  <a:tcPr marL="3810" marR="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Aggregate</a:t>
                      </a:r>
                      <a:b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Rate</a:t>
                      </a:r>
                    </a:p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[</a:t>
                      </a:r>
                      <a:r>
                        <a:rPr lang="en-GB" sz="1400" b="0" i="0" u="none" strike="noStrike" dirty="0" err="1">
                          <a:effectLst/>
                          <a:latin typeface="Arial" panose="020B0604020202020204" pitchFamily="34" charset="0"/>
                        </a:rPr>
                        <a:t>MiB</a:t>
                      </a: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 / s] </a:t>
                      </a:r>
                    </a:p>
                  </a:txBody>
                  <a:tcPr marL="3810" marR="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Server side</a:t>
                      </a:r>
                      <a:b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Per-process Rate [</a:t>
                      </a:r>
                      <a:r>
                        <a:rPr lang="en-GB" sz="1400" b="0" i="0" u="none" strike="noStrike" dirty="0" err="1">
                          <a:effectLst/>
                          <a:latin typeface="Arial" panose="020B0604020202020204" pitchFamily="34" charset="0"/>
                        </a:rPr>
                        <a:t>MiB</a:t>
                      </a: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 / s]</a:t>
                      </a:r>
                    </a:p>
                  </a:txBody>
                  <a:tcPr marL="3810" marR="0" marT="72000" marB="72000" anchor="b"/>
                </a:tc>
                <a:extLst>
                  <a:ext uri="{0D108BD9-81ED-4DB2-BD59-A6C34878D82A}">
                    <a16:rowId xmlns:a16="http://schemas.microsoft.com/office/drawing/2014/main" val="322957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12600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38.51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59.83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187.23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295.13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193978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25200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77.02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126.17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394.84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392.66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97960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50400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154.03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196.80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615.90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220.70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899910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100800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308.06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226.26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708.10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75.81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802220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201600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616.13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345.17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1080.22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43.73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963180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403200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1232.25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331.64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1037.89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22.46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019475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806400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2464.51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316.28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989.80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9.81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846059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806400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2464.51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295.04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923.34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5.07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028947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752640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2300.21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292.33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914.86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2.66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721915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04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00BE-1F38-4AD9-AFBD-54EAEB19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numbers – fresh out of the oven … (2)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24806-0F0C-4182-B6F4-08C68AE77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35278-A753-4E0F-BCD1-EDE8E5067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694D62-0CF3-4370-8B16-50EF5C2EB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050230"/>
              </p:ext>
            </p:extLst>
          </p:nvPr>
        </p:nvGraphicFramePr>
        <p:xfrm>
          <a:off x="2043997" y="1903945"/>
          <a:ext cx="8502918" cy="412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840">
                  <a:extLst>
                    <a:ext uri="{9D8B030D-6E8A-4147-A177-3AD203B41FA5}">
                      <a16:colId xmlns:a16="http://schemas.microsoft.com/office/drawing/2014/main" val="942787311"/>
                    </a:ext>
                  </a:extLst>
                </a:gridCol>
                <a:gridCol w="1160840">
                  <a:extLst>
                    <a:ext uri="{9D8B030D-6E8A-4147-A177-3AD203B41FA5}">
                      <a16:colId xmlns:a16="http://schemas.microsoft.com/office/drawing/2014/main" val="2617207546"/>
                    </a:ext>
                  </a:extLst>
                </a:gridCol>
                <a:gridCol w="1160840">
                  <a:extLst>
                    <a:ext uri="{9D8B030D-6E8A-4147-A177-3AD203B41FA5}">
                      <a16:colId xmlns:a16="http://schemas.microsoft.com/office/drawing/2014/main" val="839078913"/>
                    </a:ext>
                  </a:extLst>
                </a:gridCol>
                <a:gridCol w="1160840">
                  <a:extLst>
                    <a:ext uri="{9D8B030D-6E8A-4147-A177-3AD203B41FA5}">
                      <a16:colId xmlns:a16="http://schemas.microsoft.com/office/drawing/2014/main" val="1113768131"/>
                    </a:ext>
                  </a:extLst>
                </a:gridCol>
                <a:gridCol w="1160840">
                  <a:extLst>
                    <a:ext uri="{9D8B030D-6E8A-4147-A177-3AD203B41FA5}">
                      <a16:colId xmlns:a16="http://schemas.microsoft.com/office/drawing/2014/main" val="1361314476"/>
                    </a:ext>
                  </a:extLst>
                </a:gridCol>
                <a:gridCol w="1160840">
                  <a:extLst>
                    <a:ext uri="{9D8B030D-6E8A-4147-A177-3AD203B41FA5}">
                      <a16:colId xmlns:a16="http://schemas.microsoft.com/office/drawing/2014/main" val="270196367"/>
                    </a:ext>
                  </a:extLst>
                </a:gridCol>
                <a:gridCol w="1537878">
                  <a:extLst>
                    <a:ext uri="{9D8B030D-6E8A-4147-A177-3AD203B41FA5}">
                      <a16:colId xmlns:a16="http://schemas.microsoft.com/office/drawing/2014/main" val="2399937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Processors</a:t>
                      </a:r>
                    </a:p>
                  </a:txBody>
                  <a:tcPr marL="3810" marR="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Nodes</a:t>
                      </a:r>
                    </a:p>
                  </a:txBody>
                  <a:tcPr marL="3810" marR="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Fields</a:t>
                      </a:r>
                    </a:p>
                  </a:txBody>
                  <a:tcPr marL="3810" marR="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Data</a:t>
                      </a:r>
                      <a:b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[</a:t>
                      </a:r>
                      <a:r>
                        <a:rPr lang="en-GB" sz="1400" b="0" i="0" u="none" strike="noStrike" dirty="0" err="1">
                          <a:effectLst/>
                          <a:latin typeface="Arial" panose="020B0604020202020204" pitchFamily="34" charset="0"/>
                        </a:rPr>
                        <a:t>GiB</a:t>
                      </a: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3810" marR="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Aggregate</a:t>
                      </a:r>
                      <a:b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Fields</a:t>
                      </a:r>
                      <a:b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per second</a:t>
                      </a:r>
                    </a:p>
                  </a:txBody>
                  <a:tcPr marL="3810" marR="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Aggregate</a:t>
                      </a:r>
                      <a:b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Rate</a:t>
                      </a:r>
                    </a:p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[</a:t>
                      </a:r>
                      <a:r>
                        <a:rPr lang="en-GB" sz="1400" b="0" i="0" u="none" strike="noStrike" dirty="0" err="1">
                          <a:effectLst/>
                          <a:latin typeface="Arial" panose="020B0604020202020204" pitchFamily="34" charset="0"/>
                        </a:rPr>
                        <a:t>MiB</a:t>
                      </a: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 / s] </a:t>
                      </a:r>
                    </a:p>
                  </a:txBody>
                  <a:tcPr marL="3810" marR="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Server side</a:t>
                      </a:r>
                      <a:b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Per-process Rate [</a:t>
                      </a:r>
                      <a:r>
                        <a:rPr lang="en-GB" sz="1400" b="0" i="0" u="none" strike="noStrike" dirty="0" err="1">
                          <a:effectLst/>
                          <a:latin typeface="Arial" panose="020B0604020202020204" pitchFamily="34" charset="0"/>
                        </a:rPr>
                        <a:t>MiB</a:t>
                      </a: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 / s]</a:t>
                      </a:r>
                    </a:p>
                  </a:txBody>
                  <a:tcPr marL="3810" marR="0" marT="72000" marB="72000" anchor="b"/>
                </a:tc>
                <a:extLst>
                  <a:ext uri="{0D108BD9-81ED-4DB2-BD59-A6C34878D82A}">
                    <a16:rowId xmlns:a16="http://schemas.microsoft.com/office/drawing/2014/main" val="322957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12600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38.51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57.14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178.82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556.48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193978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25200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77.02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112.94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353.46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505.27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97960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50400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154.03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212.67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665.55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493.11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899910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100800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308.06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212.29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664.37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528.82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802220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201600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616.13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217.85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681.76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549.71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963180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403200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1232.25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182.42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570.87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558.43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019475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806400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2464.51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204.59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640.27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561.34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846059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806400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2464.51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196.91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616.24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557.43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028947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752640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2300.21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188.48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589.85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549.81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721915608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7446C2-DB2E-48DD-B117-F672DA7B8A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80000" y="936000"/>
            <a:ext cx="10029600" cy="761277"/>
          </a:xfrm>
        </p:spPr>
        <p:txBody>
          <a:bodyPr/>
          <a:lstStyle/>
          <a:p>
            <a:pPr indent="0">
              <a:buNone/>
            </a:pPr>
            <a:r>
              <a:rPr lang="en-GB" dirty="0"/>
              <a:t>Four target nodes, with </a:t>
            </a:r>
            <a:r>
              <a:rPr lang="en-GB" dirty="0" err="1"/>
              <a:t>NVMe</a:t>
            </a:r>
            <a:r>
              <a:rPr lang="en-GB" dirty="0"/>
              <a:t> SSDs.</a:t>
            </a:r>
          </a:p>
          <a:p>
            <a:pPr indent="0">
              <a:buNone/>
            </a:pPr>
            <a:r>
              <a:rPr lang="en-GB" dirty="0"/>
              <a:t>Connected to test cluster via dual 10 </a:t>
            </a:r>
            <a:r>
              <a:rPr lang="en-GB" dirty="0" err="1"/>
              <a:t>Gbps</a:t>
            </a:r>
            <a:r>
              <a:rPr lang="en-GB" dirty="0"/>
              <a:t> ethernet – but further from the cluster</a:t>
            </a:r>
          </a:p>
        </p:txBody>
      </p:sp>
    </p:spTree>
    <p:extLst>
      <p:ext uri="{BB962C8B-B14F-4D97-AF65-F5344CB8AC3E}">
        <p14:creationId xmlns:p14="http://schemas.microsoft.com/office/powerpoint/2010/main" val="4003469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45B2336-DED6-1F40-835F-B7A64E85A6B6}"/>
              </a:ext>
            </a:extLst>
          </p:cNvPr>
          <p:cNvSpPr txBox="1">
            <a:spLocks/>
          </p:cNvSpPr>
          <p:nvPr/>
        </p:nvSpPr>
        <p:spPr>
          <a:xfrm>
            <a:off x="872405" y="3043240"/>
            <a:ext cx="10369473" cy="14477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50000"/>
              </a:lnSpc>
              <a:buFont typeface="Arial"/>
              <a:buNone/>
            </a:pPr>
            <a:r>
              <a:rPr lang="en-US" b="1" i="1" dirty="0">
                <a:solidFill>
                  <a:schemeClr val="bg1">
                    <a:lumMod val="65000"/>
                  </a:schemeClr>
                </a:solidFill>
              </a:rPr>
              <a:t>Where are we going?</a:t>
            </a:r>
          </a:p>
        </p:txBody>
      </p:sp>
    </p:spTree>
    <p:extLst>
      <p:ext uri="{BB962C8B-B14F-4D97-AF65-F5344CB8AC3E}">
        <p14:creationId xmlns:p14="http://schemas.microsoft.com/office/powerpoint/2010/main" val="503540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0029600" cy="369332"/>
          </a:xfrm>
        </p:spPr>
        <p:txBody>
          <a:bodyPr/>
          <a:lstStyle/>
          <a:p>
            <a:r>
              <a:rPr lang="en-US"/>
              <a:t>Impacts of NVRAM on Data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 lIns="0" tIns="0" rIns="0" bIns="0" anchor="t"/>
          <a:lstStyle/>
          <a:p>
            <a:pPr indent="0">
              <a:buNone/>
            </a:pPr>
            <a:r>
              <a:rPr lang="en-US" b="1" dirty="0"/>
              <a:t>Byte Addressable Hypercubes</a:t>
            </a:r>
          </a:p>
          <a:p>
            <a:pPr indent="-179705">
              <a:lnSpc>
                <a:spcPct val="85000"/>
              </a:lnSpc>
            </a:pPr>
            <a:r>
              <a:rPr lang="en-US" dirty="0"/>
              <a:t>Longitude (3600)</a:t>
            </a:r>
            <a:endParaRPr lang="en-US" dirty="0">
              <a:cs typeface="Arial"/>
            </a:endParaRPr>
          </a:p>
          <a:p>
            <a:pPr indent="-179705">
              <a:lnSpc>
                <a:spcPct val="85000"/>
              </a:lnSpc>
            </a:pPr>
            <a:r>
              <a:rPr lang="en-US" dirty="0"/>
              <a:t>Latitude (1800)</a:t>
            </a:r>
            <a:endParaRPr lang="en-US" dirty="0">
              <a:cs typeface="Arial"/>
            </a:endParaRPr>
          </a:p>
          <a:p>
            <a:pPr indent="-179705">
              <a:lnSpc>
                <a:spcPct val="85000"/>
              </a:lnSpc>
            </a:pPr>
            <a:r>
              <a:rPr lang="en-US" dirty="0"/>
              <a:t>Variables</a:t>
            </a:r>
            <a:r>
              <a:rPr lang="en-US" dirty="0">
                <a:cs typeface="Arial"/>
              </a:rPr>
              <a:t> (~1000)</a:t>
            </a:r>
          </a:p>
          <a:p>
            <a:pPr marL="629920" lvl="1" indent="-269875">
              <a:lnSpc>
                <a:spcPct val="85000"/>
              </a:lnSpc>
            </a:pPr>
            <a:r>
              <a:rPr lang="en-US" dirty="0"/>
              <a:t>Atmospheric levels</a:t>
            </a:r>
            <a:r>
              <a:rPr lang="en-US" dirty="0">
                <a:cs typeface="Arial"/>
              </a:rPr>
              <a:t> (~ 8 x 100)</a:t>
            </a:r>
          </a:p>
          <a:p>
            <a:pPr marL="629920" lvl="1" indent="-269875">
              <a:lnSpc>
                <a:spcPct val="85000"/>
              </a:lnSpc>
            </a:pPr>
            <a:r>
              <a:rPr lang="en-US" dirty="0"/>
              <a:t>Physical parameters (~200)</a:t>
            </a:r>
            <a:endParaRPr lang="en-US" dirty="0">
              <a:cs typeface="Arial"/>
            </a:endParaRPr>
          </a:p>
          <a:p>
            <a:pPr indent="-179705">
              <a:lnSpc>
                <a:spcPct val="85000"/>
              </a:lnSpc>
            </a:pPr>
            <a:r>
              <a:rPr lang="en-US" dirty="0"/>
              <a:t>Time steps (~100)</a:t>
            </a:r>
            <a:endParaRPr lang="en-US" dirty="0">
              <a:cs typeface="Arial"/>
            </a:endParaRPr>
          </a:p>
          <a:p>
            <a:pPr indent="-179705">
              <a:lnSpc>
                <a:spcPct val="85000"/>
              </a:lnSpc>
            </a:pPr>
            <a:r>
              <a:rPr lang="en-US" dirty="0"/>
              <a:t>Probabilistic perturbations (50)</a:t>
            </a:r>
            <a:endParaRPr lang="en-US" dirty="0">
              <a:cs typeface="Arial"/>
            </a:endParaRP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>
                <a:cs typeface="Arial"/>
              </a:rPr>
              <a:t>@ double precision</a:t>
            </a:r>
            <a:endParaRPr lang="en-US" dirty="0">
              <a:cs typeface="Arial"/>
            </a:endParaRPr>
          </a:p>
          <a:p>
            <a:pPr marL="285750" indent="-285750"/>
            <a:r>
              <a:rPr lang="en-US" dirty="0">
                <a:cs typeface="Arial"/>
              </a:rPr>
              <a:t>16km </a:t>
            </a:r>
            <a:r>
              <a:rPr lang="en-US" b="1" dirty="0">
                <a:solidFill>
                  <a:srgbClr val="C0504D"/>
                </a:solidFill>
                <a:cs typeface="Arial"/>
              </a:rPr>
              <a:t>80 </a:t>
            </a:r>
            <a:r>
              <a:rPr lang="en-US" b="1" dirty="0" err="1">
                <a:solidFill>
                  <a:srgbClr val="C0504D"/>
                </a:solidFill>
                <a:cs typeface="Arial"/>
              </a:rPr>
              <a:t>TiB</a:t>
            </a:r>
            <a:endParaRPr lang="en-US" b="1" dirty="0">
              <a:solidFill>
                <a:srgbClr val="C0504D"/>
              </a:solidFill>
              <a:cs typeface="Arial"/>
            </a:endParaRPr>
          </a:p>
          <a:p>
            <a:pPr marL="285750" indent="-285750"/>
            <a:r>
              <a:rPr lang="en-US" dirty="0"/>
              <a:t>9km </a:t>
            </a:r>
            <a:r>
              <a:rPr lang="en-US" b="1" dirty="0">
                <a:solidFill>
                  <a:schemeClr val="accent2"/>
                </a:solidFill>
              </a:rPr>
              <a:t>235 </a:t>
            </a:r>
            <a:r>
              <a:rPr lang="en-US" b="1" dirty="0" err="1">
                <a:solidFill>
                  <a:schemeClr val="accent2"/>
                </a:solidFill>
              </a:rPr>
              <a:t>TiB</a:t>
            </a:r>
            <a:endParaRPr lang="en-US" b="1" dirty="0">
              <a:solidFill>
                <a:schemeClr val="accent2"/>
              </a:solidFill>
              <a:cs typeface="Arial"/>
            </a:endParaRPr>
          </a:p>
          <a:p>
            <a:pPr marL="285750" indent="-285750"/>
            <a:r>
              <a:rPr lang="en-US" dirty="0"/>
              <a:t>5km </a:t>
            </a:r>
            <a:r>
              <a:rPr lang="en-US" b="1" dirty="0">
                <a:solidFill>
                  <a:srgbClr val="C0504D"/>
                </a:solidFill>
              </a:rPr>
              <a:t>583 </a:t>
            </a:r>
            <a:r>
              <a:rPr lang="en-US" b="1" dirty="0" err="1">
                <a:solidFill>
                  <a:srgbClr val="C0504D"/>
                </a:solidFill>
              </a:rPr>
              <a:t>TiB</a:t>
            </a:r>
            <a:endParaRPr lang="en-US" b="1" dirty="0">
              <a:solidFill>
                <a:srgbClr val="C0504D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972299" y="2835120"/>
            <a:ext cx="0" cy="1409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72299" y="4244818"/>
            <a:ext cx="1041400" cy="78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972299" y="1514320"/>
            <a:ext cx="2984500" cy="132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13698" y="3603469"/>
            <a:ext cx="0" cy="1409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04200" y="3530075"/>
            <a:ext cx="0" cy="1409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72299" y="2835120"/>
            <a:ext cx="1041400" cy="78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013698" y="2301719"/>
            <a:ext cx="2984500" cy="132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013698" y="3692370"/>
            <a:ext cx="2984500" cy="132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24699" y="2962120"/>
            <a:ext cx="0" cy="1409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89801" y="3089119"/>
            <a:ext cx="0" cy="1409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467601" y="3216119"/>
            <a:ext cx="0" cy="1409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45401" y="3355820"/>
            <a:ext cx="0" cy="1409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810499" y="3482820"/>
            <a:ext cx="0" cy="1409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85001" y="4054320"/>
            <a:ext cx="1041400" cy="78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985001" y="3838420"/>
            <a:ext cx="1041400" cy="78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85001" y="3635220"/>
            <a:ext cx="1041400" cy="78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972299" y="3444719"/>
            <a:ext cx="1041400" cy="78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972299" y="3254220"/>
            <a:ext cx="1041400" cy="78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972299" y="3051020"/>
            <a:ext cx="1041400" cy="78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013698" y="2523970"/>
            <a:ext cx="2984500" cy="132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8026400" y="2720820"/>
            <a:ext cx="2984500" cy="132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8026400" y="2911320"/>
            <a:ext cx="2984500" cy="132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013698" y="3101819"/>
            <a:ext cx="2984500" cy="132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026400" y="3305020"/>
            <a:ext cx="2984500" cy="132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8026400" y="3501869"/>
            <a:ext cx="2984500" cy="132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124699" y="1641320"/>
            <a:ext cx="2984500" cy="132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302499" y="1768320"/>
            <a:ext cx="2984500" cy="132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493001" y="1895320"/>
            <a:ext cx="2984500" cy="132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632698" y="2022320"/>
            <a:ext cx="2984500" cy="132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823201" y="2149320"/>
            <a:ext cx="2984500" cy="132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356600" y="3466574"/>
            <a:ext cx="0" cy="1409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509000" y="3390375"/>
            <a:ext cx="0" cy="1409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661401" y="3326875"/>
            <a:ext cx="0" cy="1409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813801" y="3263374"/>
            <a:ext cx="0" cy="1409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966200" y="3187175"/>
            <a:ext cx="0" cy="1409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158569" y="2746219"/>
            <a:ext cx="1041400" cy="78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27903" y="2674253"/>
            <a:ext cx="1041400" cy="78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467601" y="2607207"/>
            <a:ext cx="1041400" cy="78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620000" y="2543707"/>
            <a:ext cx="1041400" cy="78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785098" y="2475974"/>
            <a:ext cx="1041400" cy="78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924801" y="2399775"/>
            <a:ext cx="1041400" cy="78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7327899" y="2606520"/>
            <a:ext cx="1187450" cy="2247900"/>
          </a:xfrm>
          <a:custGeom>
            <a:avLst/>
            <a:gdLst>
              <a:gd name="connsiteX0" fmla="*/ 0 w 1187450"/>
              <a:gd name="connsiteY0" fmla="*/ 57150 h 2247900"/>
              <a:gd name="connsiteX1" fmla="*/ 165100 w 1187450"/>
              <a:gd name="connsiteY1" fmla="*/ 0 h 2247900"/>
              <a:gd name="connsiteX2" fmla="*/ 1187450 w 1187450"/>
              <a:gd name="connsiteY2" fmla="*/ 781050 h 2247900"/>
              <a:gd name="connsiteX3" fmla="*/ 1187450 w 1187450"/>
              <a:gd name="connsiteY3" fmla="*/ 2184400 h 2247900"/>
              <a:gd name="connsiteX4" fmla="*/ 1028700 w 1187450"/>
              <a:gd name="connsiteY4" fmla="*/ 2247900 h 2247900"/>
              <a:gd name="connsiteX5" fmla="*/ 1022350 w 1187450"/>
              <a:gd name="connsiteY5" fmla="*/ 831850 h 2247900"/>
              <a:gd name="connsiteX6" fmla="*/ 0 w 1187450"/>
              <a:gd name="connsiteY6" fmla="*/ 5715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450" h="2247900">
                <a:moveTo>
                  <a:pt x="0" y="57150"/>
                </a:moveTo>
                <a:lnTo>
                  <a:pt x="165100" y="0"/>
                </a:lnTo>
                <a:lnTo>
                  <a:pt x="1187450" y="781050"/>
                </a:lnTo>
                <a:lnTo>
                  <a:pt x="1187450" y="2184400"/>
                </a:lnTo>
                <a:lnTo>
                  <a:pt x="1028700" y="2247900"/>
                </a:lnTo>
                <a:cubicBezTo>
                  <a:pt x="1026583" y="1775883"/>
                  <a:pt x="1024467" y="1303867"/>
                  <a:pt x="1022350" y="831850"/>
                </a:cubicBezTo>
                <a:lnTo>
                  <a:pt x="0" y="57150"/>
                </a:lnTo>
                <a:close/>
              </a:path>
            </a:pathLst>
          </a:cu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6959601" y="3247870"/>
            <a:ext cx="2349500" cy="984250"/>
          </a:xfrm>
          <a:custGeom>
            <a:avLst/>
            <a:gdLst>
              <a:gd name="connsiteX0" fmla="*/ 0 w 2349500"/>
              <a:gd name="connsiteY0" fmla="*/ 0 h 984250"/>
              <a:gd name="connsiteX1" fmla="*/ 6350 w 2349500"/>
              <a:gd name="connsiteY1" fmla="*/ 203200 h 984250"/>
              <a:gd name="connsiteX2" fmla="*/ 1054100 w 2349500"/>
              <a:gd name="connsiteY2" fmla="*/ 984250 h 984250"/>
              <a:gd name="connsiteX3" fmla="*/ 2349500 w 2349500"/>
              <a:gd name="connsiteY3" fmla="*/ 412750 h 984250"/>
              <a:gd name="connsiteX4" fmla="*/ 2343150 w 2349500"/>
              <a:gd name="connsiteY4" fmla="*/ 209550 h 984250"/>
              <a:gd name="connsiteX5" fmla="*/ 1060450 w 2349500"/>
              <a:gd name="connsiteY5" fmla="*/ 793750 h 984250"/>
              <a:gd name="connsiteX6" fmla="*/ 0 w 2349500"/>
              <a:gd name="connsiteY6" fmla="*/ 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9500" h="984250">
                <a:moveTo>
                  <a:pt x="0" y="0"/>
                </a:moveTo>
                <a:lnTo>
                  <a:pt x="6350" y="203200"/>
                </a:lnTo>
                <a:lnTo>
                  <a:pt x="1054100" y="984250"/>
                </a:lnTo>
                <a:lnTo>
                  <a:pt x="2349500" y="412750"/>
                </a:lnTo>
                <a:lnTo>
                  <a:pt x="2343150" y="209550"/>
                </a:lnTo>
                <a:lnTo>
                  <a:pt x="1060450" y="7937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6000">
                <a:schemeClr val="accent2">
                  <a:alpha val="45000"/>
                </a:schemeClr>
              </a:gs>
              <a:gs pos="96000">
                <a:srgbClr val="FFFFFF">
                  <a:alpha val="4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7118350" y="2289019"/>
            <a:ext cx="1701800" cy="2197100"/>
          </a:xfrm>
          <a:custGeom>
            <a:avLst/>
            <a:gdLst>
              <a:gd name="connsiteX0" fmla="*/ 0 w 1701800"/>
              <a:gd name="connsiteY0" fmla="*/ 2063750 h 2197100"/>
              <a:gd name="connsiteX1" fmla="*/ 171450 w 1701800"/>
              <a:gd name="connsiteY1" fmla="*/ 2197100 h 2197100"/>
              <a:gd name="connsiteX2" fmla="*/ 171450 w 1701800"/>
              <a:gd name="connsiteY2" fmla="*/ 800100 h 2197100"/>
              <a:gd name="connsiteX3" fmla="*/ 1701800 w 1701800"/>
              <a:gd name="connsiteY3" fmla="*/ 133350 h 2197100"/>
              <a:gd name="connsiteX4" fmla="*/ 1498600 w 1701800"/>
              <a:gd name="connsiteY4" fmla="*/ 0 h 2197100"/>
              <a:gd name="connsiteX5" fmla="*/ 6350 w 1701800"/>
              <a:gd name="connsiteY5" fmla="*/ 673100 h 2197100"/>
              <a:gd name="connsiteX6" fmla="*/ 0 w 1701800"/>
              <a:gd name="connsiteY6" fmla="*/ 2063750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2197100">
                <a:moveTo>
                  <a:pt x="0" y="2063750"/>
                </a:moveTo>
                <a:lnTo>
                  <a:pt x="171450" y="2197100"/>
                </a:lnTo>
                <a:lnTo>
                  <a:pt x="171450" y="800100"/>
                </a:lnTo>
                <a:lnTo>
                  <a:pt x="1701800" y="133350"/>
                </a:lnTo>
                <a:lnTo>
                  <a:pt x="1498600" y="0"/>
                </a:lnTo>
                <a:lnTo>
                  <a:pt x="6350" y="673100"/>
                </a:lnTo>
                <a:cubicBezTo>
                  <a:pt x="4233" y="1136650"/>
                  <a:pt x="2117" y="1600200"/>
                  <a:pt x="0" y="2063750"/>
                </a:cubicBezTo>
                <a:close/>
              </a:path>
            </a:pathLst>
          </a:custGeom>
          <a:gradFill flip="none" rotWithShape="1">
            <a:gsLst>
              <a:gs pos="58000">
                <a:schemeClr val="accent3">
                  <a:alpha val="50000"/>
                </a:schemeClr>
              </a:gs>
              <a:gs pos="77000">
                <a:srgbClr val="FFFFFF">
                  <a:alpha val="4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150099" y="1414376"/>
            <a:ext cx="4389668" cy="707886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Clients want to do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different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analytics </a:t>
            </a:r>
          </a:p>
          <a:p>
            <a:pPr algn="ctr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across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multiple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axis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7485CC-9ED3-4DC6-A250-03D60E92BCA1}"/>
              </a:ext>
            </a:extLst>
          </p:cNvPr>
          <p:cNvSpPr txBox="1"/>
          <p:nvPr/>
        </p:nvSpPr>
        <p:spPr>
          <a:xfrm>
            <a:off x="5219440" y="5643248"/>
            <a:ext cx="594636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7F7F7F"/>
                </a:solidFill>
              </a:rPr>
              <a:t>Excluding: historical observations, multiple models, etc...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7EBD0258-89E4-47F6-85F8-38AB88C1F2F1}"/>
              </a:ext>
            </a:extLst>
          </p:cNvPr>
          <p:cNvPicPr/>
          <p:nvPr/>
        </p:nvPicPr>
        <p:blipFill rotWithShape="1">
          <a:blip r:embed="rId2"/>
          <a:srcRect t="8710" b="7829"/>
          <a:stretch/>
        </p:blipFill>
        <p:spPr bwMode="auto">
          <a:xfrm>
            <a:off x="7630437" y="266466"/>
            <a:ext cx="4304665" cy="802640"/>
          </a:xfrm>
          <a:prstGeom prst="rect">
            <a:avLst/>
          </a:prstGeom>
          <a:ln>
            <a:noFill/>
          </a:ln>
          <a:effectLst>
            <a:reflection stA="50000" endPos="25000" dir="5400000" sy="-100000" algn="bl" rotWithShape="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991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888F-78D3-420A-B39A-C64334BD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Novel Data Flows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56E68-CAD0-4037-8BF6-0EF18F2854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90803-2900-49F3-9265-3928CA8FF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045430-987A-4F9E-93EE-FBD9E5C1258D}"/>
              </a:ext>
            </a:extLst>
          </p:cNvPr>
          <p:cNvGrpSpPr/>
          <p:nvPr/>
        </p:nvGrpSpPr>
        <p:grpSpPr>
          <a:xfrm>
            <a:off x="4950870" y="2040852"/>
            <a:ext cx="2006600" cy="1778000"/>
            <a:chOff x="6731000" y="1320800"/>
            <a:chExt cx="4051300" cy="35179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A32C0E7-E2A1-4B95-BAA6-899B16479598}"/>
                </a:ext>
              </a:extLst>
            </p:cNvPr>
            <p:cNvCxnSpPr/>
            <p:nvPr/>
          </p:nvCxnSpPr>
          <p:spPr>
            <a:xfrm>
              <a:off x="6743700" y="2641600"/>
              <a:ext cx="0" cy="1409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6260B8B-A3B9-4F5B-BDAB-C8F21EBF22DE}"/>
                </a:ext>
              </a:extLst>
            </p:cNvPr>
            <p:cNvCxnSpPr/>
            <p:nvPr/>
          </p:nvCxnSpPr>
          <p:spPr>
            <a:xfrm>
              <a:off x="6743700" y="4051300"/>
              <a:ext cx="1041400" cy="78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536449A-1761-4D67-A825-6EA1EF9D6582}"/>
                </a:ext>
              </a:extLst>
            </p:cNvPr>
            <p:cNvCxnSpPr/>
            <p:nvPr/>
          </p:nvCxnSpPr>
          <p:spPr>
            <a:xfrm flipV="1">
              <a:off x="6743700" y="1320800"/>
              <a:ext cx="2984500" cy="132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2ED720F-2FB1-42EB-BE98-6223B9AD532D}"/>
                </a:ext>
              </a:extLst>
            </p:cNvPr>
            <p:cNvCxnSpPr/>
            <p:nvPr/>
          </p:nvCxnSpPr>
          <p:spPr>
            <a:xfrm>
              <a:off x="7785100" y="3409950"/>
              <a:ext cx="0" cy="1409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7CC90BE-4B94-4E79-A9D6-69BA5F7DC471}"/>
                </a:ext>
              </a:extLst>
            </p:cNvPr>
            <p:cNvCxnSpPr/>
            <p:nvPr/>
          </p:nvCxnSpPr>
          <p:spPr>
            <a:xfrm>
              <a:off x="7975600" y="3336555"/>
              <a:ext cx="0" cy="1409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29AA634-9165-43E8-83E4-9CD67757DC54}"/>
                </a:ext>
              </a:extLst>
            </p:cNvPr>
            <p:cNvCxnSpPr/>
            <p:nvPr/>
          </p:nvCxnSpPr>
          <p:spPr>
            <a:xfrm>
              <a:off x="6743700" y="2641600"/>
              <a:ext cx="1041400" cy="78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3A0B216-5890-4DB2-B0FB-66855D60D767}"/>
                </a:ext>
              </a:extLst>
            </p:cNvPr>
            <p:cNvCxnSpPr/>
            <p:nvPr/>
          </p:nvCxnSpPr>
          <p:spPr>
            <a:xfrm flipV="1">
              <a:off x="7785100" y="2108200"/>
              <a:ext cx="2984500" cy="132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1045B7D-A46D-4435-B641-F57335AA074F}"/>
                </a:ext>
              </a:extLst>
            </p:cNvPr>
            <p:cNvCxnSpPr/>
            <p:nvPr/>
          </p:nvCxnSpPr>
          <p:spPr>
            <a:xfrm flipV="1">
              <a:off x="7785100" y="3498850"/>
              <a:ext cx="2984500" cy="132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5DE72B8-CD23-4530-B1D6-AC06A34C72C3}"/>
                </a:ext>
              </a:extLst>
            </p:cNvPr>
            <p:cNvCxnSpPr/>
            <p:nvPr/>
          </p:nvCxnSpPr>
          <p:spPr>
            <a:xfrm>
              <a:off x="6896100" y="2768600"/>
              <a:ext cx="0" cy="1409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ED85D3-5C78-4401-9C14-A641FD49A593}"/>
                </a:ext>
              </a:extLst>
            </p:cNvPr>
            <p:cNvCxnSpPr/>
            <p:nvPr/>
          </p:nvCxnSpPr>
          <p:spPr>
            <a:xfrm>
              <a:off x="7061200" y="2895600"/>
              <a:ext cx="0" cy="1409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C2B968F-E033-4A14-9FBE-4ABC5A7502C6}"/>
                </a:ext>
              </a:extLst>
            </p:cNvPr>
            <p:cNvCxnSpPr/>
            <p:nvPr/>
          </p:nvCxnSpPr>
          <p:spPr>
            <a:xfrm>
              <a:off x="7239000" y="3022600"/>
              <a:ext cx="0" cy="1409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4D34834-9645-49F3-A2CF-A8A2DFD27A6F}"/>
                </a:ext>
              </a:extLst>
            </p:cNvPr>
            <p:cNvCxnSpPr/>
            <p:nvPr/>
          </p:nvCxnSpPr>
          <p:spPr>
            <a:xfrm>
              <a:off x="7416800" y="3162300"/>
              <a:ext cx="0" cy="1409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CCBC787-A55A-4A10-B6D6-472C2CE06450}"/>
                </a:ext>
              </a:extLst>
            </p:cNvPr>
            <p:cNvCxnSpPr/>
            <p:nvPr/>
          </p:nvCxnSpPr>
          <p:spPr>
            <a:xfrm>
              <a:off x="7581900" y="3289300"/>
              <a:ext cx="0" cy="1409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4F06889-52B8-4808-A290-E9602AA807AC}"/>
                </a:ext>
              </a:extLst>
            </p:cNvPr>
            <p:cNvCxnSpPr/>
            <p:nvPr/>
          </p:nvCxnSpPr>
          <p:spPr>
            <a:xfrm>
              <a:off x="6756400" y="3860800"/>
              <a:ext cx="1041400" cy="78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01840DA-86E8-42DA-ACB6-D811B9C85405}"/>
                </a:ext>
              </a:extLst>
            </p:cNvPr>
            <p:cNvCxnSpPr/>
            <p:nvPr/>
          </p:nvCxnSpPr>
          <p:spPr>
            <a:xfrm>
              <a:off x="6756400" y="3644900"/>
              <a:ext cx="1041400" cy="78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03E1BFA-5813-4855-A616-B98955347D85}"/>
                </a:ext>
              </a:extLst>
            </p:cNvPr>
            <p:cNvCxnSpPr/>
            <p:nvPr/>
          </p:nvCxnSpPr>
          <p:spPr>
            <a:xfrm>
              <a:off x="6756400" y="3441700"/>
              <a:ext cx="1041400" cy="78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5B9F05F-1991-4BCF-AFE4-331013A5C33F}"/>
                </a:ext>
              </a:extLst>
            </p:cNvPr>
            <p:cNvCxnSpPr/>
            <p:nvPr/>
          </p:nvCxnSpPr>
          <p:spPr>
            <a:xfrm>
              <a:off x="6743700" y="3251200"/>
              <a:ext cx="1041400" cy="78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5E5630F-7583-4933-BEFB-16A10F800560}"/>
                </a:ext>
              </a:extLst>
            </p:cNvPr>
            <p:cNvCxnSpPr/>
            <p:nvPr/>
          </p:nvCxnSpPr>
          <p:spPr>
            <a:xfrm>
              <a:off x="6743700" y="3060700"/>
              <a:ext cx="1041400" cy="78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4191388-4687-475D-9C3B-E749EEBF7445}"/>
                </a:ext>
              </a:extLst>
            </p:cNvPr>
            <p:cNvCxnSpPr/>
            <p:nvPr/>
          </p:nvCxnSpPr>
          <p:spPr>
            <a:xfrm>
              <a:off x="6743700" y="2857500"/>
              <a:ext cx="1041400" cy="78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62EECF4-59C9-41E7-80DA-D3EE8FA3B5F1}"/>
                </a:ext>
              </a:extLst>
            </p:cNvPr>
            <p:cNvCxnSpPr/>
            <p:nvPr/>
          </p:nvCxnSpPr>
          <p:spPr>
            <a:xfrm flipV="1">
              <a:off x="7785100" y="2330450"/>
              <a:ext cx="2984500" cy="132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334D694-3763-4BE9-998A-3039CD91C08D}"/>
                </a:ext>
              </a:extLst>
            </p:cNvPr>
            <p:cNvCxnSpPr/>
            <p:nvPr/>
          </p:nvCxnSpPr>
          <p:spPr>
            <a:xfrm flipV="1">
              <a:off x="7797800" y="2527300"/>
              <a:ext cx="2984500" cy="132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4593F5D-397C-4C8F-ABEE-0790C0EAC18A}"/>
                </a:ext>
              </a:extLst>
            </p:cNvPr>
            <p:cNvCxnSpPr/>
            <p:nvPr/>
          </p:nvCxnSpPr>
          <p:spPr>
            <a:xfrm flipV="1">
              <a:off x="7797800" y="2717800"/>
              <a:ext cx="2984500" cy="132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83BF7BC-1E10-49B7-9FFD-6D2B9929D114}"/>
                </a:ext>
              </a:extLst>
            </p:cNvPr>
            <p:cNvCxnSpPr/>
            <p:nvPr/>
          </p:nvCxnSpPr>
          <p:spPr>
            <a:xfrm flipV="1">
              <a:off x="7785100" y="2908300"/>
              <a:ext cx="2984500" cy="132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01B7548-FEB4-461E-B215-4A8BDDC2F1F0}"/>
                </a:ext>
              </a:extLst>
            </p:cNvPr>
            <p:cNvCxnSpPr/>
            <p:nvPr/>
          </p:nvCxnSpPr>
          <p:spPr>
            <a:xfrm flipV="1">
              <a:off x="7797800" y="3111500"/>
              <a:ext cx="2984500" cy="132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693282B-61B3-464C-B580-D87231B028A4}"/>
                </a:ext>
              </a:extLst>
            </p:cNvPr>
            <p:cNvCxnSpPr/>
            <p:nvPr/>
          </p:nvCxnSpPr>
          <p:spPr>
            <a:xfrm flipV="1">
              <a:off x="7797800" y="3308350"/>
              <a:ext cx="2984500" cy="132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51EA290-DE15-4F40-89D1-B7F660B2D6AC}"/>
                </a:ext>
              </a:extLst>
            </p:cNvPr>
            <p:cNvCxnSpPr/>
            <p:nvPr/>
          </p:nvCxnSpPr>
          <p:spPr>
            <a:xfrm flipV="1">
              <a:off x="6896100" y="1447800"/>
              <a:ext cx="2984500" cy="132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81B2F61-6BAC-4E22-BFB0-B594BE09B941}"/>
                </a:ext>
              </a:extLst>
            </p:cNvPr>
            <p:cNvCxnSpPr/>
            <p:nvPr/>
          </p:nvCxnSpPr>
          <p:spPr>
            <a:xfrm flipV="1">
              <a:off x="7073900" y="1574800"/>
              <a:ext cx="2984500" cy="132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8CAB69F-4C59-4A74-B561-5528C9870CE1}"/>
                </a:ext>
              </a:extLst>
            </p:cNvPr>
            <p:cNvCxnSpPr/>
            <p:nvPr/>
          </p:nvCxnSpPr>
          <p:spPr>
            <a:xfrm flipV="1">
              <a:off x="7264400" y="1701800"/>
              <a:ext cx="2984500" cy="132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62517B7-5AD4-4DD0-874D-29A77E053BD8}"/>
                </a:ext>
              </a:extLst>
            </p:cNvPr>
            <p:cNvCxnSpPr/>
            <p:nvPr/>
          </p:nvCxnSpPr>
          <p:spPr>
            <a:xfrm flipV="1">
              <a:off x="7404100" y="1828800"/>
              <a:ext cx="2984500" cy="132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32AAD9D-7AB4-4DD4-A1C8-49E361ACC401}"/>
                </a:ext>
              </a:extLst>
            </p:cNvPr>
            <p:cNvCxnSpPr/>
            <p:nvPr/>
          </p:nvCxnSpPr>
          <p:spPr>
            <a:xfrm flipV="1">
              <a:off x="7594600" y="1955800"/>
              <a:ext cx="2984500" cy="132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D97D86-239F-49BE-AF3A-B41CC85D6E31}"/>
                </a:ext>
              </a:extLst>
            </p:cNvPr>
            <p:cNvCxnSpPr/>
            <p:nvPr/>
          </p:nvCxnSpPr>
          <p:spPr>
            <a:xfrm>
              <a:off x="8128000" y="3273055"/>
              <a:ext cx="0" cy="1409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ED93F66-84BE-4063-BED2-FBA3D0F81BBC}"/>
                </a:ext>
              </a:extLst>
            </p:cNvPr>
            <p:cNvCxnSpPr/>
            <p:nvPr/>
          </p:nvCxnSpPr>
          <p:spPr>
            <a:xfrm>
              <a:off x="8280400" y="3196855"/>
              <a:ext cx="0" cy="1409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7727906-860D-42FE-BD90-68734761FFFF}"/>
                </a:ext>
              </a:extLst>
            </p:cNvPr>
            <p:cNvCxnSpPr/>
            <p:nvPr/>
          </p:nvCxnSpPr>
          <p:spPr>
            <a:xfrm>
              <a:off x="8432800" y="3133355"/>
              <a:ext cx="0" cy="1409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59672EA-C6D2-4F98-86EC-287951D3CD5D}"/>
                </a:ext>
              </a:extLst>
            </p:cNvPr>
            <p:cNvCxnSpPr/>
            <p:nvPr/>
          </p:nvCxnSpPr>
          <p:spPr>
            <a:xfrm>
              <a:off x="8585200" y="3069855"/>
              <a:ext cx="0" cy="1409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CB45BAB-3345-4853-A261-DF6C3AE6B99A}"/>
                </a:ext>
              </a:extLst>
            </p:cNvPr>
            <p:cNvCxnSpPr/>
            <p:nvPr/>
          </p:nvCxnSpPr>
          <p:spPr>
            <a:xfrm>
              <a:off x="8737600" y="2993655"/>
              <a:ext cx="0" cy="1409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1328601-84E4-417B-873F-B7BF1594530C}"/>
                </a:ext>
              </a:extLst>
            </p:cNvPr>
            <p:cNvCxnSpPr/>
            <p:nvPr/>
          </p:nvCxnSpPr>
          <p:spPr>
            <a:xfrm>
              <a:off x="6929967" y="2552700"/>
              <a:ext cx="1041400" cy="78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4CA78BB-4A4C-4AD2-A2E6-475A19A3D21C}"/>
                </a:ext>
              </a:extLst>
            </p:cNvPr>
            <p:cNvCxnSpPr/>
            <p:nvPr/>
          </p:nvCxnSpPr>
          <p:spPr>
            <a:xfrm>
              <a:off x="7099301" y="2480733"/>
              <a:ext cx="1041400" cy="78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B455000-B595-4552-B19F-FD99C2A376DA}"/>
                </a:ext>
              </a:extLst>
            </p:cNvPr>
            <p:cNvCxnSpPr/>
            <p:nvPr/>
          </p:nvCxnSpPr>
          <p:spPr>
            <a:xfrm>
              <a:off x="7239001" y="2413687"/>
              <a:ext cx="1041400" cy="78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2287C3C-A7F6-41F6-BF9A-0A402CA1E78D}"/>
                </a:ext>
              </a:extLst>
            </p:cNvPr>
            <p:cNvCxnSpPr/>
            <p:nvPr/>
          </p:nvCxnSpPr>
          <p:spPr>
            <a:xfrm>
              <a:off x="7391401" y="2350187"/>
              <a:ext cx="1041400" cy="78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A457D29-B8F2-44B9-AFDB-00CA3DF8CAED}"/>
                </a:ext>
              </a:extLst>
            </p:cNvPr>
            <p:cNvCxnSpPr/>
            <p:nvPr/>
          </p:nvCxnSpPr>
          <p:spPr>
            <a:xfrm>
              <a:off x="7556500" y="2282455"/>
              <a:ext cx="1041400" cy="78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1B6C6FD-F571-4C75-8C12-A0F15639AD86}"/>
                </a:ext>
              </a:extLst>
            </p:cNvPr>
            <p:cNvCxnSpPr/>
            <p:nvPr/>
          </p:nvCxnSpPr>
          <p:spPr>
            <a:xfrm>
              <a:off x="7696200" y="2206255"/>
              <a:ext cx="1041400" cy="78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eeform 58">
              <a:extLst>
                <a:ext uri="{FF2B5EF4-FFF2-40B4-BE49-F238E27FC236}">
                  <a16:creationId xmlns:a16="http://schemas.microsoft.com/office/drawing/2014/main" id="{6A712D68-F286-4738-AFEE-32C19E149996}"/>
                </a:ext>
              </a:extLst>
            </p:cNvPr>
            <p:cNvSpPr/>
            <p:nvPr/>
          </p:nvSpPr>
          <p:spPr>
            <a:xfrm>
              <a:off x="7099300" y="2413000"/>
              <a:ext cx="1187450" cy="2247900"/>
            </a:xfrm>
            <a:custGeom>
              <a:avLst/>
              <a:gdLst>
                <a:gd name="connsiteX0" fmla="*/ 0 w 1187450"/>
                <a:gd name="connsiteY0" fmla="*/ 57150 h 2247900"/>
                <a:gd name="connsiteX1" fmla="*/ 165100 w 1187450"/>
                <a:gd name="connsiteY1" fmla="*/ 0 h 2247900"/>
                <a:gd name="connsiteX2" fmla="*/ 1187450 w 1187450"/>
                <a:gd name="connsiteY2" fmla="*/ 781050 h 2247900"/>
                <a:gd name="connsiteX3" fmla="*/ 1187450 w 1187450"/>
                <a:gd name="connsiteY3" fmla="*/ 2184400 h 2247900"/>
                <a:gd name="connsiteX4" fmla="*/ 1028700 w 1187450"/>
                <a:gd name="connsiteY4" fmla="*/ 2247900 h 2247900"/>
                <a:gd name="connsiteX5" fmla="*/ 1022350 w 1187450"/>
                <a:gd name="connsiteY5" fmla="*/ 831850 h 2247900"/>
                <a:gd name="connsiteX6" fmla="*/ 0 w 1187450"/>
                <a:gd name="connsiteY6" fmla="*/ 57150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7450" h="2247900">
                  <a:moveTo>
                    <a:pt x="0" y="57150"/>
                  </a:moveTo>
                  <a:lnTo>
                    <a:pt x="165100" y="0"/>
                  </a:lnTo>
                  <a:lnTo>
                    <a:pt x="1187450" y="781050"/>
                  </a:lnTo>
                  <a:lnTo>
                    <a:pt x="1187450" y="2184400"/>
                  </a:lnTo>
                  <a:lnTo>
                    <a:pt x="1028700" y="2247900"/>
                  </a:lnTo>
                  <a:cubicBezTo>
                    <a:pt x="1026583" y="1775883"/>
                    <a:pt x="1024467" y="1303867"/>
                    <a:pt x="1022350" y="831850"/>
                  </a:cubicBezTo>
                  <a:lnTo>
                    <a:pt x="0" y="57150"/>
                  </a:lnTo>
                  <a:close/>
                </a:path>
              </a:pathLst>
            </a:cu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59">
              <a:extLst>
                <a:ext uri="{FF2B5EF4-FFF2-40B4-BE49-F238E27FC236}">
                  <a16:creationId xmlns:a16="http://schemas.microsoft.com/office/drawing/2014/main" id="{A4299317-F76E-48E0-A030-7F645537BD1A}"/>
                </a:ext>
              </a:extLst>
            </p:cNvPr>
            <p:cNvSpPr/>
            <p:nvPr/>
          </p:nvSpPr>
          <p:spPr>
            <a:xfrm>
              <a:off x="6731000" y="3054350"/>
              <a:ext cx="2349500" cy="984250"/>
            </a:xfrm>
            <a:custGeom>
              <a:avLst/>
              <a:gdLst>
                <a:gd name="connsiteX0" fmla="*/ 0 w 2349500"/>
                <a:gd name="connsiteY0" fmla="*/ 0 h 984250"/>
                <a:gd name="connsiteX1" fmla="*/ 6350 w 2349500"/>
                <a:gd name="connsiteY1" fmla="*/ 203200 h 984250"/>
                <a:gd name="connsiteX2" fmla="*/ 1054100 w 2349500"/>
                <a:gd name="connsiteY2" fmla="*/ 984250 h 984250"/>
                <a:gd name="connsiteX3" fmla="*/ 2349500 w 2349500"/>
                <a:gd name="connsiteY3" fmla="*/ 412750 h 984250"/>
                <a:gd name="connsiteX4" fmla="*/ 2343150 w 2349500"/>
                <a:gd name="connsiteY4" fmla="*/ 209550 h 984250"/>
                <a:gd name="connsiteX5" fmla="*/ 1060450 w 2349500"/>
                <a:gd name="connsiteY5" fmla="*/ 793750 h 984250"/>
                <a:gd name="connsiteX6" fmla="*/ 0 w 2349500"/>
                <a:gd name="connsiteY6" fmla="*/ 0 h 98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9500" h="984250">
                  <a:moveTo>
                    <a:pt x="0" y="0"/>
                  </a:moveTo>
                  <a:lnTo>
                    <a:pt x="6350" y="203200"/>
                  </a:lnTo>
                  <a:lnTo>
                    <a:pt x="1054100" y="984250"/>
                  </a:lnTo>
                  <a:lnTo>
                    <a:pt x="2349500" y="412750"/>
                  </a:lnTo>
                  <a:lnTo>
                    <a:pt x="2343150" y="209550"/>
                  </a:lnTo>
                  <a:lnTo>
                    <a:pt x="1060450" y="79375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76000">
                  <a:schemeClr val="accent2">
                    <a:alpha val="45000"/>
                  </a:schemeClr>
                </a:gs>
                <a:gs pos="96000">
                  <a:srgbClr val="FFFFFF">
                    <a:alpha val="4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60">
              <a:extLst>
                <a:ext uri="{FF2B5EF4-FFF2-40B4-BE49-F238E27FC236}">
                  <a16:creationId xmlns:a16="http://schemas.microsoft.com/office/drawing/2014/main" id="{8D7AC322-FBFA-45C2-9E39-59EC23E3FCA6}"/>
                </a:ext>
              </a:extLst>
            </p:cNvPr>
            <p:cNvSpPr/>
            <p:nvPr/>
          </p:nvSpPr>
          <p:spPr>
            <a:xfrm>
              <a:off x="6889750" y="2095500"/>
              <a:ext cx="1701800" cy="2197100"/>
            </a:xfrm>
            <a:custGeom>
              <a:avLst/>
              <a:gdLst>
                <a:gd name="connsiteX0" fmla="*/ 0 w 1701800"/>
                <a:gd name="connsiteY0" fmla="*/ 2063750 h 2197100"/>
                <a:gd name="connsiteX1" fmla="*/ 171450 w 1701800"/>
                <a:gd name="connsiteY1" fmla="*/ 2197100 h 2197100"/>
                <a:gd name="connsiteX2" fmla="*/ 171450 w 1701800"/>
                <a:gd name="connsiteY2" fmla="*/ 800100 h 2197100"/>
                <a:gd name="connsiteX3" fmla="*/ 1701800 w 1701800"/>
                <a:gd name="connsiteY3" fmla="*/ 133350 h 2197100"/>
                <a:gd name="connsiteX4" fmla="*/ 1498600 w 1701800"/>
                <a:gd name="connsiteY4" fmla="*/ 0 h 2197100"/>
                <a:gd name="connsiteX5" fmla="*/ 6350 w 1701800"/>
                <a:gd name="connsiteY5" fmla="*/ 673100 h 2197100"/>
                <a:gd name="connsiteX6" fmla="*/ 0 w 1701800"/>
                <a:gd name="connsiteY6" fmla="*/ 2063750 h 219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1800" h="2197100">
                  <a:moveTo>
                    <a:pt x="0" y="2063750"/>
                  </a:moveTo>
                  <a:lnTo>
                    <a:pt x="171450" y="2197100"/>
                  </a:lnTo>
                  <a:lnTo>
                    <a:pt x="171450" y="800100"/>
                  </a:lnTo>
                  <a:lnTo>
                    <a:pt x="1701800" y="133350"/>
                  </a:lnTo>
                  <a:lnTo>
                    <a:pt x="1498600" y="0"/>
                  </a:lnTo>
                  <a:lnTo>
                    <a:pt x="6350" y="673100"/>
                  </a:lnTo>
                  <a:cubicBezTo>
                    <a:pt x="4233" y="1136650"/>
                    <a:pt x="2117" y="1600200"/>
                    <a:pt x="0" y="2063750"/>
                  </a:cubicBezTo>
                  <a:close/>
                </a:path>
              </a:pathLst>
            </a:custGeom>
            <a:gradFill flip="none" rotWithShape="1">
              <a:gsLst>
                <a:gs pos="58000">
                  <a:schemeClr val="accent3">
                    <a:alpha val="50000"/>
                  </a:schemeClr>
                </a:gs>
                <a:gs pos="77000">
                  <a:srgbClr val="FFFFFF">
                    <a:alpha val="4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Cloud 51">
            <a:extLst>
              <a:ext uri="{FF2B5EF4-FFF2-40B4-BE49-F238E27FC236}">
                <a16:creationId xmlns:a16="http://schemas.microsoft.com/office/drawing/2014/main" id="{F26C2089-FD50-46FB-99BA-2A3CE77CF2AC}"/>
              </a:ext>
            </a:extLst>
          </p:cNvPr>
          <p:cNvSpPr/>
          <p:nvPr/>
        </p:nvSpPr>
        <p:spPr>
          <a:xfrm>
            <a:off x="8115600" y="744673"/>
            <a:ext cx="1838160" cy="998400"/>
          </a:xfrm>
          <a:prstGeom prst="cloud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cs typeface="Arial"/>
              </a:rPr>
              <a:t>Cloud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53" name="Cylinder 52">
            <a:extLst>
              <a:ext uri="{FF2B5EF4-FFF2-40B4-BE49-F238E27FC236}">
                <a16:creationId xmlns:a16="http://schemas.microsoft.com/office/drawing/2014/main" id="{FFD0877E-959A-4D4B-8258-B9C4328A5715}"/>
              </a:ext>
            </a:extLst>
          </p:cNvPr>
          <p:cNvSpPr/>
          <p:nvPr/>
        </p:nvSpPr>
        <p:spPr>
          <a:xfrm>
            <a:off x="2028112" y="4376560"/>
            <a:ext cx="914400" cy="121615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cs typeface="Arial"/>
              </a:rPr>
              <a:t>PFS</a:t>
            </a:r>
            <a:endParaRPr lang="en-US" b="1"/>
          </a:p>
        </p:txBody>
      </p:sp>
      <p:sp>
        <p:nvSpPr>
          <p:cNvPr id="54" name="Cylinder 53">
            <a:extLst>
              <a:ext uri="{FF2B5EF4-FFF2-40B4-BE49-F238E27FC236}">
                <a16:creationId xmlns:a16="http://schemas.microsoft.com/office/drawing/2014/main" id="{454DDEA0-364C-4D05-A5A8-B5CE8FB97247}"/>
              </a:ext>
            </a:extLst>
          </p:cNvPr>
          <p:cNvSpPr/>
          <p:nvPr/>
        </p:nvSpPr>
        <p:spPr>
          <a:xfrm>
            <a:off x="7593870" y="4430522"/>
            <a:ext cx="914400" cy="121615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cs typeface="Arial"/>
              </a:rPr>
              <a:t>HDD</a:t>
            </a:r>
            <a:endParaRPr lang="en-US" b="1"/>
          </a:p>
        </p:txBody>
      </p:sp>
      <p:sp>
        <p:nvSpPr>
          <p:cNvPr id="55" name="Flowchart: Sequential Access Storage 54">
            <a:extLst>
              <a:ext uri="{FF2B5EF4-FFF2-40B4-BE49-F238E27FC236}">
                <a16:creationId xmlns:a16="http://schemas.microsoft.com/office/drawing/2014/main" id="{C9D92C91-D918-40D1-A04C-04B577917AA9}"/>
              </a:ext>
            </a:extLst>
          </p:cNvPr>
          <p:cNvSpPr/>
          <p:nvPr/>
        </p:nvSpPr>
        <p:spPr>
          <a:xfrm>
            <a:off x="9758792" y="4486598"/>
            <a:ext cx="1074528" cy="1104648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cs typeface="Arial"/>
              </a:rPr>
              <a:t>Tape</a:t>
            </a:r>
            <a:endParaRPr lang="en-US" b="1"/>
          </a:p>
        </p:txBody>
      </p:sp>
      <p:sp>
        <p:nvSpPr>
          <p:cNvPr id="56" name="Right Arrow 52">
            <a:extLst>
              <a:ext uri="{FF2B5EF4-FFF2-40B4-BE49-F238E27FC236}">
                <a16:creationId xmlns:a16="http://schemas.microsoft.com/office/drawing/2014/main" id="{0D15B572-9BC5-49C1-99D4-9F901254D76C}"/>
              </a:ext>
            </a:extLst>
          </p:cNvPr>
          <p:cNvSpPr/>
          <p:nvPr/>
        </p:nvSpPr>
        <p:spPr>
          <a:xfrm rot="1620000">
            <a:off x="3693632" y="2304043"/>
            <a:ext cx="1071705" cy="246024"/>
          </a:xfrm>
          <a:prstGeom prst="rightArrow">
            <a:avLst/>
          </a:prstGeom>
          <a:solidFill>
            <a:schemeClr val="bg2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2">
            <a:extLst>
              <a:ext uri="{FF2B5EF4-FFF2-40B4-BE49-F238E27FC236}">
                <a16:creationId xmlns:a16="http://schemas.microsoft.com/office/drawing/2014/main" id="{727DBF53-513C-46F4-8284-25F4A382F538}"/>
              </a:ext>
            </a:extLst>
          </p:cNvPr>
          <p:cNvSpPr/>
          <p:nvPr/>
        </p:nvSpPr>
        <p:spPr>
          <a:xfrm rot="20040000">
            <a:off x="6938818" y="1814782"/>
            <a:ext cx="1185675" cy="234024"/>
          </a:xfrm>
          <a:prstGeom prst="rightArrow">
            <a:avLst/>
          </a:prstGeom>
          <a:solidFill>
            <a:schemeClr val="bg2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Left-Right 57">
            <a:extLst>
              <a:ext uri="{FF2B5EF4-FFF2-40B4-BE49-F238E27FC236}">
                <a16:creationId xmlns:a16="http://schemas.microsoft.com/office/drawing/2014/main" id="{5B992A61-281F-4125-B896-89FBC633B593}"/>
              </a:ext>
            </a:extLst>
          </p:cNvPr>
          <p:cNvSpPr/>
          <p:nvPr/>
        </p:nvSpPr>
        <p:spPr>
          <a:xfrm rot="19680000">
            <a:off x="3024638" y="3972193"/>
            <a:ext cx="1905972" cy="232632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Left-Right 58">
            <a:extLst>
              <a:ext uri="{FF2B5EF4-FFF2-40B4-BE49-F238E27FC236}">
                <a16:creationId xmlns:a16="http://schemas.microsoft.com/office/drawing/2014/main" id="{52025349-BF70-4C70-976D-3591AE1FC53E}"/>
              </a:ext>
            </a:extLst>
          </p:cNvPr>
          <p:cNvSpPr/>
          <p:nvPr/>
        </p:nvSpPr>
        <p:spPr>
          <a:xfrm rot="16140000">
            <a:off x="1814015" y="3337750"/>
            <a:ext cx="1431841" cy="238631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Left-Right 59">
            <a:extLst>
              <a:ext uri="{FF2B5EF4-FFF2-40B4-BE49-F238E27FC236}">
                <a16:creationId xmlns:a16="http://schemas.microsoft.com/office/drawing/2014/main" id="{24346394-9735-467D-8CD6-2CC3406B8913}"/>
              </a:ext>
            </a:extLst>
          </p:cNvPr>
          <p:cNvSpPr/>
          <p:nvPr/>
        </p:nvSpPr>
        <p:spPr>
          <a:xfrm rot="3120000">
            <a:off x="6625507" y="3700326"/>
            <a:ext cx="868243" cy="232632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Left-Right 60">
            <a:extLst>
              <a:ext uri="{FF2B5EF4-FFF2-40B4-BE49-F238E27FC236}">
                <a16:creationId xmlns:a16="http://schemas.microsoft.com/office/drawing/2014/main" id="{BCC4E855-2E6F-46C8-9BDD-58FB30EA3F15}"/>
              </a:ext>
            </a:extLst>
          </p:cNvPr>
          <p:cNvSpPr/>
          <p:nvPr/>
        </p:nvSpPr>
        <p:spPr>
          <a:xfrm rot="-120000">
            <a:off x="8699599" y="5001201"/>
            <a:ext cx="868243" cy="232632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E2F0FB2-42AF-4CFB-A664-EF505F7BBF8B}"/>
              </a:ext>
            </a:extLst>
          </p:cNvPr>
          <p:cNvSpPr/>
          <p:nvPr/>
        </p:nvSpPr>
        <p:spPr>
          <a:xfrm>
            <a:off x="7416088" y="4227825"/>
            <a:ext cx="3745662" cy="179040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C0504D"/>
              </a:solidFill>
              <a:cs typeface="Arial"/>
            </a:endParaRPr>
          </a:p>
          <a:p>
            <a:pPr algn="ctr"/>
            <a:endParaRPr lang="en-US" sz="2000" b="1">
              <a:solidFill>
                <a:srgbClr val="C0504D"/>
              </a:solidFill>
              <a:cs typeface="Arial"/>
            </a:endParaRPr>
          </a:p>
          <a:p>
            <a:pPr algn="ctr"/>
            <a:endParaRPr lang="en-US" sz="2000" b="1">
              <a:solidFill>
                <a:srgbClr val="C0504D"/>
              </a:solidFill>
              <a:cs typeface="Arial"/>
            </a:endParaRPr>
          </a:p>
          <a:p>
            <a:pPr algn="ctr"/>
            <a:endParaRPr lang="en-US" sz="2000" b="1">
              <a:solidFill>
                <a:srgbClr val="C0504D"/>
              </a:solidFill>
              <a:cs typeface="Arial"/>
            </a:endParaRPr>
          </a:p>
          <a:p>
            <a:pPr algn="ctr"/>
            <a:r>
              <a:rPr lang="en-US" sz="2000" b="1">
                <a:solidFill>
                  <a:srgbClr val="C0504D"/>
                </a:solidFill>
                <a:cs typeface="Arial"/>
              </a:rPr>
              <a:t>MARS</a:t>
            </a:r>
            <a:endParaRPr lang="en-US" sz="2000">
              <a:cs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E059085-3C57-4089-8DC5-D0C3369BBAA3}"/>
              </a:ext>
            </a:extLst>
          </p:cNvPr>
          <p:cNvSpPr txBox="1"/>
          <p:nvPr/>
        </p:nvSpPr>
        <p:spPr>
          <a:xfrm>
            <a:off x="4442534" y="3827102"/>
            <a:ext cx="2743200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cs typeface="Arial"/>
              </a:rPr>
              <a:t>NVRAM </a:t>
            </a:r>
          </a:p>
          <a:p>
            <a:pPr algn="ctr"/>
            <a:r>
              <a:rPr lang="en-US" sz="2000" dirty="0">
                <a:cs typeface="Arial"/>
              </a:rPr>
              <a:t>(FDB)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4D632EC-8FEC-481B-9087-608DD7771E35}"/>
              </a:ext>
            </a:extLst>
          </p:cNvPr>
          <p:cNvSpPr txBox="1"/>
          <p:nvPr/>
        </p:nvSpPr>
        <p:spPr>
          <a:xfrm>
            <a:off x="3108811" y="1782903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9BBB59"/>
                </a:solidFill>
                <a:cs typeface="Arial"/>
              </a:rPr>
              <a:t>Producer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D123124-AD13-4833-B174-A68DCEC6F96F}"/>
              </a:ext>
            </a:extLst>
          </p:cNvPr>
          <p:cNvSpPr txBox="1"/>
          <p:nvPr/>
        </p:nvSpPr>
        <p:spPr>
          <a:xfrm>
            <a:off x="6620082" y="2196554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9BBB59"/>
                </a:solidFill>
                <a:cs typeface="Arial"/>
              </a:rPr>
              <a:t>Consumer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AD958C5-9813-444B-9AA4-2919B73E4ABE}"/>
              </a:ext>
            </a:extLst>
          </p:cNvPr>
          <p:cNvSpPr txBox="1"/>
          <p:nvPr/>
        </p:nvSpPr>
        <p:spPr>
          <a:xfrm>
            <a:off x="6549346" y="3563371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9BBB59"/>
                </a:solidFill>
                <a:cs typeface="Arial"/>
              </a:rPr>
              <a:t>Archive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6FEE2DE-0D67-41AA-B3AF-FFB3F585374F}"/>
              </a:ext>
            </a:extLst>
          </p:cNvPr>
          <p:cNvSpPr txBox="1"/>
          <p:nvPr/>
        </p:nvSpPr>
        <p:spPr>
          <a:xfrm>
            <a:off x="8696982" y="2202271"/>
            <a:ext cx="4158831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Bring </a:t>
            </a:r>
            <a:r>
              <a:rPr lang="en-US" b="1">
                <a:solidFill>
                  <a:srgbClr val="4F81BD"/>
                </a:solidFill>
              </a:rPr>
              <a:t>users </a:t>
            </a:r>
            <a:r>
              <a:rPr lang="en-US"/>
              <a:t>to the data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Use data while it is </a:t>
            </a:r>
            <a:r>
              <a:rPr lang="en-US" b="1">
                <a:solidFill>
                  <a:srgbClr val="C0504D"/>
                </a:solidFill>
                <a:cs typeface="Arial"/>
              </a:rPr>
              <a:t>hot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cs typeface="Arial"/>
              </a:rPr>
              <a:t>Access using</a:t>
            </a:r>
            <a:r>
              <a:rPr lang="en-US" b="1">
                <a:solidFill>
                  <a:srgbClr val="000000"/>
                </a:solidFill>
                <a:cs typeface="Arial"/>
              </a:rPr>
              <a:t> </a:t>
            </a:r>
            <a:r>
              <a:rPr lang="en-US" b="1">
                <a:solidFill>
                  <a:srgbClr val="9BBB59"/>
                </a:solidFill>
                <a:cs typeface="Arial"/>
              </a:rPr>
              <a:t>scientifically meaningful metadata</a:t>
            </a:r>
          </a:p>
        </p:txBody>
      </p:sp>
      <p:pic>
        <p:nvPicPr>
          <p:cNvPr id="68" name="Picture 6" descr="http://jbmicro.com/wp-content/uploads/2013/03/Hadoop-Cluster.png">
            <a:extLst>
              <a:ext uri="{FF2B5EF4-FFF2-40B4-BE49-F238E27FC236}">
                <a16:creationId xmlns:a16="http://schemas.microsoft.com/office/drawing/2014/main" id="{0BFEB6FD-13FD-BE4C-8118-054594CD7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417" y="808428"/>
            <a:ext cx="1429364" cy="1666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806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6DA3C-6DF4-4A04-A1A9-B016B2FE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F314C-8230-4551-83C7-4203CFF7A98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Diverse hardware and diverse workflows are coming</a:t>
            </a:r>
          </a:p>
          <a:p>
            <a:pPr marL="915750" lvl="1" indent="-285750"/>
            <a:r>
              <a:rPr lang="en-GB" sz="1800" b="1" i="1" dirty="0">
                <a:solidFill>
                  <a:schemeClr val="accent2"/>
                </a:solidFill>
              </a:rPr>
              <a:t>Require flexible storage architecture for future-proofing</a:t>
            </a:r>
          </a:p>
          <a:p>
            <a:pPr marL="915750" lvl="1" indent="-285750"/>
            <a:endParaRPr lang="en-GB" sz="18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We are not limited to </a:t>
            </a:r>
            <a:r>
              <a:rPr lang="en-GB" sz="2000" i="1" dirty="0"/>
              <a:t>coping</a:t>
            </a:r>
            <a:r>
              <a:rPr lang="en-GB" sz="2000" dirty="0"/>
              <a:t> with increases in data volumes</a:t>
            </a:r>
          </a:p>
          <a:p>
            <a:pPr marL="915750" lvl="1" indent="-285750"/>
            <a:r>
              <a:rPr lang="en-GB" sz="1800" b="1" i="1" dirty="0">
                <a:solidFill>
                  <a:srgbClr val="00B050"/>
                </a:solidFill>
              </a:rPr>
              <a:t>Enable new workflows and data usage patterns</a:t>
            </a:r>
          </a:p>
          <a:p>
            <a:pPr lvl="1" indent="0">
              <a:buNone/>
            </a:pPr>
            <a:endParaRPr lang="en-GB" sz="18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ECMWF is bringing a new Meteorological Object Store into Production</a:t>
            </a:r>
          </a:p>
          <a:p>
            <a:pPr marL="915750" lvl="1" indent="-285750"/>
            <a:r>
              <a:rPr lang="en-GB" sz="1800" b="1" i="1" dirty="0">
                <a:solidFill>
                  <a:schemeClr val="accent6">
                    <a:lumMod val="75000"/>
                  </a:schemeClr>
                </a:solidFill>
              </a:rPr>
              <a:t>Adding an abstraction between application and IO stack</a:t>
            </a:r>
          </a:p>
          <a:p>
            <a:pPr marL="915750" lvl="1" indent="-285750"/>
            <a:r>
              <a:rPr lang="en-GB" sz="1800" b="1" i="1" dirty="0">
                <a:solidFill>
                  <a:schemeClr val="bg1">
                    <a:lumMod val="50000"/>
                  </a:schemeClr>
                </a:solidFill>
              </a:rPr>
              <a:t>Hoping to make use of upcoming technologies: Mero, DAOS, </a:t>
            </a:r>
            <a:r>
              <a:rPr lang="en-GB" sz="1800" b="1" i="1" dirty="0" err="1">
                <a:solidFill>
                  <a:schemeClr val="bg1">
                    <a:lumMod val="50000"/>
                  </a:schemeClr>
                </a:solidFill>
              </a:rPr>
              <a:t>pmdk</a:t>
            </a:r>
            <a:r>
              <a:rPr lang="en-GB" sz="1800" b="1" i="1" dirty="0">
                <a:solidFill>
                  <a:schemeClr val="bg1">
                    <a:lumMod val="50000"/>
                  </a:schemeClr>
                </a:solidFill>
              </a:rPr>
              <a:t>, etc…</a:t>
            </a:r>
          </a:p>
          <a:p>
            <a:pPr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F221C-7526-44A2-ADC6-21DC04223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A4429-A8F9-42D8-8BD9-130B3D194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D33A26-4FB3-EF47-9DD0-4490CB25A352}"/>
              </a:ext>
            </a:extLst>
          </p:cNvPr>
          <p:cNvSpPr txBox="1"/>
          <p:nvPr/>
        </p:nvSpPr>
        <p:spPr>
          <a:xfrm>
            <a:off x="2244571" y="5215373"/>
            <a:ext cx="6805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NEXTGenIO has received funding from the European Union’s Horizon 2020 Research and Innovation programme </a:t>
            </a:r>
          </a:p>
          <a:p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under Grant Agreement no. 671951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F2592-8818-144C-B462-E56221F0A568}"/>
              </a:ext>
            </a:extLst>
          </p:cNvPr>
          <p:cNvPicPr/>
          <p:nvPr/>
        </p:nvPicPr>
        <p:blipFill rotWithShape="1">
          <a:blip r:embed="rId2"/>
          <a:srcRect t="8710" b="7829"/>
          <a:stretch/>
        </p:blipFill>
        <p:spPr bwMode="auto">
          <a:xfrm>
            <a:off x="7782837" y="143346"/>
            <a:ext cx="4304665" cy="802640"/>
          </a:xfrm>
          <a:prstGeom prst="rect">
            <a:avLst/>
          </a:prstGeom>
          <a:ln>
            <a:noFill/>
          </a:ln>
          <a:effectLst>
            <a:reflection stA="50000" endPos="25000" dir="5400000" sy="-100000" algn="bl" rotWithShape="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3CE7B10-D749-8542-84A3-A9936825C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000" y="5220121"/>
            <a:ext cx="1092854" cy="72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41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 dirty="0"/>
              <a:t>ECMWF’s (Simplified) Operational Workflow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sp>
        <p:nvSpPr>
          <p:cNvPr id="43" name="Predefined Process 42"/>
          <p:cNvSpPr/>
          <p:nvPr/>
        </p:nvSpPr>
        <p:spPr>
          <a:xfrm>
            <a:off x="5577558" y="2996053"/>
            <a:ext cx="1850582" cy="771108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Product</a:t>
            </a:r>
          </a:p>
          <a:p>
            <a:pPr algn="ctr"/>
            <a:r>
              <a:rPr lang="en-US" sz="1600" b="1"/>
              <a:t>Generation</a:t>
            </a:r>
          </a:p>
        </p:txBody>
      </p:sp>
      <p:sp>
        <p:nvSpPr>
          <p:cNvPr id="46" name="Predefined Process 45"/>
          <p:cNvSpPr/>
          <p:nvPr/>
        </p:nvSpPr>
        <p:spPr>
          <a:xfrm>
            <a:off x="7951922" y="2996053"/>
            <a:ext cx="1850582" cy="771108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Product</a:t>
            </a:r>
          </a:p>
          <a:p>
            <a:pPr algn="ctr"/>
            <a:r>
              <a:rPr lang="en-US" sz="1200" b="1"/>
              <a:t>Dissemination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293939" y="3843877"/>
            <a:ext cx="1013875" cy="821113"/>
            <a:chOff x="5289725" y="2623967"/>
            <a:chExt cx="1013875" cy="821113"/>
          </a:xfrm>
        </p:grpSpPr>
        <p:grpSp>
          <p:nvGrpSpPr>
            <p:cNvPr id="3" name="Group 2"/>
            <p:cNvGrpSpPr/>
            <p:nvPr/>
          </p:nvGrpSpPr>
          <p:grpSpPr>
            <a:xfrm>
              <a:off x="5289725" y="2623967"/>
              <a:ext cx="903295" cy="514451"/>
              <a:chOff x="5289725" y="2623967"/>
              <a:chExt cx="903295" cy="514451"/>
            </a:xfrm>
          </p:grpSpPr>
          <p:pic>
            <p:nvPicPr>
              <p:cNvPr id="36" name="Picture 2" descr="Forecast char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9725" y="2623967"/>
                <a:ext cx="705588" cy="394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Forecast char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5061" y="2687617"/>
                <a:ext cx="705588" cy="394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Forecast char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7432" y="2743421"/>
                <a:ext cx="705588" cy="394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5340826" y="3137303"/>
              <a:ext cx="962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7F7F7F"/>
                  </a:solidFill>
                </a:rPr>
                <a:t>Products</a:t>
              </a:r>
            </a:p>
          </p:txBody>
        </p:sp>
      </p:grpSp>
      <p:pic>
        <p:nvPicPr>
          <p:cNvPr id="40" name="Picture 39" descr="Glob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818" y="2880173"/>
            <a:ext cx="1055464" cy="1055464"/>
          </a:xfrm>
          <a:prstGeom prst="rect">
            <a:avLst/>
          </a:prstGeom>
        </p:spPr>
      </p:pic>
      <p:sp>
        <p:nvSpPr>
          <p:cNvPr id="53" name="Right Arrow 52"/>
          <p:cNvSpPr/>
          <p:nvPr/>
        </p:nvSpPr>
        <p:spPr>
          <a:xfrm>
            <a:off x="9875732" y="3250441"/>
            <a:ext cx="429873" cy="216024"/>
          </a:xfrm>
          <a:prstGeom prst="rightArrow">
            <a:avLst/>
          </a:prstGeom>
          <a:solidFill>
            <a:schemeClr val="bg2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0405904" y="3907527"/>
            <a:ext cx="11224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rgbClr val="7F7F7F"/>
                </a:solidFill>
              </a:rPr>
              <a:t>Member</a:t>
            </a:r>
          </a:p>
          <a:p>
            <a:pPr algn="ctr"/>
            <a:r>
              <a:rPr lang="en-US" sz="1400" b="1">
                <a:solidFill>
                  <a:srgbClr val="7F7F7F"/>
                </a:solidFill>
              </a:rPr>
              <a:t>States</a:t>
            </a:r>
          </a:p>
          <a:p>
            <a:pPr algn="ctr"/>
            <a:r>
              <a:rPr lang="en-US" sz="1400" b="1">
                <a:solidFill>
                  <a:srgbClr val="7F7F7F"/>
                </a:solidFill>
              </a:rPr>
              <a:t>&amp;</a:t>
            </a:r>
          </a:p>
          <a:p>
            <a:pPr algn="ctr"/>
            <a:r>
              <a:rPr lang="en-US" sz="1400" b="1">
                <a:solidFill>
                  <a:srgbClr val="7F7F7F"/>
                </a:solidFill>
              </a:rPr>
              <a:t>Customers</a:t>
            </a:r>
          </a:p>
        </p:txBody>
      </p:sp>
      <p:sp>
        <p:nvSpPr>
          <p:cNvPr id="61" name="Sequential Access Storage 60"/>
          <p:cNvSpPr/>
          <p:nvPr/>
        </p:nvSpPr>
        <p:spPr>
          <a:xfrm>
            <a:off x="3476642" y="4677043"/>
            <a:ext cx="1104585" cy="1062124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MARS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401863" y="5476813"/>
            <a:ext cx="2365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7F7F7F"/>
                </a:solidFill>
              </a:rPr>
              <a:t>Perpetual Archive</a:t>
            </a:r>
          </a:p>
        </p:txBody>
      </p:sp>
      <p:sp>
        <p:nvSpPr>
          <p:cNvPr id="42" name="Predefined Process 41"/>
          <p:cNvSpPr/>
          <p:nvPr/>
        </p:nvSpPr>
        <p:spPr>
          <a:xfrm>
            <a:off x="3187751" y="2996053"/>
            <a:ext cx="1850582" cy="771108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IFS</a:t>
            </a:r>
          </a:p>
          <a:p>
            <a:pPr algn="ctr"/>
            <a:r>
              <a:rPr lang="en-US" b="1"/>
              <a:t>Model</a:t>
            </a:r>
          </a:p>
        </p:txBody>
      </p:sp>
      <p:sp>
        <p:nvSpPr>
          <p:cNvPr id="63" name="Multidocument 62"/>
          <p:cNvSpPr/>
          <p:nvPr/>
        </p:nvSpPr>
        <p:spPr>
          <a:xfrm>
            <a:off x="4837590" y="3884837"/>
            <a:ext cx="881158" cy="542280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Fields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5128942" y="3239398"/>
            <a:ext cx="366297" cy="216024"/>
          </a:xfrm>
          <a:prstGeom prst="rightArrow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7521435" y="3239398"/>
            <a:ext cx="366297" cy="216024"/>
          </a:xfrm>
          <a:prstGeom prst="rightArrow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redefined Process 24"/>
          <p:cNvSpPr/>
          <p:nvPr/>
        </p:nvSpPr>
        <p:spPr>
          <a:xfrm>
            <a:off x="808652" y="2996053"/>
            <a:ext cx="1850582" cy="771108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Acquisition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2757954" y="3250441"/>
            <a:ext cx="366297" cy="216024"/>
          </a:xfrm>
          <a:prstGeom prst="rightArrow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http://www.thetech.org/exhibits/online/satellite/images/strip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83" y="1436898"/>
            <a:ext cx="990999" cy="941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585620" y="1784018"/>
            <a:ext cx="133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rgbClr val="7F7F7F"/>
                </a:solidFill>
              </a:rPr>
              <a:t>Global</a:t>
            </a:r>
          </a:p>
          <a:p>
            <a:pPr algn="ctr"/>
            <a:r>
              <a:rPr lang="en-US" sz="1400" b="1">
                <a:solidFill>
                  <a:srgbClr val="7F7F7F"/>
                </a:solidFill>
              </a:rPr>
              <a:t>Observations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1041900" y="2551941"/>
            <a:ext cx="429873" cy="216024"/>
          </a:xfrm>
          <a:prstGeom prst="rightArrow">
            <a:avLst/>
          </a:prstGeom>
          <a:solidFill>
            <a:schemeClr val="bg2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document 31"/>
          <p:cNvSpPr/>
          <p:nvPr/>
        </p:nvSpPr>
        <p:spPr>
          <a:xfrm>
            <a:off x="2422372" y="3882127"/>
            <a:ext cx="881158" cy="542280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Obs</a:t>
            </a:r>
          </a:p>
        </p:txBody>
      </p:sp>
      <p:sp>
        <p:nvSpPr>
          <p:cNvPr id="34" name="Right Arrow 33"/>
          <p:cNvSpPr/>
          <p:nvPr/>
        </p:nvSpPr>
        <p:spPr>
          <a:xfrm rot="2773488">
            <a:off x="3200775" y="4495851"/>
            <a:ext cx="366297" cy="216024"/>
          </a:xfrm>
          <a:prstGeom prst="rightArrow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7847888">
            <a:off x="4474279" y="4506301"/>
            <a:ext cx="366297" cy="216024"/>
          </a:xfrm>
          <a:prstGeom prst="rightArrow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370804" y="875968"/>
            <a:ext cx="7869601" cy="1816099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457200" rtl="0" eaLnBrk="1" latinLnBrk="0" hangingPunct="1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270000" algn="l" defTabSz="4572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000" indent="-270000" algn="l" defTabSz="457200" rtl="0" eaLnBrk="1" latinLnBrk="0" hangingPunct="1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000" indent="-270000" algn="l" defTabSz="457200" rtl="0" eaLnBrk="1" latinLnBrk="0" hangingPunct="1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0000" indent="-270000" algn="l" defTabSz="457200" rtl="0" eaLnBrk="1" latinLnBrk="0" hangingPunct="1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/>
              <a:buNone/>
            </a:pPr>
            <a:r>
              <a:rPr lang="en-US" sz="2000" b="1" dirty="0"/>
              <a:t>Data Workflow</a:t>
            </a:r>
          </a:p>
          <a:p>
            <a:pPr marL="342900" indent="-342900"/>
            <a:r>
              <a:rPr lang="en-US" sz="2000" dirty="0"/>
              <a:t>Post-process data for client products</a:t>
            </a:r>
          </a:p>
          <a:p>
            <a:pPr marL="342900" indent="-342900"/>
            <a:r>
              <a:rPr lang="en-US" sz="2000" dirty="0"/>
              <a:t>Post-process for statistics and data analysis</a:t>
            </a:r>
          </a:p>
          <a:p>
            <a:pPr marL="342900" indent="-342900"/>
            <a:r>
              <a:rPr lang="en-US" sz="2000" dirty="0"/>
              <a:t>Perpetual archival of generated data sets</a:t>
            </a:r>
          </a:p>
        </p:txBody>
      </p:sp>
    </p:spTree>
    <p:extLst>
      <p:ext uri="{BB962C8B-B14F-4D97-AF65-F5344CB8AC3E}">
        <p14:creationId xmlns:p14="http://schemas.microsoft.com/office/powerpoint/2010/main" val="308547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7E93-7A9E-4751-96DA-881A53FA3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60000"/>
            <a:ext cx="10029600" cy="369332"/>
          </a:xfrm>
        </p:spPr>
        <p:txBody>
          <a:bodyPr/>
          <a:lstStyle/>
          <a:p>
            <a:r>
              <a:rPr lang="en-GB" dirty="0"/>
              <a:t>(Simplified) Storage view of workflow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E733B-7FC7-4B9A-A7F1-E3BD918B8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A44AE-8C17-4858-8C5B-A65661429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A19573C7-5F7E-4B98-8272-7E2587FA32E4}"/>
              </a:ext>
            </a:extLst>
          </p:cNvPr>
          <p:cNvSpPr/>
          <p:nvPr/>
        </p:nvSpPr>
        <p:spPr>
          <a:xfrm>
            <a:off x="4701049" y="2665927"/>
            <a:ext cx="2787501" cy="151014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Lustre</a:t>
            </a:r>
          </a:p>
        </p:txBody>
      </p:sp>
      <p:sp>
        <p:nvSpPr>
          <p:cNvPr id="8" name="Predefined Process 41">
            <a:extLst>
              <a:ext uri="{FF2B5EF4-FFF2-40B4-BE49-F238E27FC236}">
                <a16:creationId xmlns:a16="http://schemas.microsoft.com/office/drawing/2014/main" id="{53BD55C6-4095-47A7-87DE-03CC5B9A790B}"/>
              </a:ext>
            </a:extLst>
          </p:cNvPr>
          <p:cNvSpPr/>
          <p:nvPr/>
        </p:nvSpPr>
        <p:spPr>
          <a:xfrm>
            <a:off x="596636" y="2372599"/>
            <a:ext cx="1850582" cy="771108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Predefined Process 41">
            <a:extLst>
              <a:ext uri="{FF2B5EF4-FFF2-40B4-BE49-F238E27FC236}">
                <a16:creationId xmlns:a16="http://schemas.microsoft.com/office/drawing/2014/main" id="{43670704-13F3-4C10-8301-0039FAA8B1F8}"/>
              </a:ext>
            </a:extLst>
          </p:cNvPr>
          <p:cNvSpPr/>
          <p:nvPr/>
        </p:nvSpPr>
        <p:spPr>
          <a:xfrm>
            <a:off x="795984" y="2566882"/>
            <a:ext cx="1850582" cy="771108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Predefined Process 41">
            <a:extLst>
              <a:ext uri="{FF2B5EF4-FFF2-40B4-BE49-F238E27FC236}">
                <a16:creationId xmlns:a16="http://schemas.microsoft.com/office/drawing/2014/main" id="{5937C807-ABCC-47F2-B6BC-E6C88EBDD411}"/>
              </a:ext>
            </a:extLst>
          </p:cNvPr>
          <p:cNvSpPr/>
          <p:nvPr/>
        </p:nvSpPr>
        <p:spPr>
          <a:xfrm>
            <a:off x="995332" y="2761165"/>
            <a:ext cx="1850582" cy="771108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Predefined Process 41">
            <a:extLst>
              <a:ext uri="{FF2B5EF4-FFF2-40B4-BE49-F238E27FC236}">
                <a16:creationId xmlns:a16="http://schemas.microsoft.com/office/drawing/2014/main" id="{B996DD95-AF4E-4136-8638-2D78701BE47E}"/>
              </a:ext>
            </a:extLst>
          </p:cNvPr>
          <p:cNvSpPr/>
          <p:nvPr/>
        </p:nvSpPr>
        <p:spPr>
          <a:xfrm>
            <a:off x="1194680" y="2955448"/>
            <a:ext cx="1850582" cy="771108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Predefined Process 41">
            <a:extLst>
              <a:ext uri="{FF2B5EF4-FFF2-40B4-BE49-F238E27FC236}">
                <a16:creationId xmlns:a16="http://schemas.microsoft.com/office/drawing/2014/main" id="{9743E5B7-4EF9-443E-AB02-794B17642EA1}"/>
              </a:ext>
            </a:extLst>
          </p:cNvPr>
          <p:cNvSpPr/>
          <p:nvPr/>
        </p:nvSpPr>
        <p:spPr>
          <a:xfrm>
            <a:off x="1394030" y="3149729"/>
            <a:ext cx="1850582" cy="771108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IFS</a:t>
            </a:r>
          </a:p>
          <a:p>
            <a:pPr algn="ctr"/>
            <a:r>
              <a:rPr lang="en-US" b="1"/>
              <a:t>Model</a:t>
            </a:r>
          </a:p>
        </p:txBody>
      </p:sp>
      <p:sp>
        <p:nvSpPr>
          <p:cNvPr id="14" name="Predefined Process 41">
            <a:extLst>
              <a:ext uri="{FF2B5EF4-FFF2-40B4-BE49-F238E27FC236}">
                <a16:creationId xmlns:a16="http://schemas.microsoft.com/office/drawing/2014/main" id="{B438B1C1-9417-47A7-8D2E-76ADE44FEE71}"/>
              </a:ext>
            </a:extLst>
          </p:cNvPr>
          <p:cNvSpPr/>
          <p:nvPr/>
        </p:nvSpPr>
        <p:spPr>
          <a:xfrm>
            <a:off x="591471" y="4639882"/>
            <a:ext cx="1850582" cy="771108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Predefined Process 41">
            <a:extLst>
              <a:ext uri="{FF2B5EF4-FFF2-40B4-BE49-F238E27FC236}">
                <a16:creationId xmlns:a16="http://schemas.microsoft.com/office/drawing/2014/main" id="{C214E5BF-C81B-49E0-A414-26C2CA452B48}"/>
              </a:ext>
            </a:extLst>
          </p:cNvPr>
          <p:cNvSpPr/>
          <p:nvPr/>
        </p:nvSpPr>
        <p:spPr>
          <a:xfrm>
            <a:off x="790819" y="4834165"/>
            <a:ext cx="1850582" cy="771108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" name="Predefined Process 41">
            <a:extLst>
              <a:ext uri="{FF2B5EF4-FFF2-40B4-BE49-F238E27FC236}">
                <a16:creationId xmlns:a16="http://schemas.microsoft.com/office/drawing/2014/main" id="{DD67D872-AE67-4C30-A214-01ACDD8846AA}"/>
              </a:ext>
            </a:extLst>
          </p:cNvPr>
          <p:cNvSpPr/>
          <p:nvPr/>
        </p:nvSpPr>
        <p:spPr>
          <a:xfrm>
            <a:off x="990167" y="5028448"/>
            <a:ext cx="1850582" cy="771108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Predefined Process 41">
            <a:extLst>
              <a:ext uri="{FF2B5EF4-FFF2-40B4-BE49-F238E27FC236}">
                <a16:creationId xmlns:a16="http://schemas.microsoft.com/office/drawing/2014/main" id="{02D4612A-09D4-4E58-8E5F-CA883800FDA9}"/>
              </a:ext>
            </a:extLst>
          </p:cNvPr>
          <p:cNvSpPr/>
          <p:nvPr/>
        </p:nvSpPr>
        <p:spPr>
          <a:xfrm>
            <a:off x="1189515" y="5222731"/>
            <a:ext cx="1850582" cy="771108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Predefined Process 41">
            <a:extLst>
              <a:ext uri="{FF2B5EF4-FFF2-40B4-BE49-F238E27FC236}">
                <a16:creationId xmlns:a16="http://schemas.microsoft.com/office/drawing/2014/main" id="{5AE024F6-56E5-4881-9015-20533D509754}"/>
              </a:ext>
            </a:extLst>
          </p:cNvPr>
          <p:cNvSpPr/>
          <p:nvPr/>
        </p:nvSpPr>
        <p:spPr>
          <a:xfrm>
            <a:off x="1388865" y="5417012"/>
            <a:ext cx="1850582" cy="771108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Product Generation</a:t>
            </a:r>
          </a:p>
        </p:txBody>
      </p:sp>
      <p:sp>
        <p:nvSpPr>
          <p:cNvPr id="19" name="Predefined Process 45">
            <a:extLst>
              <a:ext uri="{FF2B5EF4-FFF2-40B4-BE49-F238E27FC236}">
                <a16:creationId xmlns:a16="http://schemas.microsoft.com/office/drawing/2014/main" id="{420140C5-656A-44A9-805D-0EAE6578B1D5}"/>
              </a:ext>
            </a:extLst>
          </p:cNvPr>
          <p:cNvSpPr/>
          <p:nvPr/>
        </p:nvSpPr>
        <p:spPr>
          <a:xfrm>
            <a:off x="8270576" y="1132613"/>
            <a:ext cx="1850582" cy="771108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Product</a:t>
            </a:r>
          </a:p>
          <a:p>
            <a:pPr algn="ctr"/>
            <a:r>
              <a:rPr lang="en-US" sz="1200" b="1"/>
              <a:t>Dissemination</a:t>
            </a:r>
          </a:p>
        </p:txBody>
      </p:sp>
      <p:pic>
        <p:nvPicPr>
          <p:cNvPr id="20" name="Picture 19" descr="Globe.png">
            <a:extLst>
              <a:ext uri="{FF2B5EF4-FFF2-40B4-BE49-F238E27FC236}">
                <a16:creationId xmlns:a16="http://schemas.microsoft.com/office/drawing/2014/main" id="{B5636F63-A214-4460-BA97-D09B1BD31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472" y="1016733"/>
            <a:ext cx="1055464" cy="1055464"/>
          </a:xfrm>
          <a:prstGeom prst="rect">
            <a:avLst/>
          </a:prstGeom>
        </p:spPr>
      </p:pic>
      <p:sp>
        <p:nvSpPr>
          <p:cNvPr id="21" name="Right Arrow 52">
            <a:extLst>
              <a:ext uri="{FF2B5EF4-FFF2-40B4-BE49-F238E27FC236}">
                <a16:creationId xmlns:a16="http://schemas.microsoft.com/office/drawing/2014/main" id="{9CBA0C2B-4822-4D73-9ADF-E9B7EA5D37E6}"/>
              </a:ext>
            </a:extLst>
          </p:cNvPr>
          <p:cNvSpPr/>
          <p:nvPr/>
        </p:nvSpPr>
        <p:spPr>
          <a:xfrm>
            <a:off x="10194386" y="1387001"/>
            <a:ext cx="429873" cy="216024"/>
          </a:xfrm>
          <a:prstGeom prst="rightArrow">
            <a:avLst/>
          </a:prstGeom>
          <a:solidFill>
            <a:schemeClr val="bg2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47CD0C-A20D-45F4-B11E-C4F3AA60A870}"/>
              </a:ext>
            </a:extLst>
          </p:cNvPr>
          <p:cNvSpPr txBox="1"/>
          <p:nvPr/>
        </p:nvSpPr>
        <p:spPr>
          <a:xfrm>
            <a:off x="10724558" y="2044087"/>
            <a:ext cx="11224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F7F7F"/>
                </a:solidFill>
              </a:rPr>
              <a:t>Member</a:t>
            </a:r>
          </a:p>
          <a:p>
            <a:pPr algn="ctr"/>
            <a:r>
              <a:rPr lang="en-US" sz="1400" b="1" dirty="0">
                <a:solidFill>
                  <a:srgbClr val="7F7F7F"/>
                </a:solidFill>
              </a:rPr>
              <a:t>States</a:t>
            </a:r>
          </a:p>
          <a:p>
            <a:pPr algn="ctr"/>
            <a:r>
              <a:rPr lang="en-US" sz="1400" b="1" dirty="0">
                <a:solidFill>
                  <a:srgbClr val="7F7F7F"/>
                </a:solidFill>
              </a:rPr>
              <a:t>&amp;</a:t>
            </a:r>
          </a:p>
          <a:p>
            <a:pPr algn="ctr"/>
            <a:r>
              <a:rPr lang="en-US" sz="1400" b="1" dirty="0">
                <a:solidFill>
                  <a:srgbClr val="7F7F7F"/>
                </a:solidFill>
              </a:rPr>
              <a:t>Customers</a:t>
            </a:r>
          </a:p>
        </p:txBody>
      </p:sp>
      <p:sp>
        <p:nvSpPr>
          <p:cNvPr id="23" name="Sequential Access Storage 60">
            <a:extLst>
              <a:ext uri="{FF2B5EF4-FFF2-40B4-BE49-F238E27FC236}">
                <a16:creationId xmlns:a16="http://schemas.microsoft.com/office/drawing/2014/main" id="{739596A5-BFE2-4281-BEDA-F7F240262931}"/>
              </a:ext>
            </a:extLst>
          </p:cNvPr>
          <p:cNvSpPr/>
          <p:nvPr/>
        </p:nvSpPr>
        <p:spPr>
          <a:xfrm>
            <a:off x="8956965" y="4542145"/>
            <a:ext cx="1460024" cy="1410572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MARS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E2E4EE-512F-4700-953D-CBF28A3FFACA}"/>
              </a:ext>
            </a:extLst>
          </p:cNvPr>
          <p:cNvSpPr txBox="1"/>
          <p:nvPr/>
        </p:nvSpPr>
        <p:spPr>
          <a:xfrm>
            <a:off x="8145059" y="6085029"/>
            <a:ext cx="340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F7F7F"/>
                </a:solidFill>
              </a:rPr>
              <a:t>Perpetual Archive</a:t>
            </a:r>
          </a:p>
        </p:txBody>
      </p:sp>
      <p:sp>
        <p:nvSpPr>
          <p:cNvPr id="25" name="Predefined Process 24">
            <a:extLst>
              <a:ext uri="{FF2B5EF4-FFF2-40B4-BE49-F238E27FC236}">
                <a16:creationId xmlns:a16="http://schemas.microsoft.com/office/drawing/2014/main" id="{ECD4696F-C147-42EC-800F-51A37C49EBB1}"/>
              </a:ext>
            </a:extLst>
          </p:cNvPr>
          <p:cNvSpPr/>
          <p:nvPr/>
        </p:nvSpPr>
        <p:spPr>
          <a:xfrm>
            <a:off x="5178665" y="1092932"/>
            <a:ext cx="1850582" cy="771108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Acquisition</a:t>
            </a:r>
          </a:p>
        </p:txBody>
      </p:sp>
      <p:pic>
        <p:nvPicPr>
          <p:cNvPr id="26" name="Picture 2" descr="http://www.thetech.org/exhibits/online/satellite/images/stripe.gif">
            <a:extLst>
              <a:ext uri="{FF2B5EF4-FFF2-40B4-BE49-F238E27FC236}">
                <a16:creationId xmlns:a16="http://schemas.microsoft.com/office/drawing/2014/main" id="{C0B19B5B-8CA4-4455-8791-2D109F6AD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59" y="812572"/>
            <a:ext cx="990999" cy="941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ight Arrow 30">
            <a:extLst>
              <a:ext uri="{FF2B5EF4-FFF2-40B4-BE49-F238E27FC236}">
                <a16:creationId xmlns:a16="http://schemas.microsoft.com/office/drawing/2014/main" id="{C755AD34-868A-4FA7-954D-C702DA667196}"/>
              </a:ext>
            </a:extLst>
          </p:cNvPr>
          <p:cNvSpPr/>
          <p:nvPr/>
        </p:nvSpPr>
        <p:spPr>
          <a:xfrm>
            <a:off x="4434671" y="1283297"/>
            <a:ext cx="429873" cy="216024"/>
          </a:xfrm>
          <a:prstGeom prst="rightArrow">
            <a:avLst/>
          </a:prstGeom>
          <a:solidFill>
            <a:schemeClr val="bg2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30">
            <a:extLst>
              <a:ext uri="{FF2B5EF4-FFF2-40B4-BE49-F238E27FC236}">
                <a16:creationId xmlns:a16="http://schemas.microsoft.com/office/drawing/2014/main" id="{A0167BB8-4E16-44ED-ADF4-12FEE4D7B4F6}"/>
              </a:ext>
            </a:extLst>
          </p:cNvPr>
          <p:cNvSpPr/>
          <p:nvPr/>
        </p:nvSpPr>
        <p:spPr>
          <a:xfrm rot="5400000">
            <a:off x="5879862" y="2198192"/>
            <a:ext cx="429873" cy="216024"/>
          </a:xfrm>
          <a:prstGeom prst="rightArrow">
            <a:avLst/>
          </a:prstGeom>
          <a:solidFill>
            <a:schemeClr val="bg2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Left-Right 28">
            <a:extLst>
              <a:ext uri="{FF2B5EF4-FFF2-40B4-BE49-F238E27FC236}">
                <a16:creationId xmlns:a16="http://schemas.microsoft.com/office/drawing/2014/main" id="{D37902AD-4296-4877-B10A-A954B4170291}"/>
              </a:ext>
            </a:extLst>
          </p:cNvPr>
          <p:cNvSpPr/>
          <p:nvPr/>
        </p:nvSpPr>
        <p:spPr>
          <a:xfrm>
            <a:off x="3386459" y="3241924"/>
            <a:ext cx="1216152" cy="484632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82BE56E2-43F4-4847-8190-B9A2B600A99E}"/>
              </a:ext>
            </a:extLst>
          </p:cNvPr>
          <p:cNvSpPr/>
          <p:nvPr/>
        </p:nvSpPr>
        <p:spPr>
          <a:xfrm rot="19352827">
            <a:off x="3209409" y="4504186"/>
            <a:ext cx="1443893" cy="484632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242DFB58-EC77-4751-889E-21FE00413DB3}"/>
              </a:ext>
            </a:extLst>
          </p:cNvPr>
          <p:cNvSpPr/>
          <p:nvPr/>
        </p:nvSpPr>
        <p:spPr>
          <a:xfrm rot="18694744">
            <a:off x="7503101" y="2235979"/>
            <a:ext cx="746906" cy="222674"/>
          </a:xfrm>
          <a:prstGeom prst="rightArrow">
            <a:avLst/>
          </a:prstGeom>
          <a:solidFill>
            <a:schemeClr val="bg2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0">
            <a:extLst>
              <a:ext uri="{FF2B5EF4-FFF2-40B4-BE49-F238E27FC236}">
                <a16:creationId xmlns:a16="http://schemas.microsoft.com/office/drawing/2014/main" id="{65EA29C0-F4C9-4715-8372-EA6B85006084}"/>
              </a:ext>
            </a:extLst>
          </p:cNvPr>
          <p:cNvSpPr/>
          <p:nvPr/>
        </p:nvSpPr>
        <p:spPr>
          <a:xfrm rot="2128975">
            <a:off x="7507420" y="4424996"/>
            <a:ext cx="1459018" cy="252709"/>
          </a:xfrm>
          <a:prstGeom prst="rightArrow">
            <a:avLst/>
          </a:prstGeom>
          <a:solidFill>
            <a:schemeClr val="bg2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F1EF4A-3BCF-3744-99D6-3D115213AED1}"/>
              </a:ext>
            </a:extLst>
          </p:cNvPr>
          <p:cNvSpPr txBox="1"/>
          <p:nvPr/>
        </p:nvSpPr>
        <p:spPr>
          <a:xfrm>
            <a:off x="3130149" y="1729452"/>
            <a:ext cx="1327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F7F7F"/>
                </a:solidFill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322999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European Centre for Medium-Range Weather Forecasts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0000" y="942538"/>
            <a:ext cx="43678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RETRIEVE,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CLASS    =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TYPE     = FC,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LEVTYPE  = PL,   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EXPVER   =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 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STREAM   = OPER,   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PARAM    = Z/T,   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TIME     = 1200,   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LEVELIST = 1000/500,   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DATE     = 20160517,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STEP     = 12/24/36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1707" y="942538"/>
            <a:ext cx="43678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RETRIEVE,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CLASS    =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TYPE     = FC,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LEVTYPE  = PL,   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EXPVER   =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 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STREAM   = OPER,   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PARAM    = Z/T,   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TIME     = 1200,   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LEVELIST = 1000/500,   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DATE     = 20160517,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STEP     = 12/24/36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8391" y="4650070"/>
            <a:ext cx="7579612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Unique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way to describe all ECMWF data both </a:t>
            </a:r>
          </a:p>
          <a:p>
            <a:pPr algn="ctr"/>
            <a:r>
              <a:rPr lang="en-US" sz="2000" b="1" dirty="0"/>
              <a:t>Operational</a:t>
            </a:r>
            <a:r>
              <a:rPr lang="en-US" sz="2000" dirty="0"/>
              <a:t> and </a:t>
            </a:r>
            <a:r>
              <a:rPr lang="en-US" sz="2000" b="1" dirty="0"/>
              <a:t>Research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33D2B8-853A-E84B-ADB1-A6210D6FC23F}"/>
              </a:ext>
            </a:extLst>
          </p:cNvPr>
          <p:cNvSpPr txBox="1"/>
          <p:nvPr/>
        </p:nvSpPr>
        <p:spPr>
          <a:xfrm>
            <a:off x="2160000" y="5402416"/>
            <a:ext cx="7608003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81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/>
              <a:t>Separate </a:t>
            </a:r>
            <a:r>
              <a:rPr lang="en-GB" sz="2400" b="1" i="1" dirty="0">
                <a:solidFill>
                  <a:schemeClr val="accent3">
                    <a:lumMod val="75000"/>
                  </a:schemeClr>
                </a:solidFill>
              </a:rPr>
              <a:t>where</a:t>
            </a:r>
            <a:r>
              <a:rPr lang="en-GB" sz="2400" dirty="0"/>
              <a:t> data is stored</a:t>
            </a:r>
            <a:br>
              <a:rPr lang="en-GB" sz="2400" dirty="0"/>
            </a:br>
            <a:r>
              <a:rPr lang="en-GB" sz="2400" dirty="0"/>
              <a:t>from </a:t>
            </a:r>
            <a:r>
              <a:rPr lang="en-GB" sz="2400" b="1" i="1" dirty="0">
                <a:solidFill>
                  <a:srgbClr val="C00000"/>
                </a:solidFill>
              </a:rPr>
              <a:t>how</a:t>
            </a:r>
            <a:r>
              <a:rPr lang="en-GB" sz="2400" dirty="0"/>
              <a:t> data is stored.</a:t>
            </a:r>
          </a:p>
        </p:txBody>
      </p:sp>
    </p:spTree>
    <p:extLst>
      <p:ext uri="{BB962C8B-B14F-4D97-AF65-F5344CB8AC3E}">
        <p14:creationId xmlns:p14="http://schemas.microsoft.com/office/powerpoint/2010/main" val="365357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5719DC-6A4C-5B44-ACCB-FEA3BC4FCD80}"/>
              </a:ext>
            </a:extLst>
          </p:cNvPr>
          <p:cNvSpPr/>
          <p:nvPr/>
        </p:nvSpPr>
        <p:spPr>
          <a:xfrm>
            <a:off x="4771159" y="1031359"/>
            <a:ext cx="7176892" cy="517234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  <a:alpha val="4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87E93-7A9E-4751-96DA-881A53FA3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60000"/>
            <a:ext cx="10029600" cy="369332"/>
          </a:xfrm>
        </p:spPr>
        <p:txBody>
          <a:bodyPr/>
          <a:lstStyle/>
          <a:p>
            <a:r>
              <a:rPr lang="en-GB" dirty="0"/>
              <a:t>Meteorological Archival and Retrieval System (MARS)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E733B-7FC7-4B9A-A7F1-E3BD918B8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</p:spPr>
        <p:txBody>
          <a:bodyPr/>
          <a:lstStyle/>
          <a:p>
            <a:fld id="{E4AB80EA-DB86-D849-B86F-15DAF31F047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A44AE-8C17-4858-8C5B-A65661429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</a:p>
        </p:txBody>
      </p:sp>
      <p:sp>
        <p:nvSpPr>
          <p:cNvPr id="6" name="Sequential Access Storage 60">
            <a:extLst>
              <a:ext uri="{FF2B5EF4-FFF2-40B4-BE49-F238E27FC236}">
                <a16:creationId xmlns:a16="http://schemas.microsoft.com/office/drawing/2014/main" id="{8AE80448-BDB9-498D-8EA3-CDDB20B8FE97}"/>
              </a:ext>
            </a:extLst>
          </p:cNvPr>
          <p:cNvSpPr/>
          <p:nvPr/>
        </p:nvSpPr>
        <p:spPr>
          <a:xfrm>
            <a:off x="10680571" y="4698561"/>
            <a:ext cx="1104585" cy="1062124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HPSS</a:t>
            </a:r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BBB50E3B-0B8B-4CC1-A8DC-4A12CC3CBAA3}"/>
              </a:ext>
            </a:extLst>
          </p:cNvPr>
          <p:cNvSpPr/>
          <p:nvPr/>
        </p:nvSpPr>
        <p:spPr>
          <a:xfrm>
            <a:off x="10667541" y="1845318"/>
            <a:ext cx="1150776" cy="66129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HDD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B2863B-5F8F-4BEA-886A-BF357D7DD588}"/>
              </a:ext>
            </a:extLst>
          </p:cNvPr>
          <p:cNvSpPr/>
          <p:nvPr/>
        </p:nvSpPr>
        <p:spPr>
          <a:xfrm>
            <a:off x="6357623" y="3431510"/>
            <a:ext cx="1266846" cy="7099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 Mover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0B8689-CFAF-4683-B2AE-E44AEF1CA567}"/>
              </a:ext>
            </a:extLst>
          </p:cNvPr>
          <p:cNvSpPr/>
          <p:nvPr/>
        </p:nvSpPr>
        <p:spPr>
          <a:xfrm>
            <a:off x="8359605" y="1796674"/>
            <a:ext cx="1266846" cy="7099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 Mover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278600-7EF5-4C66-8ACE-A1F4AE63BB48}"/>
              </a:ext>
            </a:extLst>
          </p:cNvPr>
          <p:cNvSpPr/>
          <p:nvPr/>
        </p:nvSpPr>
        <p:spPr>
          <a:xfrm>
            <a:off x="7358614" y="2614092"/>
            <a:ext cx="1266846" cy="7099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 Mover</a:t>
            </a:r>
          </a:p>
        </p:txBody>
      </p:sp>
      <p:sp>
        <p:nvSpPr>
          <p:cNvPr id="13" name="Flowchart: Magnetic Disk 12">
            <a:extLst>
              <a:ext uri="{FF2B5EF4-FFF2-40B4-BE49-F238E27FC236}">
                <a16:creationId xmlns:a16="http://schemas.microsoft.com/office/drawing/2014/main" id="{534FCD81-894D-4531-A212-C1BF501CE884}"/>
              </a:ext>
            </a:extLst>
          </p:cNvPr>
          <p:cNvSpPr/>
          <p:nvPr/>
        </p:nvSpPr>
        <p:spPr>
          <a:xfrm>
            <a:off x="10667541" y="2662736"/>
            <a:ext cx="1150776" cy="66129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HDD</a:t>
            </a:r>
            <a:endParaRPr lang="en-GB" dirty="0"/>
          </a:p>
        </p:txBody>
      </p: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D2C1BEDE-B2A8-41A9-B0BC-F900CB79EE22}"/>
              </a:ext>
            </a:extLst>
          </p:cNvPr>
          <p:cNvSpPr/>
          <p:nvPr/>
        </p:nvSpPr>
        <p:spPr>
          <a:xfrm>
            <a:off x="10667541" y="3480154"/>
            <a:ext cx="1150776" cy="66129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HDD</a:t>
            </a:r>
            <a:endParaRPr lang="en-GB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F405C8C-DA83-43B0-8300-16588CA8D041}"/>
              </a:ext>
            </a:extLst>
          </p:cNvPr>
          <p:cNvCxnSpPr/>
          <p:nvPr/>
        </p:nvCxnSpPr>
        <p:spPr>
          <a:xfrm>
            <a:off x="9823264" y="2175964"/>
            <a:ext cx="678873" cy="0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3E7642-A639-48F3-9F78-243C5B7A64F1}"/>
              </a:ext>
            </a:extLst>
          </p:cNvPr>
          <p:cNvCxnSpPr>
            <a:cxnSpLocks/>
          </p:cNvCxnSpPr>
          <p:nvPr/>
        </p:nvCxnSpPr>
        <p:spPr>
          <a:xfrm>
            <a:off x="8777246" y="2993382"/>
            <a:ext cx="1724890" cy="0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13FF08-C6AD-4989-B8DC-EDE2D48DB0B4}"/>
              </a:ext>
            </a:extLst>
          </p:cNvPr>
          <p:cNvCxnSpPr>
            <a:cxnSpLocks/>
          </p:cNvCxnSpPr>
          <p:nvPr/>
        </p:nvCxnSpPr>
        <p:spPr>
          <a:xfrm>
            <a:off x="7821282" y="3810800"/>
            <a:ext cx="2680853" cy="0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C5068C8-709B-4967-89C2-DD7BFCC35921}"/>
              </a:ext>
            </a:extLst>
          </p:cNvPr>
          <p:cNvSpPr/>
          <p:nvPr/>
        </p:nvSpPr>
        <p:spPr>
          <a:xfrm>
            <a:off x="5281122" y="1370426"/>
            <a:ext cx="1266846" cy="7099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EB32B0-6AB2-F749-A19A-A7226F920064}"/>
              </a:ext>
            </a:extLst>
          </p:cNvPr>
          <p:cNvGrpSpPr/>
          <p:nvPr/>
        </p:nvGrpSpPr>
        <p:grpSpPr>
          <a:xfrm>
            <a:off x="930676" y="949362"/>
            <a:ext cx="2028846" cy="1471936"/>
            <a:chOff x="930676" y="949362"/>
            <a:chExt cx="2028846" cy="147193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0874862-2DB2-4829-92D5-621D88A4350D}"/>
                </a:ext>
              </a:extLst>
            </p:cNvPr>
            <p:cNvSpPr/>
            <p:nvPr/>
          </p:nvSpPr>
          <p:spPr>
            <a:xfrm>
              <a:off x="930676" y="949362"/>
              <a:ext cx="1266846" cy="7099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3CB3A3A-2177-4E37-AFF1-59FB9F5EFDD0}"/>
                </a:ext>
              </a:extLst>
            </p:cNvPr>
            <p:cNvSpPr/>
            <p:nvPr/>
          </p:nvSpPr>
          <p:spPr>
            <a:xfrm>
              <a:off x="1083076" y="1101762"/>
              <a:ext cx="1266846" cy="7099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F5B435-9283-4F6D-87F6-6F0B303EBF36}"/>
                </a:ext>
              </a:extLst>
            </p:cNvPr>
            <p:cNvSpPr/>
            <p:nvPr/>
          </p:nvSpPr>
          <p:spPr>
            <a:xfrm>
              <a:off x="1235476" y="1254162"/>
              <a:ext cx="1266846" cy="7099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DC321CC-D4AC-4ACE-9643-D40ECD59E41D}"/>
                </a:ext>
              </a:extLst>
            </p:cNvPr>
            <p:cNvSpPr/>
            <p:nvPr/>
          </p:nvSpPr>
          <p:spPr>
            <a:xfrm>
              <a:off x="1387876" y="1406562"/>
              <a:ext cx="1266846" cy="7099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B559725-465C-4AD2-B2C5-83965BBF38D2}"/>
                </a:ext>
              </a:extLst>
            </p:cNvPr>
            <p:cNvSpPr/>
            <p:nvPr/>
          </p:nvSpPr>
          <p:spPr>
            <a:xfrm>
              <a:off x="1540276" y="1558962"/>
              <a:ext cx="1266846" cy="7099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3AFC1EA-508B-4002-8B95-2F8840766694}"/>
                </a:ext>
              </a:extLst>
            </p:cNvPr>
            <p:cNvSpPr/>
            <p:nvPr/>
          </p:nvSpPr>
          <p:spPr>
            <a:xfrm>
              <a:off x="1692676" y="1711362"/>
              <a:ext cx="1266846" cy="7099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Client</a:t>
              </a: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B00246B-E959-4190-A34D-473F02E1AD8F}"/>
              </a:ext>
            </a:extLst>
          </p:cNvPr>
          <p:cNvCxnSpPr>
            <a:cxnSpLocks/>
          </p:cNvCxnSpPr>
          <p:nvPr/>
        </p:nvCxnSpPr>
        <p:spPr>
          <a:xfrm>
            <a:off x="3208604" y="1964098"/>
            <a:ext cx="1953705" cy="0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A764B04-C743-4FE2-863A-3065398D7FA6}"/>
              </a:ext>
            </a:extLst>
          </p:cNvPr>
          <p:cNvCxnSpPr>
            <a:cxnSpLocks/>
          </p:cNvCxnSpPr>
          <p:nvPr/>
        </p:nvCxnSpPr>
        <p:spPr>
          <a:xfrm flipV="1">
            <a:off x="3208604" y="2279297"/>
            <a:ext cx="4954188" cy="17749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D2EC54D-E133-704F-B27C-10E28918B846}"/>
              </a:ext>
            </a:extLst>
          </p:cNvPr>
          <p:cNvSpPr txBox="1"/>
          <p:nvPr/>
        </p:nvSpPr>
        <p:spPr>
          <a:xfrm>
            <a:off x="4983266" y="5741082"/>
            <a:ext cx="163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MARS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57A24580-4698-7D44-BEB3-F913F138F6C8}"/>
              </a:ext>
            </a:extLst>
          </p:cNvPr>
          <p:cNvCxnSpPr>
            <a:cxnSpLocks/>
          </p:cNvCxnSpPr>
          <p:nvPr/>
        </p:nvCxnSpPr>
        <p:spPr>
          <a:xfrm>
            <a:off x="2349922" y="2614092"/>
            <a:ext cx="4854451" cy="389007"/>
          </a:xfrm>
          <a:prstGeom prst="bentConnector3">
            <a:avLst>
              <a:gd name="adj1" fmla="val 167"/>
            </a:avLst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FB945C88-9110-154A-8516-F46B6F18A84A}"/>
              </a:ext>
            </a:extLst>
          </p:cNvPr>
          <p:cNvCxnSpPr>
            <a:cxnSpLocks/>
          </p:cNvCxnSpPr>
          <p:nvPr/>
        </p:nvCxnSpPr>
        <p:spPr>
          <a:xfrm>
            <a:off x="2349922" y="2801286"/>
            <a:ext cx="3744878" cy="985920"/>
          </a:xfrm>
          <a:prstGeom prst="bentConnector3">
            <a:avLst>
              <a:gd name="adj1" fmla="val 238"/>
            </a:avLst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F5B2007-D6C7-E44B-986A-F0A6985329FC}"/>
              </a:ext>
            </a:extLst>
          </p:cNvPr>
          <p:cNvCxnSpPr>
            <a:cxnSpLocks/>
          </p:cNvCxnSpPr>
          <p:nvPr/>
        </p:nvCxnSpPr>
        <p:spPr>
          <a:xfrm>
            <a:off x="8327520" y="3463498"/>
            <a:ext cx="0" cy="1904469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150ED19-FEB6-D84A-A3FD-F5BD2FC60702}"/>
              </a:ext>
            </a:extLst>
          </p:cNvPr>
          <p:cNvCxnSpPr>
            <a:cxnSpLocks/>
          </p:cNvCxnSpPr>
          <p:nvPr/>
        </p:nvCxnSpPr>
        <p:spPr>
          <a:xfrm>
            <a:off x="9360162" y="2710905"/>
            <a:ext cx="0" cy="2657062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CCBFF7F-595E-3449-A158-E440B5A77E1E}"/>
              </a:ext>
            </a:extLst>
          </p:cNvPr>
          <p:cNvCxnSpPr>
            <a:cxnSpLocks/>
          </p:cNvCxnSpPr>
          <p:nvPr/>
        </p:nvCxnSpPr>
        <p:spPr>
          <a:xfrm>
            <a:off x="7358614" y="4240245"/>
            <a:ext cx="0" cy="1127722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07B11B5-3CBE-3249-8DDC-796809638F92}"/>
              </a:ext>
            </a:extLst>
          </p:cNvPr>
          <p:cNvCxnSpPr>
            <a:cxnSpLocks/>
          </p:cNvCxnSpPr>
          <p:nvPr/>
        </p:nvCxnSpPr>
        <p:spPr>
          <a:xfrm>
            <a:off x="7358614" y="5329176"/>
            <a:ext cx="3047027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7A6AE5F-2BD8-1B4D-8168-DDA37F164250}"/>
              </a:ext>
            </a:extLst>
          </p:cNvPr>
          <p:cNvCxnSpPr>
            <a:cxnSpLocks/>
          </p:cNvCxnSpPr>
          <p:nvPr/>
        </p:nvCxnSpPr>
        <p:spPr>
          <a:xfrm>
            <a:off x="6687282" y="2066330"/>
            <a:ext cx="1475510" cy="14032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9592646-F8E8-3D43-8169-DC6BF30A19B2}"/>
              </a:ext>
            </a:extLst>
          </p:cNvPr>
          <p:cNvCxnSpPr>
            <a:cxnSpLocks/>
          </p:cNvCxnSpPr>
          <p:nvPr/>
        </p:nvCxnSpPr>
        <p:spPr>
          <a:xfrm>
            <a:off x="5582690" y="2151642"/>
            <a:ext cx="0" cy="1465887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B91A937-2DE8-7B47-A359-C7EF9EF80F8F}"/>
              </a:ext>
            </a:extLst>
          </p:cNvPr>
          <p:cNvCxnSpPr>
            <a:cxnSpLocks/>
          </p:cNvCxnSpPr>
          <p:nvPr/>
        </p:nvCxnSpPr>
        <p:spPr>
          <a:xfrm>
            <a:off x="5914545" y="2175964"/>
            <a:ext cx="0" cy="708621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D743766-838E-2044-959C-36548FF53F2A}"/>
              </a:ext>
            </a:extLst>
          </p:cNvPr>
          <p:cNvCxnSpPr>
            <a:cxnSpLocks/>
          </p:cNvCxnSpPr>
          <p:nvPr/>
        </p:nvCxnSpPr>
        <p:spPr>
          <a:xfrm>
            <a:off x="5914545" y="2841650"/>
            <a:ext cx="1289828" cy="0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31E8EBA-900F-C54B-895F-5C8D4C59A755}"/>
              </a:ext>
            </a:extLst>
          </p:cNvPr>
          <p:cNvCxnSpPr>
            <a:cxnSpLocks/>
          </p:cNvCxnSpPr>
          <p:nvPr/>
        </p:nvCxnSpPr>
        <p:spPr>
          <a:xfrm>
            <a:off x="5564175" y="3613736"/>
            <a:ext cx="530625" cy="0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F8FDE9FB-F35B-1E48-83D4-C2273103E023}"/>
              </a:ext>
            </a:extLst>
          </p:cNvPr>
          <p:cNvSpPr txBox="1">
            <a:spLocks/>
          </p:cNvSpPr>
          <p:nvPr/>
        </p:nvSpPr>
        <p:spPr>
          <a:xfrm>
            <a:off x="622714" y="4162505"/>
            <a:ext cx="7869601" cy="2356392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457200" rtl="0" eaLnBrk="1" latinLnBrk="0" hangingPunct="1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270000" algn="l" defTabSz="4572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000" indent="-270000" algn="l" defTabSz="457200" rtl="0" eaLnBrk="1" latinLnBrk="0" hangingPunct="1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000" indent="-270000" algn="l" defTabSz="457200" rtl="0" eaLnBrk="1" latinLnBrk="0" hangingPunct="1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0000" indent="-270000" algn="l" defTabSz="457200" rtl="0" eaLnBrk="1" latinLnBrk="0" hangingPunct="1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/>
              <a:buNone/>
            </a:pPr>
            <a:r>
              <a:rPr lang="en-US" sz="2000" b="1" dirty="0"/>
              <a:t>Perpetual archive</a:t>
            </a:r>
          </a:p>
          <a:p>
            <a:pPr marL="342900" indent="-342900"/>
            <a:r>
              <a:rPr lang="en-US" sz="2000" dirty="0"/>
              <a:t>Total 200 </a:t>
            </a:r>
            <a:r>
              <a:rPr lang="en-US" sz="2000" dirty="0" err="1"/>
              <a:t>PiB</a:t>
            </a:r>
            <a:endParaRPr lang="en-US" sz="2000" dirty="0"/>
          </a:p>
          <a:p>
            <a:pPr marL="342900" indent="-342900"/>
            <a:r>
              <a:rPr lang="en-US" sz="2000" dirty="0"/>
              <a:t>Adding ~ 200 </a:t>
            </a:r>
            <a:r>
              <a:rPr lang="en-US" sz="2000" dirty="0" err="1"/>
              <a:t>TiB</a:t>
            </a:r>
            <a:r>
              <a:rPr lang="en-US" sz="2000" dirty="0"/>
              <a:t> / day</a:t>
            </a:r>
          </a:p>
          <a:p>
            <a:pPr marL="342900" indent="-342900"/>
            <a:r>
              <a:rPr lang="en-US" sz="2000" dirty="0"/>
              <a:t>1.5M – 2M requests / day</a:t>
            </a:r>
          </a:p>
        </p:txBody>
      </p:sp>
    </p:spTree>
    <p:extLst>
      <p:ext uri="{BB962C8B-B14F-4D97-AF65-F5344CB8AC3E}">
        <p14:creationId xmlns:p14="http://schemas.microsoft.com/office/powerpoint/2010/main" val="58571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5457642" y="4055883"/>
            <a:ext cx="871691" cy="635073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DHS</a:t>
            </a:r>
            <a:endParaRPr lang="en-GB" sz="1350" b="1" dirty="0"/>
          </a:p>
        </p:txBody>
      </p:sp>
      <p:sp>
        <p:nvSpPr>
          <p:cNvPr id="8" name="Flowchart: Sequential Access Storage 7"/>
          <p:cNvSpPr/>
          <p:nvPr/>
        </p:nvSpPr>
        <p:spPr>
          <a:xfrm>
            <a:off x="7803724" y="3963595"/>
            <a:ext cx="871691" cy="819650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HPSS</a:t>
            </a:r>
            <a:endParaRPr lang="en-GB" sz="1200" b="1" dirty="0"/>
          </a:p>
        </p:txBody>
      </p:sp>
      <p:sp>
        <p:nvSpPr>
          <p:cNvPr id="9" name="Flowchart: Magnetic Disk 8"/>
          <p:cNvSpPr/>
          <p:nvPr/>
        </p:nvSpPr>
        <p:spPr>
          <a:xfrm>
            <a:off x="3111562" y="4055883"/>
            <a:ext cx="871691" cy="635073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FDB</a:t>
            </a:r>
            <a:endParaRPr lang="en-GB" sz="135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544851" y="4238659"/>
            <a:ext cx="1043354" cy="269520"/>
            <a:chOff x="6666523" y="2844800"/>
            <a:chExt cx="1391139" cy="359360"/>
          </a:xfrm>
        </p:grpSpPr>
        <p:sp>
          <p:nvSpPr>
            <p:cNvPr id="10" name="Right Arrow 9"/>
            <p:cNvSpPr/>
            <p:nvPr/>
          </p:nvSpPr>
          <p:spPr>
            <a:xfrm>
              <a:off x="6666523" y="2844800"/>
              <a:ext cx="1391139" cy="15495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Right Arrow 10"/>
            <p:cNvSpPr/>
            <p:nvPr/>
          </p:nvSpPr>
          <p:spPr>
            <a:xfrm flipH="1">
              <a:off x="6666523" y="3049204"/>
              <a:ext cx="1391139" cy="15495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98771" y="4238659"/>
            <a:ext cx="1043354" cy="269520"/>
            <a:chOff x="6666523" y="2844800"/>
            <a:chExt cx="1391139" cy="359360"/>
          </a:xfrm>
        </p:grpSpPr>
        <p:sp>
          <p:nvSpPr>
            <p:cNvPr id="14" name="Right Arrow 13"/>
            <p:cNvSpPr/>
            <p:nvPr/>
          </p:nvSpPr>
          <p:spPr>
            <a:xfrm>
              <a:off x="6666523" y="2844800"/>
              <a:ext cx="1391139" cy="15495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" name="Right Arrow 14"/>
            <p:cNvSpPr/>
            <p:nvPr/>
          </p:nvSpPr>
          <p:spPr>
            <a:xfrm flipH="1">
              <a:off x="6666523" y="3049204"/>
              <a:ext cx="1391139" cy="15495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066528" y="5045428"/>
            <a:ext cx="1921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Perpetual Archive</a:t>
            </a:r>
            <a:endParaRPr lang="en-GB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767369" y="3065433"/>
            <a:ext cx="344194" cy="886532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2881669" y="3023074"/>
            <a:ext cx="344194" cy="886532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896414" y="3065434"/>
            <a:ext cx="302357" cy="853117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88872" y="2698116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Users</a:t>
            </a:r>
            <a:endParaRPr lang="en-GB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238672" y="3009672"/>
            <a:ext cx="344194" cy="886532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H="1">
            <a:off x="6372754" y="3013475"/>
            <a:ext cx="344194" cy="886532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983623" y="3402294"/>
            <a:ext cx="4201366" cy="2057006"/>
          </a:xfrm>
          <a:prstGeom prst="rect">
            <a:avLst/>
          </a:prstGeom>
          <a:noFill/>
          <a:ln w="34925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35000" rIns="189000" rtlCol="0" anchor="t" anchorCtr="0"/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MARS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26" name="Picture 6" descr="http://jbmicro.com/wp-content/uploads/2013/03/Hadoop-Cluster.png">
            <a:extLst>
              <a:ext uri="{FF2B5EF4-FFF2-40B4-BE49-F238E27FC236}">
                <a16:creationId xmlns:a16="http://schemas.microsoft.com/office/drawing/2014/main" id="{B429AE44-4BC7-1245-AB6D-9D0D92CAF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537" y="1791096"/>
            <a:ext cx="920623" cy="1073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E736AF3-9800-1640-B443-590861D4AD34}"/>
              </a:ext>
            </a:extLst>
          </p:cNvPr>
          <p:cNvSpPr txBox="1"/>
          <p:nvPr/>
        </p:nvSpPr>
        <p:spPr>
          <a:xfrm>
            <a:off x="2573731" y="2709831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HPC</a:t>
            </a:r>
            <a:endParaRPr lang="en-GB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FA6FB2F-DBCC-B347-AC0C-01E7A47E37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59" y="2130856"/>
            <a:ext cx="835645" cy="6266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44E942B-1E9F-AE4B-A387-D635C8EC9C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753" y="2178300"/>
            <a:ext cx="835645" cy="62660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9CBDC65-E1A8-BF48-AC3D-2B9E64151120}"/>
              </a:ext>
            </a:extLst>
          </p:cNvPr>
          <p:cNvSpPr txBox="1"/>
          <p:nvPr/>
        </p:nvSpPr>
        <p:spPr>
          <a:xfrm>
            <a:off x="6462061" y="2654210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Users</a:t>
            </a:r>
            <a:endParaRPr lang="en-GB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3FDF19-380A-CB4E-83CB-774540C6FFC5}"/>
              </a:ext>
            </a:extLst>
          </p:cNvPr>
          <p:cNvSpPr/>
          <p:nvPr/>
        </p:nvSpPr>
        <p:spPr>
          <a:xfrm>
            <a:off x="1435262" y="5599753"/>
            <a:ext cx="774972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Hit-Ratio:             80%                               16%                              4%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283660-A136-D847-A098-1B964FC562DC}"/>
              </a:ext>
            </a:extLst>
          </p:cNvPr>
          <p:cNvSpPr txBox="1"/>
          <p:nvPr/>
        </p:nvSpPr>
        <p:spPr>
          <a:xfrm>
            <a:off x="2485952" y="4837937"/>
            <a:ext cx="204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Recent data</a:t>
            </a:r>
          </a:p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(cache inside HPC)</a:t>
            </a:r>
            <a:endParaRPr lang="en-GB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2DEEC1EB-7802-B94E-B004-5436B07F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60000"/>
            <a:ext cx="10029600" cy="36933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/>
                </a:solidFill>
              </a:rPr>
              <a:t>What is the Fields Database (FDB)?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A94EA64-7F87-6C4B-9C71-56AD08B970D6}"/>
              </a:ext>
            </a:extLst>
          </p:cNvPr>
          <p:cNvSpPr/>
          <p:nvPr/>
        </p:nvSpPr>
        <p:spPr>
          <a:xfrm>
            <a:off x="2115537" y="3402294"/>
            <a:ext cx="7069452" cy="2057006"/>
          </a:xfrm>
          <a:prstGeom prst="rect">
            <a:avLst/>
          </a:prstGeom>
          <a:noFill/>
          <a:ln w="34925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35000" rIns="189000" rtlCol="0" anchor="t" anchorCtr="0"/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MARS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7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allAtOnce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45B2336-DED6-1F40-835F-B7A64E85A6B6}"/>
              </a:ext>
            </a:extLst>
          </p:cNvPr>
          <p:cNvSpPr txBox="1">
            <a:spLocks/>
          </p:cNvSpPr>
          <p:nvPr/>
        </p:nvSpPr>
        <p:spPr>
          <a:xfrm>
            <a:off x="872405" y="3043240"/>
            <a:ext cx="10369473" cy="7715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50000"/>
              </a:lnSpc>
              <a:buFont typeface="Arial"/>
              <a:buNone/>
            </a:pPr>
            <a:r>
              <a:rPr lang="en-US" b="1" i="1" dirty="0">
                <a:solidFill>
                  <a:schemeClr val="bg1">
                    <a:lumMod val="65000"/>
                  </a:schemeClr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374712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13106" y="624790"/>
            <a:ext cx="7704842" cy="5972562"/>
            <a:chOff x="2213682" y="624790"/>
            <a:chExt cx="7706849" cy="5972562"/>
          </a:xfrm>
        </p:grpSpPr>
        <p:pic>
          <p:nvPicPr>
            <p:cNvPr id="11" name="Picture 10" descr="climate_system.gif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51"/>
            <a:stretch/>
          </p:blipFill>
          <p:spPr>
            <a:xfrm>
              <a:off x="7165707" y="1263170"/>
              <a:ext cx="2754824" cy="1991164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4319401" y="2348960"/>
              <a:ext cx="2808312" cy="10801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4319401" y="692776"/>
              <a:ext cx="0" cy="27328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4340299" y="3429080"/>
              <a:ext cx="3723518" cy="25922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katrinabw64.jp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7393" y="3573096"/>
              <a:ext cx="720000" cy="720000"/>
            </a:xfrm>
            <a:prstGeom prst="rect">
              <a:avLst/>
            </a:prstGeom>
          </p:spPr>
        </p:pic>
        <p:pic>
          <p:nvPicPr>
            <p:cNvPr id="22" name="Picture 21" descr="katrinabw20.jp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1489" y="4149160"/>
              <a:ext cx="720000" cy="720000"/>
            </a:xfrm>
            <a:prstGeom prst="rect">
              <a:avLst/>
            </a:prstGeom>
          </p:spPr>
        </p:pic>
        <p:pic>
          <p:nvPicPr>
            <p:cNvPr id="23" name="Picture 22" descr="katrinabw13.jp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55585" y="4725304"/>
              <a:ext cx="720000" cy="720000"/>
            </a:xfrm>
            <a:prstGeom prst="rect">
              <a:avLst/>
            </a:prstGeom>
          </p:spPr>
        </p:pic>
        <p:pic>
          <p:nvPicPr>
            <p:cNvPr id="24" name="Picture 23" descr="katrinabw8.jpg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19681" y="5301368"/>
              <a:ext cx="720000" cy="720000"/>
            </a:xfrm>
            <a:prstGeom prst="rect">
              <a:avLst/>
            </a:prstGeom>
          </p:spPr>
        </p:pic>
        <p:pic>
          <p:nvPicPr>
            <p:cNvPr id="25" name="Picture 24" descr="katrinabw.jpg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83777" y="5877352"/>
              <a:ext cx="720000" cy="720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 rot="20355525">
              <a:off x="4801818" y="2581026"/>
              <a:ext cx="1916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Model complexity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2125856">
              <a:off x="6409643" y="5172817"/>
              <a:ext cx="18266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Model resolution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213682" y="624790"/>
              <a:ext cx="2050271" cy="1766268"/>
              <a:chOff x="6444208" y="4818638"/>
              <a:chExt cx="2050271" cy="1766268"/>
            </a:xfrm>
          </p:grpSpPr>
          <p:pic>
            <p:nvPicPr>
              <p:cNvPr id="35" name="Picture 34" descr="katrinabw.jpg"/>
              <p:cNvPicPr>
                <a:picLocks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380312" y="5157272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28" name="Picture 27" descr="katrinabw.jpg"/>
              <p:cNvPicPr>
                <a:picLocks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146583" y="5342094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29" name="Picture 28" descr="katrinabw.jpg"/>
              <p:cNvPicPr>
                <a:picLocks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876336" y="5517352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34" name="Picture 33" descr="katrinabw.jpg"/>
              <p:cNvPicPr>
                <a:picLocks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660231" y="5685274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27" name="Picture 26" descr="katrinabw.jpg"/>
              <p:cNvPicPr>
                <a:picLocks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444208" y="5864906"/>
                <a:ext cx="720000" cy="720000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7226053" y="4818638"/>
                <a:ext cx="12684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/>
                  <a:t>Ensembles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311065" y="390538"/>
            <a:ext cx="11732288" cy="5336553"/>
            <a:chOff x="311146" y="390537"/>
            <a:chExt cx="11735344" cy="5336553"/>
          </a:xfrm>
        </p:grpSpPr>
        <p:sp>
          <p:nvSpPr>
            <p:cNvPr id="30" name="TextBox 29"/>
            <p:cNvSpPr txBox="1"/>
            <p:nvPr/>
          </p:nvSpPr>
          <p:spPr>
            <a:xfrm>
              <a:off x="311146" y="390537"/>
              <a:ext cx="27630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</a:rPr>
                <a:t>Reliability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067123" y="1759564"/>
              <a:ext cx="19793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</a:rPr>
                <a:t>Range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00788" y="5080759"/>
              <a:ext cx="26603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</a:rPr>
                <a:t>Accuracy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109045" y="57413"/>
            <a:ext cx="8088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Multiple dimensions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559780" y="502731"/>
            <a:ext cx="5404214" cy="4191920"/>
            <a:chOff x="6561489" y="502731"/>
            <a:chExt cx="5405622" cy="4191920"/>
          </a:xfrm>
        </p:grpSpPr>
        <p:sp>
          <p:nvSpPr>
            <p:cNvPr id="41" name="Oval 40"/>
            <p:cNvSpPr/>
            <p:nvPr/>
          </p:nvSpPr>
          <p:spPr>
            <a:xfrm>
              <a:off x="6561489" y="502731"/>
              <a:ext cx="5405622" cy="3479439"/>
            </a:xfrm>
            <a:prstGeom prst="ellipse">
              <a:avLst/>
            </a:prstGeom>
            <a:noFill/>
            <a:ln w="28575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220478" y="4048320"/>
              <a:ext cx="2209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Traditional climate science domain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" y="1"/>
            <a:ext cx="8041020" cy="6575213"/>
            <a:chOff x="0" y="0"/>
            <a:chExt cx="8043115" cy="6575213"/>
          </a:xfrm>
        </p:grpSpPr>
        <p:sp>
          <p:nvSpPr>
            <p:cNvPr id="47" name="Oval 46"/>
            <p:cNvSpPr/>
            <p:nvPr/>
          </p:nvSpPr>
          <p:spPr>
            <a:xfrm>
              <a:off x="0" y="0"/>
              <a:ext cx="4762371" cy="2672421"/>
            </a:xfrm>
            <a:prstGeom prst="ellipse">
              <a:avLst/>
            </a:prstGeom>
            <a:noFill/>
            <a:ln w="28575" cmpd="sng">
              <a:solidFill>
                <a:srgbClr val="5482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607569" y="3393702"/>
              <a:ext cx="6435546" cy="3181511"/>
            </a:xfrm>
            <a:prstGeom prst="ellipse">
              <a:avLst/>
            </a:prstGeom>
            <a:noFill/>
            <a:ln w="28575" cmpd="sng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1237" y="2904199"/>
              <a:ext cx="22092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Traditional weather science domain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55283" y="5276895"/>
            <a:ext cx="3733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Today: it needs high-resolution, ‘Earth system’ model ensembles to perform at all scales!</a:t>
            </a:r>
          </a:p>
        </p:txBody>
      </p:sp>
    </p:spTree>
    <p:extLst>
      <p:ext uri="{BB962C8B-B14F-4D97-AF65-F5344CB8AC3E}">
        <p14:creationId xmlns:p14="http://schemas.microsoft.com/office/powerpoint/2010/main" val="368494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ECMW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1652</Words>
  <Application>Microsoft Office PowerPoint</Application>
  <PresentationFormat>Custom</PresentationFormat>
  <Paragraphs>529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Andale Mono</vt:lpstr>
      <vt:lpstr>Arial</vt:lpstr>
      <vt:lpstr>Calibri</vt:lpstr>
      <vt:lpstr>Consolas</vt:lpstr>
      <vt:lpstr>Courier New</vt:lpstr>
      <vt:lpstr>Helvetica</vt:lpstr>
      <vt:lpstr>Wingdings</vt:lpstr>
      <vt:lpstr>ECMWF</vt:lpstr>
      <vt:lpstr>PowerPoint Presentation</vt:lpstr>
      <vt:lpstr>European Centre for Medium Range Weather Forecasts (ECMWF)</vt:lpstr>
      <vt:lpstr>ECMWF’s (Simplified) Operational Workflow</vt:lpstr>
      <vt:lpstr>(Simplified) Storage view of workflow</vt:lpstr>
      <vt:lpstr>MARS Language</vt:lpstr>
      <vt:lpstr>Meteorological Archival and Retrieval System (MARS)</vt:lpstr>
      <vt:lpstr>What is the Fields Database (FDB)?</vt:lpstr>
      <vt:lpstr>PowerPoint Presentation</vt:lpstr>
      <vt:lpstr>PowerPoint Presentation</vt:lpstr>
      <vt:lpstr>History and Future of Resolution Upgrades</vt:lpstr>
      <vt:lpstr>So, Why a Domain Specific Object Store?</vt:lpstr>
      <vt:lpstr>FDB (version 5)</vt:lpstr>
      <vt:lpstr>FDB5 Engines</vt:lpstr>
      <vt:lpstr>What is NextGenIO?</vt:lpstr>
      <vt:lpstr>NVRAM Intel 3D XPoint</vt:lpstr>
      <vt:lpstr>Front-ends and API</vt:lpstr>
      <vt:lpstr>Flexible data storage</vt:lpstr>
      <vt:lpstr>Capability vs Capacity</vt:lpstr>
      <vt:lpstr>PowerPoint Presentation</vt:lpstr>
      <vt:lpstr>Preliminary numbers – fresh out of the oven … </vt:lpstr>
      <vt:lpstr>Preliminary numbers – fresh out of the oven … (2) </vt:lpstr>
      <vt:lpstr>PowerPoint Presentation</vt:lpstr>
      <vt:lpstr>Impacts of NVRAM on Data Access</vt:lpstr>
      <vt:lpstr>Novel Data Flows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Hine</dc:creator>
  <cp:lastModifiedBy>Simon Smart</cp:lastModifiedBy>
  <cp:revision>47</cp:revision>
  <dcterms:modified xsi:type="dcterms:W3CDTF">2018-06-28T14:10:27Z</dcterms:modified>
</cp:coreProperties>
</file>